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9" r:id="rId1"/>
  </p:sldMasterIdLst>
  <p:notesMasterIdLst>
    <p:notesMasterId r:id="rId59"/>
  </p:notesMasterIdLst>
  <p:sldIdLst>
    <p:sldId id="256" r:id="rId2"/>
    <p:sldId id="257" r:id="rId3"/>
    <p:sldId id="258" r:id="rId4"/>
    <p:sldId id="259" r:id="rId5"/>
    <p:sldId id="260" r:id="rId6"/>
    <p:sldId id="269" r:id="rId7"/>
    <p:sldId id="271" r:id="rId8"/>
    <p:sldId id="261" r:id="rId9"/>
    <p:sldId id="272" r:id="rId10"/>
    <p:sldId id="273" r:id="rId11"/>
    <p:sldId id="274" r:id="rId12"/>
    <p:sldId id="275" r:id="rId13"/>
    <p:sldId id="276" r:id="rId14"/>
    <p:sldId id="297" r:id="rId15"/>
    <p:sldId id="277" r:id="rId16"/>
    <p:sldId id="262" r:id="rId17"/>
    <p:sldId id="278" r:id="rId18"/>
    <p:sldId id="279" r:id="rId19"/>
    <p:sldId id="319" r:id="rId20"/>
    <p:sldId id="328" r:id="rId21"/>
    <p:sldId id="320" r:id="rId22"/>
    <p:sldId id="321" r:id="rId23"/>
    <p:sldId id="322" r:id="rId24"/>
    <p:sldId id="309" r:id="rId25"/>
    <p:sldId id="310" r:id="rId26"/>
    <p:sldId id="280" r:id="rId27"/>
    <p:sldId id="263" r:id="rId28"/>
    <p:sldId id="303" r:id="rId29"/>
    <p:sldId id="296" r:id="rId30"/>
    <p:sldId id="304" r:id="rId31"/>
    <p:sldId id="282" r:id="rId32"/>
    <p:sldId id="299" r:id="rId33"/>
    <p:sldId id="283" r:id="rId34"/>
    <p:sldId id="300" r:id="rId35"/>
    <p:sldId id="302" r:id="rId36"/>
    <p:sldId id="264" r:id="rId37"/>
    <p:sldId id="284" r:id="rId38"/>
    <p:sldId id="285" r:id="rId39"/>
    <p:sldId id="298" r:id="rId40"/>
    <p:sldId id="265" r:id="rId41"/>
    <p:sldId id="286" r:id="rId42"/>
    <p:sldId id="305" r:id="rId43"/>
    <p:sldId id="290" r:id="rId44"/>
    <p:sldId id="329" r:id="rId45"/>
    <p:sldId id="291" r:id="rId46"/>
    <p:sldId id="324" r:id="rId47"/>
    <p:sldId id="325" r:id="rId48"/>
    <p:sldId id="330" r:id="rId49"/>
    <p:sldId id="331" r:id="rId50"/>
    <p:sldId id="332" r:id="rId51"/>
    <p:sldId id="308" r:id="rId52"/>
    <p:sldId id="266" r:id="rId53"/>
    <p:sldId id="294" r:id="rId54"/>
    <p:sldId id="295" r:id="rId55"/>
    <p:sldId id="267" r:id="rId56"/>
    <p:sldId id="287" r:id="rId57"/>
    <p:sldId id="268" r:id="rId5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9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4660"/>
  </p:normalViewPr>
  <p:slideViewPr>
    <p:cSldViewPr snapToGrid="0" snapToObjects="1">
      <p:cViewPr varScale="1">
        <p:scale>
          <a:sx n="68" d="100"/>
          <a:sy n="68" d="100"/>
        </p:scale>
        <p:origin x="-1524" y="-96"/>
      </p:cViewPr>
      <p:guideLst>
        <p:guide orient="horz" pos="890"/>
        <p:guide pos="2880"/>
      </p:guideLst>
    </p:cSldViewPr>
  </p:slid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vi-VN" sz="1900" dirty="0" smtClean="0"/>
              <a:t>Defect</a:t>
            </a:r>
            <a:r>
              <a:rPr lang="vi-VN" sz="1900" baseline="0" dirty="0" smtClean="0"/>
              <a:t> cause in Unit Test</a:t>
            </a:r>
            <a:endParaRPr lang="vi-VN" sz="1900" dirty="0"/>
          </a:p>
        </c:rich>
      </c:tx>
    </c:title>
    <c:plotArea>
      <c:layout/>
      <c:pieChart>
        <c:varyColors val="1"/>
        <c:ser>
          <c:idx val="0"/>
          <c:order val="0"/>
          <c:dPt>
            <c:idx val="1"/>
            <c:spPr>
              <a:solidFill>
                <a:schemeClr val="accent4">
                  <a:lumMod val="60000"/>
                  <a:lumOff val="40000"/>
                </a:schemeClr>
              </a:solidFill>
            </c:spPr>
          </c:dPt>
          <c:dLbls>
            <c:spPr>
              <a:noFill/>
              <a:ln>
                <a:noFill/>
              </a:ln>
              <a:effectLst/>
            </c:spPr>
            <c:dLblPos val="ctr"/>
            <c:showVal val="1"/>
            <c:showLeaderLines val="1"/>
            <c:extLst>
              <c:ext xmlns:c15="http://schemas.microsoft.com/office/drawing/2012/chart" uri="{CE6537A1-D6FC-4f65-9D91-7224C49458BB}">
                <c15:layout/>
              </c:ext>
            </c:extLst>
          </c:dLbls>
          <c:cat>
            <c:strRef>
              <c:f>Sheet1!$A$11:$A$13</c:f>
              <c:strCache>
                <c:ptCount val="3"/>
                <c:pt idx="0">
                  <c:v>Lack of coding skill</c:v>
                </c:pt>
                <c:pt idx="1">
                  <c:v>Missing confirmation</c:v>
                </c:pt>
                <c:pt idx="2">
                  <c:v>Insufficient analysis before implementation</c:v>
                </c:pt>
              </c:strCache>
            </c:strRef>
          </c:cat>
          <c:val>
            <c:numRef>
              <c:f>Sheet1!$B$11:$B$13</c:f>
              <c:numCache>
                <c:formatCode>General</c:formatCode>
                <c:ptCount val="3"/>
                <c:pt idx="0">
                  <c:v>2</c:v>
                </c:pt>
                <c:pt idx="1">
                  <c:v>2</c:v>
                </c:pt>
                <c:pt idx="2">
                  <c:v>1</c:v>
                </c:pt>
              </c:numCache>
            </c:numRef>
          </c:val>
        </c:ser>
        <c:dLbls>
          <c:showVal val="1"/>
        </c:dLbls>
        <c:firstSliceAng val="0"/>
      </c:pieChart>
    </c:plotArea>
    <c:legend>
      <c:legendPos val="b"/>
      <c:layout>
        <c:manualLayout>
          <c:xMode val="edge"/>
          <c:yMode val="edge"/>
          <c:x val="0"/>
          <c:y val="0.68645726392132222"/>
          <c:w val="0.99658857867714301"/>
          <c:h val="0.27493941634516234"/>
        </c:manualLayout>
      </c:layout>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a:pPr>
            <a:r>
              <a:rPr lang="vi-VN" sz="1900" dirty="0"/>
              <a:t>Defect cause in System Test</a:t>
            </a:r>
          </a:p>
        </c:rich>
      </c:tx>
    </c:title>
    <c:plotArea>
      <c:layout/>
      <c:pieChart>
        <c:varyColors val="1"/>
        <c:ser>
          <c:idx val="0"/>
          <c:order val="0"/>
          <c:dPt>
            <c:idx val="1"/>
            <c:spPr>
              <a:solidFill>
                <a:schemeClr val="bg2">
                  <a:lumMod val="60000"/>
                  <a:lumOff val="40000"/>
                </a:schemeClr>
              </a:solidFill>
            </c:spPr>
          </c:dPt>
          <c:dLbls>
            <c:spPr>
              <a:noFill/>
              <a:ln>
                <a:noFill/>
              </a:ln>
              <a:effectLst/>
            </c:spPr>
            <c:dLblPos val="ctr"/>
            <c:showVal val="1"/>
            <c:showLeaderLines val="1"/>
            <c:extLst>
              <c:ext xmlns:c15="http://schemas.microsoft.com/office/drawing/2012/chart" uri="{CE6537A1-D6FC-4f65-9D91-7224C49458BB}">
                <c15:layout/>
              </c:ext>
            </c:extLst>
          </c:dLbls>
          <c:cat>
            <c:strRef>
              <c:f>Sheet1!$A$10:$A$12</c:f>
              <c:strCache>
                <c:ptCount val="3"/>
                <c:pt idx="0">
                  <c:v>Lack of coding skill</c:v>
                </c:pt>
                <c:pt idx="1">
                  <c:v>Shortage of business domain expertise</c:v>
                </c:pt>
                <c:pt idx="2">
                  <c:v>Insufficient analysis before implementation</c:v>
                </c:pt>
              </c:strCache>
            </c:strRef>
          </c:cat>
          <c:val>
            <c:numRef>
              <c:f>Sheet1!$B$10:$B$12</c:f>
              <c:numCache>
                <c:formatCode>General</c:formatCode>
                <c:ptCount val="3"/>
                <c:pt idx="0">
                  <c:v>2</c:v>
                </c:pt>
                <c:pt idx="1">
                  <c:v>1</c:v>
                </c:pt>
                <c:pt idx="2">
                  <c:v>2</c:v>
                </c:pt>
              </c:numCache>
            </c:numRef>
          </c:val>
        </c:ser>
        <c:dLbls/>
        <c:firstSliceAng val="0"/>
      </c:pieChart>
    </c:plotArea>
    <c:legend>
      <c:legendPos val="b"/>
      <c:layout>
        <c:manualLayout>
          <c:xMode val="edge"/>
          <c:yMode val="edge"/>
          <c:x val="8.1149391125413947E-4"/>
          <c:y val="0.68646693587176921"/>
          <c:w val="0.99457967515725287"/>
          <c:h val="0.29859755143833688"/>
        </c:manualLayout>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B6CFF-BF4C-4486-B2B8-891610532F63}" type="datetimeFigureOut">
              <a:rPr lang="en-US" smtClean="0"/>
              <a:pPr/>
              <a:t>8/21/2014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3E237-63E6-4E78-8D03-5E451CF991D3}" type="slidenum">
              <a:rPr lang="en-US" smtClean="0"/>
              <a:pPr/>
              <a:t>‹#›</a:t>
            </a:fld>
            <a:endParaRPr lang="en-US"/>
          </a:p>
        </p:txBody>
      </p:sp>
    </p:spTree>
    <p:extLst>
      <p:ext uri="{BB962C8B-B14F-4D97-AF65-F5344CB8AC3E}">
        <p14:creationId xmlns:p14="http://schemas.microsoft.com/office/powerpoint/2010/main" xmlns="" val="368529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3E237-63E6-4E78-8D03-5E451CF991D3}" type="slidenum">
              <a:rPr lang="en-US" smtClean="0"/>
              <a:pPr/>
              <a:t>1</a:t>
            </a:fld>
            <a:endParaRPr lang="en-US"/>
          </a:p>
        </p:txBody>
      </p:sp>
    </p:spTree>
    <p:extLst>
      <p:ext uri="{BB962C8B-B14F-4D97-AF65-F5344CB8AC3E}">
        <p14:creationId xmlns:p14="http://schemas.microsoft.com/office/powerpoint/2010/main" xmlns="" val="147530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3E237-63E6-4E78-8D03-5E451CF991D3}" type="slidenum">
              <a:rPr lang="en-US" smtClean="0"/>
              <a:pPr/>
              <a:t>15</a:t>
            </a:fld>
            <a:endParaRPr lang="en-US"/>
          </a:p>
        </p:txBody>
      </p:sp>
    </p:spTree>
    <p:extLst>
      <p:ext uri="{BB962C8B-B14F-4D97-AF65-F5344CB8AC3E}">
        <p14:creationId xmlns:p14="http://schemas.microsoft.com/office/powerpoint/2010/main" xmlns="" val="413345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F3E237-63E6-4E78-8D03-5E451CF991D3}" type="slidenum">
              <a:rPr lang="en-US" smtClean="0"/>
              <a:pPr/>
              <a:t>49</a:t>
            </a:fld>
            <a:endParaRPr lang="en-US"/>
          </a:p>
        </p:txBody>
      </p:sp>
    </p:spTree>
    <p:extLst>
      <p:ext uri="{BB962C8B-B14F-4D97-AF65-F5344CB8AC3E}">
        <p14:creationId xmlns:p14="http://schemas.microsoft.com/office/powerpoint/2010/main" xmlns="" val="295464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3E237-63E6-4E78-8D03-5E451CF991D3}" type="slidenum">
              <a:rPr lang="en-US" smtClean="0"/>
              <a:pPr/>
              <a:t>51</a:t>
            </a:fld>
            <a:endParaRPr lang="en-US"/>
          </a:p>
        </p:txBody>
      </p:sp>
    </p:spTree>
    <p:extLst>
      <p:ext uri="{BB962C8B-B14F-4D97-AF65-F5344CB8AC3E}">
        <p14:creationId xmlns:p14="http://schemas.microsoft.com/office/powerpoint/2010/main" xmlns="" val="39446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14D61C-ED02-4F49-A6D4-70D667A14017}" type="datetime1">
              <a:rPr lang="vi-VN" smtClean="0"/>
              <a:pPr/>
              <a:t>21/08/2014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DD1E-5D91-48A3-AD6D-45FBA980D106}" type="slidenum">
              <a:rPr lang="en-US" smtClean="0"/>
              <a:pPr/>
              <a:t>‹#›</a:t>
            </a:fld>
            <a:endParaRPr lang="en-US"/>
          </a:p>
        </p:txBody>
      </p:sp>
    </p:spTree>
    <p:extLst>
      <p:ext uri="{BB962C8B-B14F-4D97-AF65-F5344CB8AC3E}">
        <p14:creationId xmlns:p14="http://schemas.microsoft.com/office/powerpoint/2010/main" xmlns="" val="2259122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C2F22-1F90-4DAE-9AA0-807509DF9CC1}"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16670410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5D04D-1B9D-4D4E-9588-9EAF0AB5F5AB}"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9074439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CDC14-FB07-486A-9A1F-73B225FF404F}"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17821929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6C20B-65D3-4DB8-8D1F-D5F392D09663}"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533500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0FF0B-7036-4391-84C6-7BCEA99F01FF}"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3141864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0D264-D7A8-46EA-B518-257E9649E73A}"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1507534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7B41B-81EA-4200-936C-B71E3A499BC6}"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3912970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B164C-1C0D-45F3-AE18-D18D6AB816A5}" type="datetime1">
              <a:rPr kumimoji="1" lang="vi-VN" altLang="ja-JP" smtClean="0"/>
              <a:pPr/>
              <a:t>21/08/2014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2959368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6523C-00A1-4743-8669-95ED1C8D6A68}" type="datetime1">
              <a:rPr lang="vi-VN" smtClean="0"/>
              <a:pPr/>
              <a:t>21/08/2014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xmlns="" val="2841373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A136D4-75C0-4E7A-8BDF-0D607F7C51E9}" type="datetime1">
              <a:rPr kumimoji="1" lang="vi-VN" altLang="ja-JP" smtClean="0"/>
              <a:pPr/>
              <a:t>21/08/2014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1987386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687EA5-A3DD-4BA9-A138-376D20E9581C}" type="datetime1">
              <a:rPr kumimoji="1" lang="vi-VN" altLang="ja-JP" smtClean="0"/>
              <a:pPr/>
              <a:t>21/08/2014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2561296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1F4CA4-C14B-46C6-8C6D-8CCA3660ABEA}" type="datetime1">
              <a:rPr kumimoji="1" lang="vi-VN" altLang="ja-JP" smtClean="0"/>
              <a:pPr/>
              <a:t>21/08/2014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2374111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E9437-1D60-405E-AA27-59A66BD85CEB}" type="datetime1">
              <a:rPr kumimoji="1" lang="vi-VN" altLang="ja-JP" smtClean="0"/>
              <a:pPr/>
              <a:t>21/08/2014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786472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7BFA7-C6E9-43BB-BAA2-B027B358184C}" type="datetime1">
              <a:rPr kumimoji="1" lang="vi-VN" altLang="ja-JP" smtClean="0"/>
              <a:pPr/>
              <a:t>21/08/2014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3394613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8E103-1379-47A2-A023-828426739720}" type="datetime1">
              <a:rPr kumimoji="1" lang="vi-VN" altLang="ja-JP" smtClean="0"/>
              <a:pPr/>
              <a:t>21/08/2014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4217887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C53BAE-2273-4D24-8EEE-88C53F848028}" type="datetime1">
              <a:rPr kumimoji="1" lang="vi-VN" altLang="ja-JP" smtClean="0"/>
              <a:pPr/>
              <a:t>21/08/2014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4199039-D044-2447-807E-37FF696EB645}" type="slidenum">
              <a:rPr kumimoji="1" lang="ja-JP" altLang="en-US" smtClean="0"/>
              <a:pPr/>
              <a:t>‹#›</a:t>
            </a:fld>
            <a:endParaRPr kumimoji="1" lang="ja-JP" altLang="en-US"/>
          </a:p>
        </p:txBody>
      </p:sp>
    </p:spTree>
    <p:extLst>
      <p:ext uri="{BB962C8B-B14F-4D97-AF65-F5344CB8AC3E}">
        <p14:creationId xmlns:p14="http://schemas.microsoft.com/office/powerpoint/2010/main" xmlns="" val="939620342"/>
      </p:ext>
    </p:extLst>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86" y="2400265"/>
            <a:ext cx="6362026" cy="1646302"/>
          </a:xfrm>
        </p:spPr>
        <p:txBody>
          <a:bodyPr>
            <a:normAutofit fontScale="90000"/>
          </a:bodyPr>
          <a:lstStyle/>
          <a:p>
            <a:r>
              <a:rPr kumimoji="1" lang="en-US" altLang="ja-JP" dirty="0" smtClean="0"/>
              <a:t>Mobile Manga Reader</a:t>
            </a:r>
            <a:br>
              <a:rPr kumimoji="1" lang="en-US" altLang="ja-JP" dirty="0" smtClean="0"/>
            </a:br>
            <a:r>
              <a:rPr kumimoji="1" lang="en-US" altLang="ja-JP" dirty="0" smtClean="0"/>
              <a:t>Application</a:t>
            </a:r>
            <a:endParaRPr kumimoji="1" lang="ja-JP" altLang="en-US" dirty="0"/>
          </a:p>
        </p:txBody>
      </p:sp>
      <p:sp>
        <p:nvSpPr>
          <p:cNvPr id="3" name="Subtitle 2"/>
          <p:cNvSpPr>
            <a:spLocks noGrp="1"/>
          </p:cNvSpPr>
          <p:nvPr>
            <p:ph type="subTitle" idx="1"/>
          </p:nvPr>
        </p:nvSpPr>
        <p:spPr>
          <a:xfrm>
            <a:off x="1926293" y="4149554"/>
            <a:ext cx="5826719" cy="1096899"/>
          </a:xfrm>
        </p:spPr>
        <p:txBody>
          <a:bodyPr/>
          <a:lstStyle/>
          <a:p>
            <a:r>
              <a:rPr lang="en-US" altLang="ja-JP" dirty="0">
                <a:effectLst>
                  <a:outerShdw blurRad="38100" dist="38100" dir="2700000" algn="tl">
                    <a:srgbClr val="000000">
                      <a:alpha val="43137"/>
                    </a:srgbClr>
                  </a:outerShdw>
                </a:effectLst>
              </a:rPr>
              <a:t>Capstone project </a:t>
            </a:r>
            <a:r>
              <a:rPr lang="en-US" altLang="ja-JP" dirty="0" smtClean="0">
                <a:effectLst>
                  <a:outerShdw blurRad="38100" dist="38100" dir="2700000" algn="tl">
                    <a:srgbClr val="000000">
                      <a:alpha val="43137"/>
                    </a:srgbClr>
                  </a:outerShdw>
                </a:effectLst>
              </a:rPr>
              <a:t>presentation</a:t>
            </a:r>
            <a:br>
              <a:rPr lang="en-US" altLang="ja-JP" dirty="0" smtClean="0">
                <a:effectLst>
                  <a:outerShdw blurRad="38100" dist="38100" dir="2700000" algn="tl">
                    <a:srgbClr val="000000">
                      <a:alpha val="43137"/>
                    </a:srgbClr>
                  </a:outerShdw>
                </a:effectLst>
              </a:rPr>
            </a:br>
            <a:r>
              <a:rPr lang="ja-JP" altLang="en-US" dirty="0">
                <a:effectLst>
                  <a:outerShdw blurRad="38100" dist="38100" dir="2700000" algn="tl">
                    <a:srgbClr val="000000">
                      <a:alpha val="43137"/>
                    </a:srgbClr>
                  </a:outerShdw>
                </a:effectLst>
              </a:rPr>
              <a:t>卒業論文プレゼンテーション</a:t>
            </a:r>
            <a:endParaRPr kumimoji="1" lang="ja-JP" altLang="en-US" dirty="0"/>
          </a:p>
        </p:txBody>
      </p:sp>
      <p:sp>
        <p:nvSpPr>
          <p:cNvPr id="6" name="TextBox 5"/>
          <p:cNvSpPr txBox="1"/>
          <p:nvPr/>
        </p:nvSpPr>
        <p:spPr>
          <a:xfrm>
            <a:off x="3184241" y="6132014"/>
            <a:ext cx="3310821"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en-US" altLang="ja-JP" sz="3200" b="1" cap="all" dirty="0" smtClean="0">
                <a:ln w="0"/>
                <a:solidFill>
                  <a:srgbClr val="FFFF00"/>
                </a:solidFill>
                <a:effectLst>
                  <a:reflection blurRad="12700" stA="50000" endPos="50000" dist="5000" dir="5400000" sy="-100000" rotWithShape="0"/>
                </a:effectLst>
                <a:latin typeface="Charter Black"/>
                <a:cs typeface="Charter Black"/>
              </a:rPr>
              <a:t>Spirit Team</a:t>
            </a:r>
            <a:endParaRPr kumimoji="1" lang="ja-JP" altLang="en-US" sz="3200" b="1" cap="all" dirty="0">
              <a:ln w="0"/>
              <a:solidFill>
                <a:srgbClr val="FFFF00"/>
              </a:solidFill>
              <a:effectLst>
                <a:reflection blurRad="12700" stA="50000" endPos="50000" dist="5000" dir="5400000" sy="-100000" rotWithShape="0"/>
              </a:effectLst>
              <a:latin typeface="Charter Black"/>
              <a:cs typeface="Charter Black"/>
            </a:endParaRPr>
          </a:p>
        </p:txBody>
      </p:sp>
    </p:spTree>
    <p:extLst>
      <p:ext uri="{BB962C8B-B14F-4D97-AF65-F5344CB8AC3E}">
        <p14:creationId xmlns:p14="http://schemas.microsoft.com/office/powerpoint/2010/main" xmlns="" val="1619070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57876"/>
            <a:ext cx="6347713" cy="1320800"/>
          </a:xfrm>
        </p:spPr>
        <p:txBody>
          <a:bodyPr/>
          <a:lstStyle/>
          <a:p>
            <a:pPr algn="l"/>
            <a:r>
              <a:rPr lang="en-US" altLang="ja-JP" sz="3600" dirty="0" smtClean="0"/>
              <a:t>2.2 Project Schedule</a:t>
            </a:r>
            <a:br>
              <a:rPr lang="en-US" altLang="ja-JP" sz="3600" dirty="0" smtClean="0"/>
            </a:br>
            <a:r>
              <a:rPr lang="en-US" altLang="ja-JP" sz="3600" dirty="0" smtClean="0"/>
              <a:t>	</a:t>
            </a:r>
            <a:r>
              <a:rPr lang="ja-JP" altLang="en-US" sz="2400" dirty="0" smtClean="0"/>
              <a:t>プ</a:t>
            </a:r>
            <a:r>
              <a:rPr lang="ja-JP" altLang="en-US" sz="2400" dirty="0"/>
              <a:t>ロジェクト スケジュール</a:t>
            </a:r>
            <a:endParaRPr kumimoji="1" lang="ja-JP" altLang="en-US" sz="24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571625"/>
            <a:ext cx="9458325" cy="4961501"/>
          </a:xfrm>
        </p:spPr>
      </p:pic>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10/57</a:t>
            </a:r>
            <a:endParaRPr lang="en-US" i="1" dirty="0">
              <a:solidFill>
                <a:schemeClr val="bg1"/>
              </a:solidFill>
            </a:endParaRPr>
          </a:p>
        </p:txBody>
      </p:sp>
    </p:spTree>
    <p:extLst>
      <p:ext uri="{BB962C8B-B14F-4D97-AF65-F5344CB8AC3E}">
        <p14:creationId xmlns:p14="http://schemas.microsoft.com/office/powerpoint/2010/main" xmlns="" val="3720967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2.3 Equipment </a:t>
            </a:r>
            <a:r>
              <a:rPr lang="en-US" altLang="ja-JP" sz="3600" dirty="0"/>
              <a:t>and </a:t>
            </a:r>
            <a:r>
              <a:rPr lang="en-US" altLang="ja-JP" sz="3600" dirty="0" smtClean="0"/>
              <a:t>Tools</a:t>
            </a:r>
            <a:br>
              <a:rPr lang="en-US" altLang="ja-JP" sz="3600" dirty="0" smtClean="0"/>
            </a:br>
            <a:r>
              <a:rPr lang="en-US" altLang="ja-JP" sz="3600" dirty="0" smtClean="0"/>
              <a:t>	</a:t>
            </a:r>
            <a:r>
              <a:rPr lang="ja-JP" altLang="en-US" sz="2400" dirty="0" smtClean="0"/>
              <a:t>機</a:t>
            </a:r>
            <a:r>
              <a:rPr lang="ja-JP" altLang="en-US" sz="2400" dirty="0"/>
              <a:t>器やツール</a:t>
            </a:r>
            <a:endParaRPr kumimoji="1" lang="ja-JP" altLang="en-US" sz="2400" dirty="0"/>
          </a:p>
        </p:txBody>
      </p:sp>
      <p:sp>
        <p:nvSpPr>
          <p:cNvPr id="3" name="Content Placeholder 2"/>
          <p:cNvSpPr>
            <a:spLocks noGrp="1"/>
          </p:cNvSpPr>
          <p:nvPr>
            <p:ph idx="1"/>
          </p:nvPr>
        </p:nvSpPr>
        <p:spPr>
          <a:xfrm>
            <a:off x="609598" y="1930400"/>
            <a:ext cx="8034340" cy="4110963"/>
          </a:xfrm>
        </p:spPr>
        <p:txBody>
          <a:bodyPr/>
          <a:lstStyle/>
          <a:p>
            <a:r>
              <a:rPr kumimoji="1" lang="en-US" altLang="ja-JP" sz="2000" dirty="0" smtClean="0"/>
              <a:t>Coding tool: Eclipse (version 4.2.2.1)</a:t>
            </a:r>
            <a:br>
              <a:rPr kumimoji="1" lang="en-US" altLang="ja-JP" sz="2000" dirty="0" smtClean="0"/>
            </a:br>
            <a:r>
              <a:rPr kumimoji="1" lang="ja-JP" altLang="en-US" sz="2000" dirty="0"/>
              <a:t>コーディングツール：</a:t>
            </a:r>
            <a:r>
              <a:rPr kumimoji="1" lang="en-US" altLang="ja-JP" sz="2000" dirty="0"/>
              <a:t>Eclipse</a:t>
            </a:r>
            <a:r>
              <a:rPr kumimoji="1" lang="ja-JP" altLang="en-US" sz="2000" dirty="0"/>
              <a:t>（バージョン</a:t>
            </a:r>
            <a:r>
              <a:rPr kumimoji="1" lang="en-US" altLang="ja-JP" sz="2000" dirty="0"/>
              <a:t>4.2.2.1</a:t>
            </a:r>
            <a:r>
              <a:rPr kumimoji="1" lang="ja-JP" altLang="en-US" sz="2000" dirty="0" smtClean="0"/>
              <a:t>）</a:t>
            </a:r>
            <a:endParaRPr kumimoji="1" lang="en-US" altLang="ja-JP" sz="2000" dirty="0" smtClean="0"/>
          </a:p>
          <a:p>
            <a:r>
              <a:rPr lang="en-US" altLang="ja-JP" sz="2000" dirty="0" smtClean="0"/>
              <a:t>Working tool: Office tool, Google Drive, Adobe Photoshop CS5</a:t>
            </a:r>
            <a:br>
              <a:rPr lang="en-US" altLang="ja-JP" sz="2000" dirty="0" smtClean="0"/>
            </a:br>
            <a:r>
              <a:rPr lang="ja-JP" altLang="en-US" sz="2000" dirty="0"/>
              <a:t>作業ツール</a:t>
            </a:r>
            <a:r>
              <a:rPr lang="ja-JP" altLang="en-US" sz="2000" dirty="0" smtClean="0"/>
              <a:t>：</a:t>
            </a:r>
            <a:r>
              <a:rPr lang="en-US" altLang="ja-JP" sz="2000" dirty="0" smtClean="0"/>
              <a:t>Office</a:t>
            </a:r>
            <a:r>
              <a:rPr lang="ja-JP" altLang="en-US" sz="2000" dirty="0"/>
              <a:t>ツール</a:t>
            </a:r>
            <a:r>
              <a:rPr lang="en-US" altLang="ja-JP" sz="2000" dirty="0" smtClean="0"/>
              <a:t>, </a:t>
            </a:r>
            <a:r>
              <a:rPr lang="en-US" altLang="ja-JP" sz="2000" dirty="0"/>
              <a:t>Google Drive, Adobe Photoshop </a:t>
            </a:r>
            <a:r>
              <a:rPr lang="en-US" altLang="ja-JP" sz="2000" dirty="0" smtClean="0"/>
              <a:t>CS5</a:t>
            </a:r>
            <a:endParaRPr kumimoji="1" lang="en-US" altLang="ja-JP" sz="2000" dirty="0"/>
          </a:p>
          <a:p>
            <a:pPr marL="0" indent="0">
              <a:buNone/>
            </a:pPr>
            <a:r>
              <a:rPr lang="en-US" altLang="ja-JP" sz="2000" dirty="0"/>
              <a:t/>
            </a:r>
            <a:br>
              <a:rPr lang="en-US" altLang="ja-JP" sz="2000" dirty="0"/>
            </a:br>
            <a:endParaRPr lang="en-US" altLang="ja-JP" sz="2000" dirty="0" smtClean="0"/>
          </a:p>
          <a:p>
            <a:pPr marL="0" indent="0">
              <a:buNone/>
            </a:pPr>
            <a:endParaRPr kumimoji="1" lang="ja-JP" altLang="en-US" dirty="0"/>
          </a:p>
        </p:txBody>
      </p:sp>
      <p:pic>
        <p:nvPicPr>
          <p:cNvPr id="4" name="Picture 3" descr="eclips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964" y="4057155"/>
            <a:ext cx="1825257" cy="1825257"/>
          </a:xfrm>
          <a:prstGeom prst="rect">
            <a:avLst/>
          </a:prstGeom>
        </p:spPr>
      </p:pic>
      <p:pic>
        <p:nvPicPr>
          <p:cNvPr id="5" name="Picture 4" descr="microsoft-offic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46168" y="4285620"/>
            <a:ext cx="1360072" cy="1370509"/>
          </a:xfrm>
          <a:prstGeom prst="rect">
            <a:avLst/>
          </a:prstGeom>
        </p:spPr>
      </p:pic>
      <p:pic>
        <p:nvPicPr>
          <p:cNvPr id="6" name="Picture 5" descr="google_drive_transparent_300.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20203" y="4236046"/>
            <a:ext cx="1548341" cy="1562621"/>
          </a:xfrm>
          <a:prstGeom prst="rect">
            <a:avLst/>
          </a:prstGeom>
        </p:spPr>
      </p:pic>
      <p:sp>
        <p:nvSpPr>
          <p:cNvPr id="8" name="TextBox 7"/>
          <p:cNvSpPr txBox="1"/>
          <p:nvPr/>
        </p:nvSpPr>
        <p:spPr>
          <a:xfrm>
            <a:off x="8377237" y="6533126"/>
            <a:ext cx="793807" cy="369332"/>
          </a:xfrm>
          <a:prstGeom prst="rect">
            <a:avLst/>
          </a:prstGeom>
          <a:noFill/>
        </p:spPr>
        <p:txBody>
          <a:bodyPr wrap="none" rtlCol="0">
            <a:spAutoFit/>
          </a:bodyPr>
          <a:lstStyle/>
          <a:p>
            <a:r>
              <a:rPr lang="en-US" i="1" dirty="0" smtClean="0">
                <a:solidFill>
                  <a:schemeClr val="bg1"/>
                </a:solidFill>
              </a:rPr>
              <a:t>11/57</a:t>
            </a:r>
            <a:endParaRPr lang="en-US" i="1" dirty="0">
              <a:solidFill>
                <a:schemeClr val="bg1"/>
              </a:solidFill>
            </a:endParaRPr>
          </a:p>
        </p:txBody>
      </p:sp>
      <p:pic>
        <p:nvPicPr>
          <p:cNvPr id="9" name="Picture 8" descr="342px-Adobe_Photoshop_logo_svg.png"/>
          <p:cNvPicPr>
            <a:picLocks noChangeAspect="1"/>
          </p:cNvPicPr>
          <p:nvPr/>
        </p:nvPicPr>
        <p:blipFill>
          <a:blip r:embed="rId5"/>
          <a:stretch>
            <a:fillRect/>
          </a:stretch>
        </p:blipFill>
        <p:spPr>
          <a:xfrm>
            <a:off x="6554920" y="4236046"/>
            <a:ext cx="1607025" cy="1513047"/>
          </a:xfrm>
          <a:prstGeom prst="rect">
            <a:avLst/>
          </a:prstGeom>
        </p:spPr>
      </p:pic>
    </p:spTree>
    <p:extLst>
      <p:ext uri="{BB962C8B-B14F-4D97-AF65-F5344CB8AC3E}">
        <p14:creationId xmlns:p14="http://schemas.microsoft.com/office/powerpoint/2010/main" xmlns="" val="93965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2.4 Project Organization</a:t>
            </a:r>
            <a:br>
              <a:rPr lang="en-US" altLang="ja-JP" sz="3600" dirty="0" smtClean="0"/>
            </a:br>
            <a:r>
              <a:rPr lang="en-US" altLang="ja-JP" sz="3600" dirty="0" smtClean="0"/>
              <a:t>	</a:t>
            </a:r>
            <a:r>
              <a:rPr lang="ja-JP" altLang="en-US" sz="2400" dirty="0" smtClean="0"/>
              <a:t>プ</a:t>
            </a:r>
            <a:r>
              <a:rPr lang="ja-JP" altLang="en-US" sz="2400" dirty="0"/>
              <a:t>ロジェクト組織</a:t>
            </a:r>
            <a:endParaRPr kumimoji="1" lang="ja-JP" altLang="en-US" sz="2400" dirty="0"/>
          </a:p>
        </p:txBody>
      </p:sp>
      <p:sp>
        <p:nvSpPr>
          <p:cNvPr id="3" name="Content Placeholder 2"/>
          <p:cNvSpPr>
            <a:spLocks noGrp="1"/>
          </p:cNvSpPr>
          <p:nvPr>
            <p:ph idx="1"/>
          </p:nvPr>
        </p:nvSpPr>
        <p:spPr>
          <a:xfrm>
            <a:off x="765174" y="2070846"/>
            <a:ext cx="6905626" cy="4182035"/>
          </a:xfrm>
        </p:spPr>
        <p:txBody>
          <a:bodyPr/>
          <a:lstStyle/>
          <a:p>
            <a:endParaRPr kumimoji="1" lang="ja-JP" altLang="en-US" dirty="0"/>
          </a:p>
        </p:txBody>
      </p:sp>
      <p:sp>
        <p:nvSpPr>
          <p:cNvPr id="13" name="Rounded Rectangle 12"/>
          <p:cNvSpPr/>
          <p:nvPr/>
        </p:nvSpPr>
        <p:spPr>
          <a:xfrm>
            <a:off x="3453134" y="2008092"/>
            <a:ext cx="2237732" cy="764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altLang="ja-JP" b="1" dirty="0">
                <a:solidFill>
                  <a:schemeClr val="tx1"/>
                </a:solidFill>
                <a:latin typeface="Century" charset="0"/>
                <a:ea typeface="ＭＳ 明朝" charset="0"/>
              </a:rPr>
              <a:t>Bùi Lê Tu</a:t>
            </a:r>
            <a:r>
              <a:rPr lang="ja-JP" altLang="ja-JP" b="1" dirty="0">
                <a:solidFill>
                  <a:schemeClr val="tx1"/>
                </a:solidFill>
                <a:latin typeface="Century" charset="0"/>
                <a:ea typeface="ＭＳ 明朝" charset="0"/>
              </a:rPr>
              <a:t>ấ</a:t>
            </a:r>
            <a:r>
              <a:rPr lang="en-US" altLang="ja-JP" b="1" dirty="0">
                <a:solidFill>
                  <a:schemeClr val="tx1"/>
                </a:solidFill>
                <a:latin typeface="Century" charset="0"/>
                <a:ea typeface="ＭＳ 明朝" charset="0"/>
              </a:rPr>
              <a:t>n</a:t>
            </a:r>
          </a:p>
          <a:p>
            <a:pPr lvl="0" algn="ctr" defTabSz="914400" fontAlgn="base">
              <a:spcBef>
                <a:spcPct val="0"/>
              </a:spcBef>
              <a:spcAft>
                <a:spcPct val="0"/>
              </a:spcAft>
            </a:pPr>
            <a:r>
              <a:rPr lang="en-US" altLang="ja-JP" dirty="0" smtClean="0">
                <a:solidFill>
                  <a:schemeClr val="tx1"/>
                </a:solidFill>
                <a:latin typeface="Century" charset="0"/>
                <a:ea typeface="ＭＳ 明朝" charset="0"/>
              </a:rPr>
              <a:t>Supervisor</a:t>
            </a:r>
            <a:endParaRPr lang="en-US" altLang="ja-JP" dirty="0">
              <a:solidFill>
                <a:schemeClr val="tx1"/>
              </a:solidFill>
              <a:latin typeface="Century" charset="0"/>
              <a:ea typeface="ＭＳ 明朝" charset="0"/>
            </a:endParaRPr>
          </a:p>
        </p:txBody>
      </p:sp>
      <p:sp>
        <p:nvSpPr>
          <p:cNvPr id="14" name="Rounded Rectangle 13"/>
          <p:cNvSpPr/>
          <p:nvPr/>
        </p:nvSpPr>
        <p:spPr>
          <a:xfrm>
            <a:off x="3479928" y="3281304"/>
            <a:ext cx="2210937" cy="935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altLang="ja-JP" b="1" dirty="0" err="1">
                <a:solidFill>
                  <a:schemeClr val="tx1"/>
                </a:solidFill>
                <a:latin typeface="Century" charset="0"/>
                <a:ea typeface="ＭＳ 明朝" charset="0"/>
              </a:rPr>
              <a:t>Tr</a:t>
            </a:r>
            <a:r>
              <a:rPr lang="ja-JP" altLang="ja-JP" b="1" dirty="0">
                <a:solidFill>
                  <a:schemeClr val="tx1"/>
                </a:solidFill>
                <a:latin typeface="Century" charset="0"/>
                <a:ea typeface="ＭＳ 明朝" charset="0"/>
              </a:rPr>
              <a:t>ầ</a:t>
            </a:r>
            <a:r>
              <a:rPr lang="en-US" altLang="ja-JP" b="1" dirty="0">
                <a:solidFill>
                  <a:schemeClr val="tx1"/>
                </a:solidFill>
                <a:latin typeface="Century" charset="0"/>
                <a:ea typeface="ＭＳ 明朝" charset="0"/>
              </a:rPr>
              <a:t>n Ti</a:t>
            </a:r>
            <a:r>
              <a:rPr lang="ja-JP" altLang="ja-JP" b="1" dirty="0">
                <a:solidFill>
                  <a:schemeClr val="tx1"/>
                </a:solidFill>
                <a:latin typeface="Century" charset="0"/>
                <a:ea typeface="ＭＳ 明朝" charset="0"/>
              </a:rPr>
              <a:t>ế</a:t>
            </a:r>
            <a:r>
              <a:rPr lang="en-US" altLang="ja-JP" b="1" dirty="0">
                <a:solidFill>
                  <a:schemeClr val="tx1"/>
                </a:solidFill>
                <a:latin typeface="Century" charset="0"/>
                <a:ea typeface="ＭＳ 明朝" charset="0"/>
              </a:rPr>
              <a:t>n M</a:t>
            </a:r>
            <a:r>
              <a:rPr lang="ja-JP" altLang="ja-JP" b="1" dirty="0">
                <a:solidFill>
                  <a:schemeClr val="tx1"/>
                </a:solidFill>
                <a:latin typeface="Century" charset="0"/>
                <a:ea typeface="ＭＳ 明朝" charset="0"/>
              </a:rPr>
              <a:t>ạ</a:t>
            </a:r>
            <a:r>
              <a:rPr lang="en-US" altLang="ja-JP" b="1" dirty="0" err="1">
                <a:solidFill>
                  <a:schemeClr val="tx1"/>
                </a:solidFill>
                <a:latin typeface="Century" charset="0"/>
                <a:ea typeface="ＭＳ 明朝" charset="0"/>
              </a:rPr>
              <a:t>nh</a:t>
            </a:r>
            <a:endParaRPr lang="en-US" altLang="ja-JP" b="1" dirty="0">
              <a:solidFill>
                <a:schemeClr val="tx1"/>
              </a:solidFill>
              <a:latin typeface="Century" charset="0"/>
              <a:ea typeface="ＭＳ 明朝" charset="0"/>
            </a:endParaRPr>
          </a:p>
          <a:p>
            <a:pPr lvl="0" defTabSz="914400" fontAlgn="base">
              <a:spcBef>
                <a:spcPct val="0"/>
              </a:spcBef>
              <a:spcAft>
                <a:spcPct val="0"/>
              </a:spcAft>
            </a:pPr>
            <a:r>
              <a:rPr lang="en-US" altLang="ja-JP" dirty="0">
                <a:solidFill>
                  <a:schemeClr val="tx1"/>
                </a:solidFill>
                <a:latin typeface="Century" charset="0"/>
                <a:ea typeface="ＭＳ 明朝" charset="0"/>
              </a:rPr>
              <a:t>Project Manager/</a:t>
            </a:r>
          </a:p>
          <a:p>
            <a:pPr lvl="0" defTabSz="914400" fontAlgn="base">
              <a:spcBef>
                <a:spcPct val="0"/>
              </a:spcBef>
              <a:spcAft>
                <a:spcPct val="0"/>
              </a:spcAft>
            </a:pPr>
            <a:r>
              <a:rPr lang="en-US" altLang="ja-JP" dirty="0">
                <a:solidFill>
                  <a:schemeClr val="tx1"/>
                </a:solidFill>
                <a:latin typeface="Century" charset="0"/>
                <a:ea typeface="ＭＳ 明朝" charset="0"/>
              </a:rPr>
              <a:t>Technical </a:t>
            </a:r>
            <a:r>
              <a:rPr lang="en-US" altLang="ja-JP" dirty="0" smtClean="0">
                <a:solidFill>
                  <a:schemeClr val="tx1"/>
                </a:solidFill>
                <a:latin typeface="Century" charset="0"/>
                <a:ea typeface="ＭＳ 明朝" charset="0"/>
              </a:rPr>
              <a:t>Leader</a:t>
            </a:r>
            <a:endParaRPr lang="en-US" altLang="ja-JP" sz="3600" dirty="0">
              <a:solidFill>
                <a:schemeClr val="tx1"/>
              </a:solidFill>
              <a:latin typeface="Arial" charset="0"/>
              <a:ea typeface="ＭＳ Ｐゴシック" charset="0"/>
            </a:endParaRPr>
          </a:p>
        </p:txBody>
      </p:sp>
      <p:sp>
        <p:nvSpPr>
          <p:cNvPr id="15" name="Rounded Rectangle 14"/>
          <p:cNvSpPr/>
          <p:nvPr/>
        </p:nvSpPr>
        <p:spPr>
          <a:xfrm>
            <a:off x="5772491" y="4836909"/>
            <a:ext cx="2210937" cy="887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altLang="ja-JP" b="1" dirty="0">
                <a:solidFill>
                  <a:schemeClr val="tx1"/>
                </a:solidFill>
                <a:latin typeface="Century" charset="0"/>
                <a:ea typeface="ＭＳ 明朝" charset="0"/>
              </a:rPr>
              <a:t>H</a:t>
            </a:r>
            <a:r>
              <a:rPr lang="ja-JP" altLang="ja-JP" b="1" dirty="0">
                <a:solidFill>
                  <a:schemeClr val="tx1"/>
                </a:solidFill>
                <a:latin typeface="Century" charset="0"/>
                <a:ea typeface="ＭＳ 明朝" charset="0"/>
              </a:rPr>
              <a:t>ồ</a:t>
            </a:r>
            <a:r>
              <a:rPr lang="en-US" altLang="ja-JP" b="1" dirty="0">
                <a:solidFill>
                  <a:schemeClr val="tx1"/>
                </a:solidFill>
                <a:latin typeface="Century" charset="0"/>
                <a:ea typeface="ＭＳ 明朝" charset="0"/>
              </a:rPr>
              <a:t> </a:t>
            </a:r>
            <a:r>
              <a:rPr lang="en-US" altLang="ja-JP" b="1" dirty="0" err="1">
                <a:solidFill>
                  <a:schemeClr val="tx1"/>
                </a:solidFill>
                <a:latin typeface="Century" charset="0"/>
                <a:ea typeface="ＭＳ 明朝" charset="0"/>
              </a:rPr>
              <a:t>Th</a:t>
            </a:r>
            <a:r>
              <a:rPr lang="ja-JP" altLang="ja-JP" b="1" dirty="0">
                <a:solidFill>
                  <a:schemeClr val="tx1"/>
                </a:solidFill>
                <a:latin typeface="Century" charset="0"/>
                <a:ea typeface="ＭＳ 明朝" charset="0"/>
              </a:rPr>
              <a:t>ị</a:t>
            </a:r>
            <a:r>
              <a:rPr lang="en-US" altLang="ja-JP" b="1" dirty="0">
                <a:solidFill>
                  <a:schemeClr val="tx1"/>
                </a:solidFill>
                <a:latin typeface="Century" charset="0"/>
                <a:ea typeface="ＭＳ 明朝" charset="0"/>
              </a:rPr>
              <a:t> Thanh</a:t>
            </a:r>
          </a:p>
          <a:p>
            <a:pPr lvl="0" algn="ctr" defTabSz="914400" fontAlgn="base">
              <a:spcBef>
                <a:spcPct val="0"/>
              </a:spcBef>
              <a:spcAft>
                <a:spcPct val="0"/>
              </a:spcAft>
            </a:pPr>
            <a:r>
              <a:rPr lang="en-US" altLang="ja-JP" dirty="0" smtClean="0">
                <a:solidFill>
                  <a:schemeClr val="tx1"/>
                </a:solidFill>
                <a:latin typeface="Century" charset="0"/>
                <a:ea typeface="ＭＳ 明朝" charset="0"/>
              </a:rPr>
              <a:t>Developer</a:t>
            </a:r>
            <a:endParaRPr lang="en-US" altLang="ja-JP" sz="3600" dirty="0">
              <a:solidFill>
                <a:schemeClr val="tx1"/>
              </a:solidFill>
              <a:latin typeface="Arial" charset="0"/>
              <a:ea typeface="ＭＳ Ｐゴシック" charset="0"/>
            </a:endParaRPr>
          </a:p>
        </p:txBody>
      </p:sp>
      <p:sp>
        <p:nvSpPr>
          <p:cNvPr id="16" name="Rounded Rectangle 15"/>
          <p:cNvSpPr/>
          <p:nvPr/>
        </p:nvSpPr>
        <p:spPr>
          <a:xfrm>
            <a:off x="3453133" y="4856316"/>
            <a:ext cx="2210937" cy="887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altLang="ja-JP" b="1" dirty="0">
                <a:solidFill>
                  <a:schemeClr val="tx1"/>
                </a:solidFill>
                <a:latin typeface="Century" charset="0"/>
                <a:ea typeface="ＭＳ 明朝" charset="0"/>
              </a:rPr>
              <a:t>Mai </a:t>
            </a:r>
            <a:r>
              <a:rPr lang="en-US" altLang="ja-JP" b="1" dirty="0" err="1">
                <a:solidFill>
                  <a:schemeClr val="tx1"/>
                </a:solidFill>
                <a:latin typeface="Century" charset="0"/>
                <a:ea typeface="ＭＳ 明朝" charset="0"/>
              </a:rPr>
              <a:t>Th</a:t>
            </a:r>
            <a:r>
              <a:rPr lang="ja-JP" altLang="ja-JP" b="1" dirty="0">
                <a:solidFill>
                  <a:schemeClr val="tx1"/>
                </a:solidFill>
                <a:latin typeface="Century" charset="0"/>
                <a:ea typeface="ＭＳ 明朝" charset="0"/>
              </a:rPr>
              <a:t>ị</a:t>
            </a:r>
            <a:r>
              <a:rPr lang="en-US" altLang="ja-JP" b="1" dirty="0">
                <a:solidFill>
                  <a:schemeClr val="tx1"/>
                </a:solidFill>
                <a:latin typeface="Century" charset="0"/>
                <a:ea typeface="ＭＳ 明朝" charset="0"/>
              </a:rPr>
              <a:t> Thanh</a:t>
            </a:r>
          </a:p>
          <a:p>
            <a:pPr lvl="0" algn="ctr" defTabSz="914400" fontAlgn="base">
              <a:spcBef>
                <a:spcPct val="0"/>
              </a:spcBef>
              <a:spcAft>
                <a:spcPct val="0"/>
              </a:spcAft>
            </a:pPr>
            <a:r>
              <a:rPr lang="en-US" altLang="ja-JP" dirty="0" smtClean="0">
                <a:solidFill>
                  <a:schemeClr val="tx1"/>
                </a:solidFill>
                <a:latin typeface="Century" charset="0"/>
                <a:ea typeface="ＭＳ 明朝" charset="0"/>
              </a:rPr>
              <a:t>Quality Leader</a:t>
            </a:r>
            <a:endParaRPr lang="en-US" altLang="ja-JP" sz="3600" dirty="0">
              <a:solidFill>
                <a:schemeClr val="tx1"/>
              </a:solidFill>
              <a:latin typeface="Arial" charset="0"/>
              <a:ea typeface="ＭＳ Ｐゴシック" charset="0"/>
            </a:endParaRPr>
          </a:p>
        </p:txBody>
      </p:sp>
      <p:sp>
        <p:nvSpPr>
          <p:cNvPr id="17" name="Rounded Rectangle 16"/>
          <p:cNvSpPr/>
          <p:nvPr/>
        </p:nvSpPr>
        <p:spPr>
          <a:xfrm>
            <a:off x="997297" y="4856316"/>
            <a:ext cx="2347416" cy="887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pPr>
            <a:r>
              <a:rPr lang="en-US" altLang="ja-JP" b="1" dirty="0">
                <a:solidFill>
                  <a:schemeClr val="tx1"/>
                </a:solidFill>
                <a:latin typeface="Century" charset="0"/>
                <a:ea typeface="ＭＳ 明朝" charset="0"/>
              </a:rPr>
              <a:t>Nguy</a:t>
            </a:r>
            <a:r>
              <a:rPr lang="ja-JP" altLang="ja-JP" b="1" dirty="0">
                <a:solidFill>
                  <a:schemeClr val="tx1"/>
                </a:solidFill>
                <a:latin typeface="Century" charset="0"/>
                <a:ea typeface="ＭＳ 明朝" charset="0"/>
              </a:rPr>
              <a:t>ễ</a:t>
            </a:r>
            <a:r>
              <a:rPr lang="en-US" altLang="ja-JP" b="1" dirty="0">
                <a:solidFill>
                  <a:schemeClr val="tx1"/>
                </a:solidFill>
                <a:latin typeface="Century" charset="0"/>
                <a:ea typeface="ＭＳ 明朝" charset="0"/>
              </a:rPr>
              <a:t>n Minh Tu</a:t>
            </a:r>
            <a:r>
              <a:rPr lang="ja-JP" altLang="ja-JP" b="1" dirty="0">
                <a:solidFill>
                  <a:schemeClr val="tx1"/>
                </a:solidFill>
                <a:latin typeface="Century" charset="0"/>
                <a:ea typeface="ＭＳ 明朝" charset="0"/>
              </a:rPr>
              <a:t>ấ</a:t>
            </a:r>
            <a:r>
              <a:rPr lang="en-US" altLang="ja-JP" b="1" dirty="0">
                <a:solidFill>
                  <a:schemeClr val="tx1"/>
                </a:solidFill>
                <a:latin typeface="Century" charset="0"/>
                <a:ea typeface="ＭＳ 明朝" charset="0"/>
              </a:rPr>
              <a:t>n</a:t>
            </a:r>
          </a:p>
          <a:p>
            <a:pPr lvl="0" algn="ctr" defTabSz="914400" fontAlgn="base">
              <a:spcBef>
                <a:spcPct val="0"/>
              </a:spcBef>
              <a:spcAft>
                <a:spcPct val="0"/>
              </a:spcAft>
            </a:pPr>
            <a:r>
              <a:rPr lang="en-US" altLang="ja-JP" dirty="0" smtClean="0">
                <a:solidFill>
                  <a:schemeClr val="tx1"/>
                </a:solidFill>
                <a:latin typeface="Century" charset="0"/>
                <a:ea typeface="ＭＳ 明朝" charset="0"/>
              </a:rPr>
              <a:t>Developer</a:t>
            </a:r>
            <a:endParaRPr lang="en-US" altLang="ja-JP" sz="3600" dirty="0">
              <a:solidFill>
                <a:schemeClr val="tx1"/>
              </a:solidFill>
              <a:latin typeface="Arial" charset="0"/>
              <a:ea typeface="ＭＳ Ｐゴシック" charset="0"/>
            </a:endParaRPr>
          </a:p>
        </p:txBody>
      </p:sp>
      <p:cxnSp>
        <p:nvCxnSpPr>
          <p:cNvPr id="18" name="Straight Connector 17"/>
          <p:cNvCxnSpPr/>
          <p:nvPr/>
        </p:nvCxnSpPr>
        <p:spPr>
          <a:xfrm>
            <a:off x="4583053" y="2783531"/>
            <a:ext cx="0" cy="646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0"/>
          </p:cNvCxnSpPr>
          <p:nvPr/>
        </p:nvCxnSpPr>
        <p:spPr>
          <a:xfrm flipV="1">
            <a:off x="2171005" y="4603584"/>
            <a:ext cx="0" cy="252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0"/>
          </p:cNvCxnSpPr>
          <p:nvPr/>
        </p:nvCxnSpPr>
        <p:spPr>
          <a:xfrm flipH="1" flipV="1">
            <a:off x="6877959" y="4603584"/>
            <a:ext cx="1" cy="23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71005" y="4603584"/>
            <a:ext cx="47069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p:cNvCxnSpPr>
          <p:nvPr/>
        </p:nvCxnSpPr>
        <p:spPr>
          <a:xfrm flipH="1">
            <a:off x="4583053" y="4216574"/>
            <a:ext cx="2344" cy="620335"/>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12/57</a:t>
            </a:r>
            <a:endParaRPr lang="en-US" i="1" dirty="0">
              <a:solidFill>
                <a:schemeClr val="bg1"/>
              </a:solidFill>
            </a:endParaRPr>
          </a:p>
        </p:txBody>
      </p:sp>
    </p:spTree>
    <p:extLst>
      <p:ext uri="{BB962C8B-B14F-4D97-AF65-F5344CB8AC3E}">
        <p14:creationId xmlns:p14="http://schemas.microsoft.com/office/powerpoint/2010/main" xmlns="" val="3536013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ja-JP" sz="3600" dirty="0" smtClean="0"/>
              <a:t>2.5 Communication Management</a:t>
            </a:r>
            <a:br>
              <a:rPr lang="en-US" altLang="ja-JP" sz="3600" dirty="0" smtClean="0"/>
            </a:br>
            <a:r>
              <a:rPr lang="en-US" altLang="ja-JP" sz="3600" dirty="0" smtClean="0"/>
              <a:t>	</a:t>
            </a:r>
            <a:r>
              <a:rPr lang="ja-JP" altLang="en-US" sz="2400" dirty="0" smtClean="0"/>
              <a:t>コ</a:t>
            </a:r>
            <a:r>
              <a:rPr lang="ja-JP" altLang="en-US" sz="2400" dirty="0"/>
              <a:t>ミュニケーション マネジメント</a:t>
            </a:r>
            <a:endParaRPr kumimoji="1" lang="ja-JP" altLang="en-US" sz="2400" dirty="0"/>
          </a:p>
        </p:txBody>
      </p:sp>
      <p:sp>
        <p:nvSpPr>
          <p:cNvPr id="3" name="Content Placeholder 2"/>
          <p:cNvSpPr>
            <a:spLocks noGrp="1"/>
          </p:cNvSpPr>
          <p:nvPr>
            <p:ph idx="1"/>
          </p:nvPr>
        </p:nvSpPr>
        <p:spPr>
          <a:xfrm>
            <a:off x="609599" y="1728788"/>
            <a:ext cx="7377114" cy="4312575"/>
          </a:xfrm>
        </p:spPr>
        <p:txBody>
          <a:bodyPr/>
          <a:lstStyle/>
          <a:p>
            <a:r>
              <a:rPr kumimoji="1" lang="vi-VN" altLang="ja-JP" sz="2000" dirty="0" smtClean="0"/>
              <a:t>Kick off meeting: </a:t>
            </a:r>
            <a:r>
              <a:rPr kumimoji="1" lang="en-US" altLang="ja-JP" sz="2000" dirty="0" smtClean="0"/>
              <a:t>12</a:t>
            </a:r>
            <a:r>
              <a:rPr kumimoji="1" lang="vi-VN" altLang="ja-JP" sz="2000" dirty="0" smtClean="0"/>
              <a:t>/</a:t>
            </a:r>
            <a:r>
              <a:rPr kumimoji="1" lang="en-US" altLang="ja-JP" sz="2000" dirty="0" smtClean="0"/>
              <a:t>05</a:t>
            </a:r>
            <a:r>
              <a:rPr kumimoji="1" lang="vi-VN" altLang="ja-JP" sz="2000" dirty="0" smtClean="0"/>
              <a:t>/2014</a:t>
            </a:r>
            <a:r>
              <a:rPr kumimoji="1" lang="en-US" altLang="ja-JP" sz="2000" dirty="0" smtClean="0"/>
              <a:t/>
            </a:r>
            <a:br>
              <a:rPr kumimoji="1" lang="en-US" altLang="ja-JP" sz="2000" dirty="0" smtClean="0"/>
            </a:br>
            <a:r>
              <a:rPr kumimoji="1" lang="ja-JP" altLang="en-US" sz="2000" dirty="0"/>
              <a:t>会議をキックオ</a:t>
            </a:r>
            <a:r>
              <a:rPr kumimoji="1" lang="ja-JP" altLang="en-US" sz="2000" dirty="0" smtClean="0"/>
              <a:t>フ</a:t>
            </a:r>
            <a:r>
              <a:rPr kumimoji="1" lang="en-US" altLang="ja-JP" sz="2000" dirty="0" smtClean="0"/>
              <a:t>: </a:t>
            </a:r>
            <a:r>
              <a:rPr kumimoji="1" lang="en-US" altLang="ja-JP" sz="2000" dirty="0"/>
              <a:t>12</a:t>
            </a:r>
            <a:r>
              <a:rPr kumimoji="1" lang="vi-VN" altLang="ja-JP" sz="2000" dirty="0"/>
              <a:t>/</a:t>
            </a:r>
            <a:r>
              <a:rPr kumimoji="1" lang="en-US" altLang="ja-JP" sz="2000" dirty="0"/>
              <a:t>05</a:t>
            </a:r>
            <a:r>
              <a:rPr kumimoji="1" lang="vi-VN" altLang="ja-JP" sz="2000" dirty="0" smtClean="0"/>
              <a:t>/2014</a:t>
            </a:r>
          </a:p>
          <a:p>
            <a:r>
              <a:rPr kumimoji="1" lang="en-US" altLang="ja-JP" sz="2000" dirty="0" smtClean="0"/>
              <a:t>Work together: Tuesday and Thursday at University</a:t>
            </a:r>
            <a:br>
              <a:rPr kumimoji="1" lang="en-US" altLang="ja-JP" sz="2000" dirty="0" smtClean="0"/>
            </a:br>
            <a:r>
              <a:rPr kumimoji="1" lang="ja-JP" altLang="en-US" sz="2000" dirty="0"/>
              <a:t>一緒に働く：火曜日と木曜日に大学</a:t>
            </a:r>
            <a:r>
              <a:rPr kumimoji="1" lang="ja-JP" altLang="en-US" sz="2000" dirty="0" smtClean="0"/>
              <a:t>で</a:t>
            </a:r>
            <a:r>
              <a:rPr kumimoji="1" lang="en-US" altLang="ja-JP" sz="2000" dirty="0" smtClean="0"/>
              <a:t/>
            </a:r>
            <a:br>
              <a:rPr kumimoji="1" lang="en-US" altLang="ja-JP" sz="2000" dirty="0" smtClean="0"/>
            </a:br>
            <a:r>
              <a:rPr kumimoji="1" lang="en-US" altLang="ja-JP" sz="2000" dirty="0" smtClean="0"/>
              <a:t>Commit working at least 3 hours a day</a:t>
            </a:r>
            <a:br>
              <a:rPr kumimoji="1" lang="en-US" altLang="ja-JP" sz="2000" dirty="0" smtClean="0"/>
            </a:br>
            <a:r>
              <a:rPr kumimoji="1" lang="ja-JP" altLang="en-US" sz="2000" dirty="0"/>
              <a:t>少なくとも</a:t>
            </a:r>
            <a:r>
              <a:rPr kumimoji="1" lang="en-US" altLang="ja-JP" sz="2000" dirty="0"/>
              <a:t>1</a:t>
            </a:r>
            <a:r>
              <a:rPr kumimoji="1" lang="ja-JP" altLang="en-US" sz="2000" dirty="0"/>
              <a:t>日</a:t>
            </a:r>
            <a:r>
              <a:rPr kumimoji="1" lang="en-US" altLang="ja-JP" sz="2000" dirty="0"/>
              <a:t>3</a:t>
            </a:r>
            <a:r>
              <a:rPr kumimoji="1" lang="ja-JP" altLang="en-US" sz="2000" dirty="0"/>
              <a:t>時間の作業コミットしま</a:t>
            </a:r>
            <a:r>
              <a:rPr kumimoji="1" lang="ja-JP" altLang="en-US" sz="2000" dirty="0" smtClean="0"/>
              <a:t>す</a:t>
            </a:r>
            <a:endParaRPr kumimoji="1" lang="en-US" altLang="ja-JP" sz="2000" dirty="0" smtClean="0"/>
          </a:p>
          <a:p>
            <a:r>
              <a:rPr lang="en-US" altLang="ja-JP" sz="2000" dirty="0" smtClean="0"/>
              <a:t>Meeting with supervisor: once a week at weekend</a:t>
            </a:r>
            <a:br>
              <a:rPr lang="en-US" altLang="ja-JP" sz="2000" dirty="0" smtClean="0"/>
            </a:br>
            <a:r>
              <a:rPr lang="ja-JP" altLang="en-US" sz="2000" dirty="0"/>
              <a:t>上司とのミーティング：週に一度、週末</a:t>
            </a:r>
            <a:r>
              <a:rPr lang="ja-JP" altLang="en-US" sz="2000" dirty="0" smtClean="0"/>
              <a:t>に</a:t>
            </a:r>
            <a:endParaRPr lang="en-US" altLang="ja-JP" sz="2000" dirty="0" smtClean="0"/>
          </a:p>
          <a:p>
            <a:endParaRPr kumimoji="1" lang="ja-JP" altLang="en-US" dirty="0"/>
          </a:p>
        </p:txBody>
      </p:sp>
      <p:pic>
        <p:nvPicPr>
          <p:cNvPr id="4" name="Picture 3" descr="google_drive_transparent_300.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5175" y="4518953"/>
            <a:ext cx="2133600" cy="2133600"/>
          </a:xfrm>
          <a:prstGeom prst="rect">
            <a:avLst/>
          </a:prstGeom>
        </p:spPr>
      </p:pic>
      <p:pic>
        <p:nvPicPr>
          <p:cNvPr id="5" name="Picture 4" descr="9df80ea3338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2800" y="4518953"/>
            <a:ext cx="2146300" cy="2146300"/>
          </a:xfrm>
          <a:prstGeom prst="rect">
            <a:avLst/>
          </a:prstGeom>
        </p:spPr>
      </p:pic>
      <p:sp>
        <p:nvSpPr>
          <p:cNvPr id="8" name="TextBox 7"/>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13/57</a:t>
            </a:r>
            <a:endParaRPr lang="en-US" i="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53125" y="4559839"/>
            <a:ext cx="1868209" cy="1868209"/>
          </a:xfrm>
          <a:prstGeom prst="rect">
            <a:avLst/>
          </a:prstGeom>
        </p:spPr>
      </p:pic>
    </p:spTree>
    <p:extLst>
      <p:ext uri="{BB962C8B-B14F-4D97-AF65-F5344CB8AC3E}">
        <p14:creationId xmlns:p14="http://schemas.microsoft.com/office/powerpoint/2010/main" xmlns="" val="453392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499872"/>
            <a:ext cx="6347713" cy="1320800"/>
          </a:xfrm>
        </p:spPr>
        <p:txBody>
          <a:bodyPr/>
          <a:lstStyle/>
          <a:p>
            <a:pPr algn="l"/>
            <a:r>
              <a:rPr lang="en-US" altLang="ja-JP" sz="3600" dirty="0" smtClean="0"/>
              <a:t>2.6 Risk</a:t>
            </a:r>
            <a:r>
              <a:rPr lang="ja-JP" altLang="en-US" sz="3600" dirty="0" smtClean="0"/>
              <a:t> </a:t>
            </a:r>
            <a:r>
              <a:rPr lang="en-US" altLang="ja-JP" sz="3600" dirty="0" smtClean="0"/>
              <a:t>Management</a:t>
            </a:r>
            <a:r>
              <a:rPr lang="en-US" altLang="ja-JP" dirty="0" smtClean="0"/>
              <a:t/>
            </a:r>
            <a:br>
              <a:rPr lang="en-US" altLang="ja-JP" dirty="0" smtClean="0"/>
            </a:br>
            <a:r>
              <a:rPr lang="en-US" altLang="ja-JP" dirty="0" smtClean="0"/>
              <a:t>	</a:t>
            </a:r>
            <a:r>
              <a:rPr lang="ja-JP" altLang="en-US" sz="2400" dirty="0" smtClean="0"/>
              <a:t>リスク</a:t>
            </a:r>
            <a:r>
              <a:rPr lang="ja-JP" altLang="en-US" sz="2400" dirty="0"/>
              <a:t>の管理</a:t>
            </a:r>
            <a:endParaRPr kumimoji="1" lang="ja-JP" alt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24946509"/>
              </p:ext>
            </p:extLst>
          </p:nvPr>
        </p:nvGraphicFramePr>
        <p:xfrm>
          <a:off x="1149350" y="2001172"/>
          <a:ext cx="6845300" cy="3888072"/>
        </p:xfrm>
        <a:graphic>
          <a:graphicData uri="http://schemas.openxmlformats.org/drawingml/2006/table">
            <a:tbl>
              <a:tblPr firstRow="1" firstCol="1" bandRow="1">
                <a:tableStyleId>{5C22544A-7EE6-4342-B048-85BDC9FD1C3A}</a:tableStyleId>
              </a:tblPr>
              <a:tblGrid>
                <a:gridCol w="423847"/>
                <a:gridCol w="1464816"/>
                <a:gridCol w="1525850"/>
                <a:gridCol w="1316300"/>
                <a:gridCol w="864648"/>
                <a:gridCol w="673407"/>
                <a:gridCol w="576432"/>
              </a:tblGrid>
              <a:tr h="267685">
                <a:tc>
                  <a:txBody>
                    <a:bodyPr/>
                    <a:lstStyle/>
                    <a:p>
                      <a:pPr>
                        <a:spcBef>
                          <a:spcPts val="300"/>
                        </a:spcBef>
                        <a:spcAft>
                          <a:spcPts val="300"/>
                        </a:spcAft>
                      </a:pPr>
                      <a:r>
                        <a:rPr lang="en-US" sz="900" dirty="0">
                          <a:effectLst/>
                        </a:rPr>
                        <a:t>Risk ID</a:t>
                      </a:r>
                      <a:endParaRPr lang="en-US" sz="900" i="1" dirty="0">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Description</a:t>
                      </a:r>
                      <a:endParaRPr lang="en-US" sz="900" i="1">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Avoidance plan</a:t>
                      </a:r>
                      <a:endParaRPr lang="en-US" sz="900" i="1">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Contingency plan</a:t>
                      </a:r>
                      <a:endParaRPr lang="en-US" sz="900" i="1">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Probability</a:t>
                      </a:r>
                      <a:endParaRPr lang="en-US" sz="900" i="1">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Impact</a:t>
                      </a:r>
                      <a:endParaRPr lang="en-US" sz="900" i="1">
                        <a:effectLst/>
                        <a:latin typeface="Arial" panose="020B0604020202020204" pitchFamily="34" charset="0"/>
                        <a:ea typeface="Times New Roman" panose="02020603050405020304" pitchFamily="18" charset="0"/>
                      </a:endParaRPr>
                    </a:p>
                  </a:txBody>
                  <a:tcPr marL="60229" marR="60229" marT="0" marB="0" anchor="ctr"/>
                </a:tc>
                <a:tc>
                  <a:txBody>
                    <a:bodyPr/>
                    <a:lstStyle/>
                    <a:p>
                      <a:pPr>
                        <a:spcBef>
                          <a:spcPts val="300"/>
                        </a:spcBef>
                        <a:spcAft>
                          <a:spcPts val="300"/>
                        </a:spcAft>
                      </a:pPr>
                      <a:r>
                        <a:rPr lang="en-US" sz="900">
                          <a:effectLst/>
                        </a:rPr>
                        <a:t>Status</a:t>
                      </a:r>
                      <a:endParaRPr lang="en-US" sz="900" i="1">
                        <a:effectLst/>
                        <a:latin typeface="Arial" panose="020B0604020202020204" pitchFamily="34" charset="0"/>
                        <a:ea typeface="Times New Roman" panose="02020603050405020304" pitchFamily="18" charset="0"/>
                      </a:endParaRPr>
                    </a:p>
                  </a:txBody>
                  <a:tcPr marL="60229" marR="60229" marT="0" marB="0" anchor="ctr"/>
                </a:tc>
              </a:tr>
              <a:tr h="736135">
                <a:tc>
                  <a:txBody>
                    <a:bodyPr/>
                    <a:lstStyle/>
                    <a:p>
                      <a:pPr>
                        <a:spcBef>
                          <a:spcPts val="300"/>
                        </a:spcBef>
                        <a:spcAft>
                          <a:spcPts val="300"/>
                        </a:spcAft>
                      </a:pPr>
                      <a:r>
                        <a:rPr lang="en-US" sz="900">
                          <a:effectLst/>
                        </a:rPr>
                        <a:t>1</a:t>
                      </a:r>
                    </a:p>
                    <a:p>
                      <a:pPr>
                        <a:spcBef>
                          <a:spcPts val="300"/>
                        </a:spcBef>
                        <a:spcAft>
                          <a:spcPts val="300"/>
                        </a:spcAft>
                      </a:pPr>
                      <a:r>
                        <a:rPr lang="en-US" sz="900">
                          <a:effectLst/>
                        </a:rPr>
                        <a:t> </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Time: Study schedule may be changed during executing time</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 Define constraints and discuss with the university before the semester starts</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 Request a meeting with the university</a:t>
                      </a:r>
                    </a:p>
                    <a:p>
                      <a:pPr>
                        <a:spcBef>
                          <a:spcPts val="300"/>
                        </a:spcBef>
                        <a:spcAft>
                          <a:spcPts val="300"/>
                        </a:spcAft>
                      </a:pPr>
                      <a:r>
                        <a:rPr lang="en-US" sz="900">
                          <a:effectLst/>
                        </a:rPr>
                        <a:t>- Change the project plan</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Low</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High</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Not yet active</a:t>
                      </a:r>
                      <a:endParaRPr lang="en-US" sz="900" i="1">
                        <a:effectLst/>
                        <a:latin typeface="Arial" panose="020B0604020202020204" pitchFamily="34" charset="0"/>
                        <a:ea typeface="Times New Roman" panose="02020603050405020304" pitchFamily="18" charset="0"/>
                      </a:endParaRPr>
                    </a:p>
                  </a:txBody>
                  <a:tcPr marL="60229" marR="60229" marT="0" marB="0"/>
                </a:tc>
              </a:tr>
              <a:tr h="869977">
                <a:tc>
                  <a:txBody>
                    <a:bodyPr/>
                    <a:lstStyle/>
                    <a:p>
                      <a:pPr>
                        <a:spcBef>
                          <a:spcPts val="300"/>
                        </a:spcBef>
                        <a:spcAft>
                          <a:spcPts val="300"/>
                        </a:spcAft>
                      </a:pPr>
                      <a:r>
                        <a:rPr lang="en-US" sz="900">
                          <a:effectLst/>
                        </a:rPr>
                        <a:t>2</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Time: Project duration may be requested to cut down by the University/ FPT Software Co.</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dirty="0">
                          <a:effectLst/>
                        </a:rPr>
                        <a:t>- Define assumptions and request the university and the company to confirm about the duration</a:t>
                      </a:r>
                      <a:endParaRPr lang="en-US" sz="900" i="1" dirty="0">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 Request to decrease the scope of the project</a:t>
                      </a:r>
                    </a:p>
                    <a:p>
                      <a:pPr>
                        <a:spcBef>
                          <a:spcPts val="300"/>
                        </a:spcBef>
                        <a:spcAft>
                          <a:spcPts val="300"/>
                        </a:spcAft>
                      </a:pPr>
                      <a:r>
                        <a:rPr lang="en-US" sz="900">
                          <a:effectLst/>
                        </a:rPr>
                        <a:t>- Change the project plan</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Low</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High</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Not yet active</a:t>
                      </a:r>
                      <a:endParaRPr lang="en-US" sz="900" i="1">
                        <a:effectLst/>
                        <a:latin typeface="Arial" panose="020B0604020202020204" pitchFamily="34" charset="0"/>
                        <a:ea typeface="Times New Roman" panose="02020603050405020304" pitchFamily="18" charset="0"/>
                      </a:endParaRPr>
                    </a:p>
                  </a:txBody>
                  <a:tcPr marL="60229" marR="60229" marT="0" marB="0"/>
                </a:tc>
              </a:tr>
              <a:tr h="2007640">
                <a:tc>
                  <a:txBody>
                    <a:bodyPr/>
                    <a:lstStyle/>
                    <a:p>
                      <a:pPr>
                        <a:spcBef>
                          <a:spcPts val="300"/>
                        </a:spcBef>
                        <a:spcAft>
                          <a:spcPts val="300"/>
                        </a:spcAft>
                      </a:pPr>
                      <a:r>
                        <a:rPr lang="en-US" sz="900">
                          <a:effectLst/>
                        </a:rPr>
                        <a:t>3</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Retention: Some teammates might leave the project before it is completed</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 The project manager will discuss with all teammate about the meanings and costs of the project to each one’s life</a:t>
                      </a:r>
                    </a:p>
                    <a:p>
                      <a:pPr>
                        <a:spcBef>
                          <a:spcPts val="300"/>
                        </a:spcBef>
                        <a:spcAft>
                          <a:spcPts val="300"/>
                        </a:spcAft>
                      </a:pPr>
                      <a:r>
                        <a:rPr lang="en-US" sz="900">
                          <a:effectLst/>
                        </a:rPr>
                        <a:t>- Commitment</a:t>
                      </a:r>
                    </a:p>
                    <a:p>
                      <a:pPr>
                        <a:spcBef>
                          <a:spcPts val="300"/>
                        </a:spcBef>
                        <a:spcAft>
                          <a:spcPts val="300"/>
                        </a:spcAft>
                      </a:pPr>
                      <a:r>
                        <a:rPr lang="en-US" sz="900">
                          <a:effectLst/>
                        </a:rPr>
                        <a:t>- Assign tasks appropriately</a:t>
                      </a:r>
                    </a:p>
                    <a:p>
                      <a:pPr>
                        <a:spcBef>
                          <a:spcPts val="300"/>
                        </a:spcBef>
                        <a:spcAft>
                          <a:spcPts val="300"/>
                        </a:spcAft>
                      </a:pPr>
                      <a:r>
                        <a:rPr lang="en-US" sz="900">
                          <a:effectLst/>
                        </a:rPr>
                        <a:t>- Organize teambuilding meetings weekly</a:t>
                      </a:r>
                    </a:p>
                    <a:p>
                      <a:pPr>
                        <a:spcBef>
                          <a:spcPts val="300"/>
                        </a:spcBef>
                        <a:spcAft>
                          <a:spcPts val="300"/>
                        </a:spcAft>
                      </a:pPr>
                      <a:r>
                        <a:rPr lang="en-US" sz="900">
                          <a:effectLst/>
                        </a:rPr>
                        <a:t> </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 Persuade the teammates to stay</a:t>
                      </a:r>
                    </a:p>
                    <a:p>
                      <a:pPr>
                        <a:spcBef>
                          <a:spcPts val="300"/>
                        </a:spcBef>
                        <a:spcAft>
                          <a:spcPts val="300"/>
                        </a:spcAft>
                      </a:pPr>
                      <a:r>
                        <a:rPr lang="en-US" sz="900">
                          <a:effectLst/>
                        </a:rPr>
                        <a:t>- Re-organize the project structure</a:t>
                      </a:r>
                    </a:p>
                    <a:p>
                      <a:pPr>
                        <a:spcBef>
                          <a:spcPts val="300"/>
                        </a:spcBef>
                        <a:spcAft>
                          <a:spcPts val="300"/>
                        </a:spcAft>
                      </a:pPr>
                      <a:r>
                        <a:rPr lang="en-US" sz="900">
                          <a:effectLst/>
                        </a:rPr>
                        <a:t>- Review the whole project and re-plan (in order to reduce the project scope)</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Low</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a:effectLst/>
                        </a:rPr>
                        <a:t>High</a:t>
                      </a:r>
                      <a:endParaRPr lang="en-US" sz="900" i="1">
                        <a:effectLst/>
                        <a:latin typeface="Arial" panose="020B0604020202020204" pitchFamily="34" charset="0"/>
                        <a:ea typeface="Times New Roman" panose="02020603050405020304" pitchFamily="18" charset="0"/>
                      </a:endParaRPr>
                    </a:p>
                  </a:txBody>
                  <a:tcPr marL="60229" marR="60229" marT="0" marB="0"/>
                </a:tc>
                <a:tc>
                  <a:txBody>
                    <a:bodyPr/>
                    <a:lstStyle/>
                    <a:p>
                      <a:pPr>
                        <a:spcBef>
                          <a:spcPts val="300"/>
                        </a:spcBef>
                        <a:spcAft>
                          <a:spcPts val="300"/>
                        </a:spcAft>
                      </a:pPr>
                      <a:r>
                        <a:rPr lang="en-US" sz="900" dirty="0">
                          <a:effectLst/>
                        </a:rPr>
                        <a:t>Not yet active</a:t>
                      </a:r>
                      <a:endParaRPr lang="en-US" sz="900" i="1" dirty="0">
                        <a:effectLst/>
                        <a:latin typeface="Arial" panose="020B0604020202020204" pitchFamily="34" charset="0"/>
                        <a:ea typeface="Times New Roman" panose="02020603050405020304" pitchFamily="18" charset="0"/>
                      </a:endParaRPr>
                    </a:p>
                  </a:txBody>
                  <a:tcPr marL="60229" marR="60229" marT="0" marB="0"/>
                </a:tc>
              </a:tr>
            </a:tbl>
          </a:graphicData>
        </a:graphic>
      </p:graphicFrame>
      <p:sp>
        <p:nvSpPr>
          <p:cNvPr id="6" name="TextBox 5"/>
          <p:cNvSpPr txBox="1"/>
          <p:nvPr/>
        </p:nvSpPr>
        <p:spPr>
          <a:xfrm>
            <a:off x="3229324" y="6013450"/>
            <a:ext cx="2685351" cy="369332"/>
          </a:xfrm>
          <a:prstGeom prst="rect">
            <a:avLst/>
          </a:prstGeom>
          <a:noFill/>
        </p:spPr>
        <p:txBody>
          <a:bodyPr wrap="none" rtlCol="0">
            <a:spAutoFit/>
          </a:bodyPr>
          <a:lstStyle/>
          <a:p>
            <a:r>
              <a:rPr lang="en-US" dirty="0" smtClean="0"/>
              <a:t>Example Risk - </a:t>
            </a:r>
            <a:r>
              <a:rPr lang="ja-JP" altLang="en-US" dirty="0"/>
              <a:t>例リスク</a:t>
            </a:r>
            <a:endParaRPr lang="en-US" dirty="0"/>
          </a:p>
        </p:txBody>
      </p:sp>
      <p:sp>
        <p:nvSpPr>
          <p:cNvPr id="7" name="TextBox 6"/>
          <p:cNvSpPr txBox="1"/>
          <p:nvPr/>
        </p:nvSpPr>
        <p:spPr>
          <a:xfrm>
            <a:off x="8350193" y="6536864"/>
            <a:ext cx="793807" cy="369332"/>
          </a:xfrm>
          <a:prstGeom prst="rect">
            <a:avLst/>
          </a:prstGeom>
          <a:noFill/>
        </p:spPr>
        <p:txBody>
          <a:bodyPr wrap="none" rtlCol="0">
            <a:spAutoFit/>
          </a:bodyPr>
          <a:lstStyle/>
          <a:p>
            <a:r>
              <a:rPr lang="en-US" i="1" dirty="0" smtClean="0">
                <a:solidFill>
                  <a:schemeClr val="bg1"/>
                </a:solidFill>
              </a:rPr>
              <a:t>14/57</a:t>
            </a:r>
            <a:endParaRPr lang="en-US" i="1" dirty="0">
              <a:solidFill>
                <a:schemeClr val="bg1"/>
              </a:solidFill>
            </a:endParaRPr>
          </a:p>
        </p:txBody>
      </p:sp>
    </p:spTree>
    <p:extLst>
      <p:ext uri="{BB962C8B-B14F-4D97-AF65-F5344CB8AC3E}">
        <p14:creationId xmlns:p14="http://schemas.microsoft.com/office/powerpoint/2010/main" xmlns="" val="3920863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2.7 Quality Management</a:t>
            </a:r>
            <a:br>
              <a:rPr lang="en-US" altLang="ja-JP" sz="3600" dirty="0" smtClean="0"/>
            </a:br>
            <a:r>
              <a:rPr lang="en-US" altLang="ja-JP" sz="3600" dirty="0" smtClean="0"/>
              <a:t>	</a:t>
            </a:r>
            <a:r>
              <a:rPr lang="ja-JP" altLang="en-US" sz="2400" dirty="0" smtClean="0"/>
              <a:t>品</a:t>
            </a:r>
            <a:r>
              <a:rPr lang="ja-JP" altLang="en-US" sz="2400" dirty="0"/>
              <a:t>質管理</a:t>
            </a:r>
            <a:endParaRPr kumimoji="1" lang="ja-JP" altLang="en-US" sz="2400" dirty="0"/>
          </a:p>
        </p:txBody>
      </p:sp>
      <p:sp>
        <p:nvSpPr>
          <p:cNvPr id="3" name="Content Placeholder 2"/>
          <p:cNvSpPr>
            <a:spLocks noGrp="1"/>
          </p:cNvSpPr>
          <p:nvPr>
            <p:ph idx="1"/>
          </p:nvPr>
        </p:nvSpPr>
        <p:spPr/>
        <p:txBody>
          <a:bodyPr/>
          <a:lstStyle/>
          <a:p>
            <a:endParaRPr kumimoji="1" lang="en-US" altLang="ja-JP" dirty="0" smtClean="0"/>
          </a:p>
          <a:p>
            <a:r>
              <a:rPr lang="en-US" altLang="ja-JP" sz="2000" dirty="0" smtClean="0"/>
              <a:t>Review weekly</a:t>
            </a:r>
            <a:br>
              <a:rPr lang="en-US" altLang="ja-JP" sz="2000" dirty="0" smtClean="0"/>
            </a:br>
            <a:r>
              <a:rPr lang="ja-JP" altLang="en-US" sz="2000" dirty="0"/>
              <a:t>毎週確認しま</a:t>
            </a:r>
            <a:r>
              <a:rPr lang="ja-JP" altLang="en-US" sz="2000" dirty="0" smtClean="0"/>
              <a:t>す</a:t>
            </a:r>
            <a:endParaRPr lang="en-US" altLang="ja-JP" sz="2000" dirty="0" smtClean="0"/>
          </a:p>
          <a:p>
            <a:r>
              <a:rPr kumimoji="1" lang="en-US" altLang="ja-JP" sz="2000" dirty="0" smtClean="0"/>
              <a:t>Test</a:t>
            </a:r>
            <a:br>
              <a:rPr kumimoji="1" lang="en-US" altLang="ja-JP" sz="2000" dirty="0" smtClean="0"/>
            </a:br>
            <a:r>
              <a:rPr kumimoji="1" lang="ja-JP" altLang="en-US" sz="2000" dirty="0"/>
              <a:t>テス</a:t>
            </a:r>
            <a:r>
              <a:rPr kumimoji="1" lang="ja-JP" altLang="en-US" sz="2000" dirty="0" smtClean="0"/>
              <a:t>ト</a:t>
            </a:r>
            <a:endParaRPr kumimoji="1" lang="ja-JP" altLang="en-US" sz="2000" dirty="0"/>
          </a:p>
        </p:txBody>
      </p:sp>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15/57</a:t>
            </a:r>
            <a:endParaRPr lang="en-US" i="1" dirty="0">
              <a:solidFill>
                <a:schemeClr val="bg1"/>
              </a:solidFill>
            </a:endParaRPr>
          </a:p>
        </p:txBody>
      </p:sp>
    </p:spTree>
    <p:extLst>
      <p:ext uri="{BB962C8B-B14F-4D97-AF65-F5344CB8AC3E}">
        <p14:creationId xmlns:p14="http://schemas.microsoft.com/office/powerpoint/2010/main" xmlns="" val="567432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73" y="516197"/>
            <a:ext cx="8601709" cy="1417638"/>
          </a:xfrm>
        </p:spPr>
        <p:txBody>
          <a:bodyPr/>
          <a:lstStyle/>
          <a:p>
            <a:pPr marL="914400" indent="-914400" algn="r">
              <a:buFont typeface="+mj-lt"/>
              <a:buAutoNum type="arabicPeriod" startAt="3"/>
            </a:pPr>
            <a:r>
              <a:rPr lang="en-US" altLang="ja-JP" dirty="0"/>
              <a:t>Requirement </a:t>
            </a:r>
            <a:r>
              <a:rPr lang="en-US" altLang="ja-JP" dirty="0" smtClean="0"/>
              <a:t>Specification</a:t>
            </a:r>
            <a:br>
              <a:rPr lang="en-US" altLang="ja-JP" dirty="0" smtClean="0"/>
            </a:br>
            <a:r>
              <a:rPr lang="ja-JP" altLang="en-US" sz="3600" dirty="0"/>
              <a:t>要求仕様</a:t>
            </a:r>
            <a:endParaRPr kumimoji="1" lang="ja-JP" altLang="en-US" sz="3600" dirty="0"/>
          </a:p>
        </p:txBody>
      </p:sp>
      <p:sp>
        <p:nvSpPr>
          <p:cNvPr id="3" name="Content Placeholder 2"/>
          <p:cNvSpPr>
            <a:spLocks noGrp="1"/>
          </p:cNvSpPr>
          <p:nvPr>
            <p:ph idx="1"/>
          </p:nvPr>
        </p:nvSpPr>
        <p:spPr/>
        <p:txBody>
          <a:bodyPr>
            <a:normAutofit/>
          </a:bodyPr>
          <a:lstStyle/>
          <a:p>
            <a:pPr marL="0" indent="0">
              <a:buNone/>
            </a:pPr>
            <a:r>
              <a:rPr lang="en-US" altLang="ja-JP" sz="2000" dirty="0" smtClean="0"/>
              <a:t>3.1   Product Perspective</a:t>
            </a:r>
          </a:p>
          <a:p>
            <a:pPr marL="0" indent="0">
              <a:buNone/>
            </a:pPr>
            <a:r>
              <a:rPr lang="en-US" altLang="ja-JP" sz="2000" dirty="0"/>
              <a:t>	</a:t>
            </a:r>
            <a:r>
              <a:rPr lang="ja-JP" altLang="en-US" sz="2000" dirty="0" smtClean="0"/>
              <a:t>製</a:t>
            </a:r>
            <a:r>
              <a:rPr lang="ja-JP" altLang="en-US" sz="2000" dirty="0"/>
              <a:t>品のパースペクティ</a:t>
            </a:r>
            <a:r>
              <a:rPr lang="ja-JP" altLang="en-US" sz="2000" dirty="0" smtClean="0"/>
              <a:t>ブ</a:t>
            </a:r>
            <a:endParaRPr lang="en-US" altLang="ja-JP" sz="2000" dirty="0"/>
          </a:p>
          <a:p>
            <a:pPr marL="0" indent="0">
              <a:buNone/>
            </a:pPr>
            <a:r>
              <a:rPr kumimoji="1" lang="en-US" altLang="ja-JP" sz="2000" dirty="0" smtClean="0"/>
              <a:t>3.2   Functional Requirement</a:t>
            </a:r>
            <a:endParaRPr lang="en-US" altLang="ja-JP" sz="2000" dirty="0" smtClean="0"/>
          </a:p>
          <a:p>
            <a:pPr marL="0" indent="0">
              <a:buNone/>
            </a:pPr>
            <a:r>
              <a:rPr lang="en-US" altLang="ja-JP" sz="2000" dirty="0"/>
              <a:t>	</a:t>
            </a:r>
            <a:r>
              <a:rPr lang="ja-JP" altLang="en-US" sz="2000" dirty="0" smtClean="0"/>
              <a:t>機</a:t>
            </a:r>
            <a:r>
              <a:rPr lang="ja-JP" altLang="en-US" sz="2000" dirty="0"/>
              <a:t>能仕様</a:t>
            </a:r>
            <a:endParaRPr kumimoji="1" lang="en-US" altLang="ja-JP" sz="2000" dirty="0" smtClean="0"/>
          </a:p>
          <a:p>
            <a:pPr marL="0" indent="0">
              <a:buNone/>
            </a:pPr>
            <a:r>
              <a:rPr lang="en-US" altLang="ja-JP" sz="2000" dirty="0" smtClean="0"/>
              <a:t>3.3   Non-functional Requirement</a:t>
            </a:r>
          </a:p>
          <a:p>
            <a:pPr marL="0" indent="0">
              <a:buNone/>
            </a:pPr>
            <a:r>
              <a:rPr lang="en-US" altLang="ja-JP" sz="2000" dirty="0"/>
              <a:t>	</a:t>
            </a:r>
            <a:r>
              <a:rPr lang="ja-JP" altLang="en-US" sz="2000" dirty="0" smtClean="0"/>
              <a:t>非</a:t>
            </a:r>
            <a:r>
              <a:rPr lang="ja-JP" altLang="en-US" sz="2000" dirty="0"/>
              <a:t>機能仕様</a:t>
            </a:r>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16/57</a:t>
            </a:r>
            <a:endParaRPr lang="en-US" i="1" dirty="0">
              <a:solidFill>
                <a:schemeClr val="bg1"/>
              </a:solidFill>
            </a:endParaRPr>
          </a:p>
        </p:txBody>
      </p:sp>
    </p:spTree>
    <p:extLst>
      <p:ext uri="{BB962C8B-B14F-4D97-AF65-F5344CB8AC3E}">
        <p14:creationId xmlns:p14="http://schemas.microsoft.com/office/powerpoint/2010/main" xmlns="" val="525240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3.1 Product Perspective</a:t>
            </a:r>
            <a:br>
              <a:rPr lang="en-US" altLang="ja-JP" sz="3600" dirty="0" smtClean="0"/>
            </a:br>
            <a:r>
              <a:rPr lang="en-US" altLang="ja-JP" sz="3600" dirty="0" smtClean="0"/>
              <a:t>	</a:t>
            </a:r>
            <a:r>
              <a:rPr lang="ja-JP" altLang="en-US" sz="2400" dirty="0" smtClean="0"/>
              <a:t>製</a:t>
            </a:r>
            <a:r>
              <a:rPr lang="ja-JP" altLang="en-US" sz="2400" dirty="0"/>
              <a:t>品のパースペクティブ</a:t>
            </a:r>
            <a:endParaRPr kumimoji="1" lang="ja-JP" altLang="en-US" sz="2400" dirty="0"/>
          </a:p>
        </p:txBody>
      </p:sp>
      <p:pic>
        <p:nvPicPr>
          <p:cNvPr id="4" name="Content Placeholder 3" descr="a.png"/>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50339" y="1802060"/>
            <a:ext cx="7443321" cy="4602480"/>
          </a:xfrm>
        </p:spPr>
      </p:pic>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17/57</a:t>
            </a:r>
            <a:endParaRPr lang="en-US" i="1" dirty="0">
              <a:solidFill>
                <a:schemeClr val="bg1"/>
              </a:solidFill>
            </a:endParaRPr>
          </a:p>
        </p:txBody>
      </p:sp>
    </p:spTree>
    <p:extLst>
      <p:ext uri="{BB962C8B-B14F-4D97-AF65-F5344CB8AC3E}">
        <p14:creationId xmlns:p14="http://schemas.microsoft.com/office/powerpoint/2010/main" xmlns="" val="1425441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3.2 Functional Requirement</a:t>
            </a:r>
            <a:br>
              <a:rPr lang="en-US" altLang="ja-JP" sz="3600" dirty="0" smtClean="0"/>
            </a:br>
            <a:r>
              <a:rPr lang="en-US" altLang="ja-JP" sz="3600" dirty="0" smtClean="0"/>
              <a:t>	</a:t>
            </a:r>
            <a:r>
              <a:rPr lang="ja-JP" altLang="en-US" sz="2400" dirty="0" smtClean="0"/>
              <a:t>機</a:t>
            </a:r>
            <a:r>
              <a:rPr lang="ja-JP" altLang="en-US" sz="2400" dirty="0"/>
              <a:t>能仕様</a:t>
            </a:r>
            <a:endParaRPr kumimoji="1" lang="ja-JP" altLang="en-US" sz="2400" dirty="0"/>
          </a:p>
        </p:txBody>
      </p:sp>
      <p:sp>
        <p:nvSpPr>
          <p:cNvPr id="3" name="Content Placeholder 2"/>
          <p:cNvSpPr>
            <a:spLocks noGrp="1"/>
          </p:cNvSpPr>
          <p:nvPr>
            <p:ph idx="1"/>
          </p:nvPr>
        </p:nvSpPr>
        <p:spPr>
          <a:xfrm>
            <a:off x="609599" y="1746914"/>
            <a:ext cx="6347714" cy="4294450"/>
          </a:xfrm>
        </p:spPr>
        <p:txBody>
          <a:bodyPr/>
          <a:lstStyle/>
          <a:p>
            <a:pPr marL="0" indent="0">
              <a:buNone/>
            </a:pPr>
            <a:r>
              <a:rPr kumimoji="1" lang="en-US" altLang="ja-JP" dirty="0" smtClean="0"/>
              <a:t>                 Use case - </a:t>
            </a:r>
            <a:r>
              <a:rPr kumimoji="1" lang="ja-JP" altLang="en-US" dirty="0"/>
              <a:t>ユースケース</a:t>
            </a:r>
            <a:r>
              <a:rPr kumimoji="1" lang="en-US" altLang="ja-JP" dirty="0" smtClean="0"/>
              <a:t/>
            </a:r>
            <a:br>
              <a:rPr kumimoji="1" lang="en-US" altLang="ja-JP" dirty="0" smtClean="0"/>
            </a:br>
            <a:endParaRPr kumimoji="1" lang="ja-JP" altLang="en-US" dirty="0"/>
          </a:p>
        </p:txBody>
      </p:sp>
      <p:sp>
        <p:nvSpPr>
          <p:cNvPr id="7" name="TextBox 6"/>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18/57</a:t>
            </a:r>
            <a:endParaRPr lang="en-US"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6097" y="2104362"/>
            <a:ext cx="5091805" cy="4753638"/>
          </a:xfrm>
          <a:prstGeom prst="rect">
            <a:avLst/>
          </a:prstGeom>
        </p:spPr>
      </p:pic>
    </p:spTree>
    <p:extLst>
      <p:ext uri="{BB962C8B-B14F-4D97-AF65-F5344CB8AC3E}">
        <p14:creationId xmlns:p14="http://schemas.microsoft.com/office/powerpoint/2010/main" xmlns="" val="3295584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sz="2000" dirty="0" smtClean="0"/>
          </a:p>
        </p:txBody>
      </p:sp>
      <p:sp>
        <p:nvSpPr>
          <p:cNvPr id="5" name="TextBox 4"/>
          <p:cNvSpPr txBox="1"/>
          <p:nvPr/>
        </p:nvSpPr>
        <p:spPr>
          <a:xfrm>
            <a:off x="991370" y="1168786"/>
            <a:ext cx="4261103" cy="369332"/>
          </a:xfrm>
          <a:prstGeom prst="rect">
            <a:avLst/>
          </a:prstGeom>
          <a:noFill/>
        </p:spPr>
        <p:txBody>
          <a:bodyPr wrap="none" rtlCol="0">
            <a:spAutoFit/>
          </a:bodyPr>
          <a:lstStyle/>
          <a:p>
            <a:r>
              <a:rPr lang="en-US" dirty="0"/>
              <a:t>Local </a:t>
            </a:r>
            <a:r>
              <a:rPr lang="en-US" dirty="0" smtClean="0"/>
              <a:t>database - </a:t>
            </a:r>
            <a:r>
              <a:rPr lang="ja-JP" altLang="en-US" dirty="0"/>
              <a:t>ローカルデータベース</a:t>
            </a:r>
            <a:endParaRPr lang="en-US" dirty="0"/>
          </a:p>
        </p:txBody>
      </p:sp>
      <p:sp>
        <p:nvSpPr>
          <p:cNvPr id="7" name="TextBox 6"/>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19/57</a:t>
            </a:r>
            <a:endParaRPr lang="en-US" i="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1370" y="1538118"/>
            <a:ext cx="2856730" cy="4789828"/>
          </a:xfrm>
          <a:prstGeom prst="rect">
            <a:avLst/>
          </a:prstGeom>
        </p:spPr>
      </p:pic>
      <p:sp>
        <p:nvSpPr>
          <p:cNvPr id="8" name="Right Arrow 7"/>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0380" y="3190544"/>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10" name="Down Arrow 9"/>
          <p:cNvSpPr/>
          <p:nvPr/>
        </p:nvSpPr>
        <p:spPr>
          <a:xfrm flipV="1">
            <a:off x="1103085" y="2822667"/>
            <a:ext cx="482827" cy="368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75949" y="54857"/>
            <a:ext cx="6862763" cy="1320800"/>
          </a:xfrm>
        </p:spPr>
        <p:txBody>
          <a:bodyPr>
            <a:normAutofit/>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pic>
        <p:nvPicPr>
          <p:cNvPr id="11" name="Picture 10" descr="10600601_487638128039304_1894237361498544390_n.jpg"/>
          <p:cNvPicPr>
            <a:picLocks noChangeAspect="1"/>
          </p:cNvPicPr>
          <p:nvPr/>
        </p:nvPicPr>
        <p:blipFill>
          <a:blip r:embed="rId3"/>
          <a:stretch>
            <a:fillRect/>
          </a:stretch>
        </p:blipFill>
        <p:spPr>
          <a:xfrm>
            <a:off x="4571999" y="1538118"/>
            <a:ext cx="2943749" cy="4789828"/>
          </a:xfrm>
          <a:prstGeom prst="rect">
            <a:avLst/>
          </a:prstGeom>
        </p:spPr>
      </p:pic>
    </p:spTree>
    <p:extLst>
      <p:ext uri="{BB962C8B-B14F-4D97-AF65-F5344CB8AC3E}">
        <p14:creationId xmlns:p14="http://schemas.microsoft.com/office/powerpoint/2010/main" xmlns="" val="2552265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3600" dirty="0" smtClean="0"/>
              <a:t>Team’s information </a:t>
            </a:r>
            <a:br>
              <a:rPr kumimoji="1" lang="en-US" altLang="ja-JP" sz="3600" dirty="0" smtClean="0"/>
            </a:br>
            <a:r>
              <a:rPr lang="ja-JP" altLang="en-US" sz="3600" dirty="0"/>
              <a:t>チームの情報</a:t>
            </a:r>
            <a:endParaRPr kumimoji="1" lang="ja-JP" altLang="en-US" sz="3600" dirty="0"/>
          </a:p>
        </p:txBody>
      </p:sp>
      <p:sp>
        <p:nvSpPr>
          <p:cNvPr id="3" name="Content Placeholder 2"/>
          <p:cNvSpPr>
            <a:spLocks noGrp="1"/>
          </p:cNvSpPr>
          <p:nvPr>
            <p:ph idx="1"/>
          </p:nvPr>
        </p:nvSpPr>
        <p:spPr>
          <a:xfrm>
            <a:off x="609598" y="2160590"/>
            <a:ext cx="6534913" cy="3880773"/>
          </a:xfrm>
        </p:spPr>
        <p:txBody>
          <a:bodyPr>
            <a:normAutofit/>
          </a:bodyPr>
          <a:lstStyle/>
          <a:p>
            <a:r>
              <a:rPr lang="en-US" altLang="ja-JP" sz="2000" b="1" dirty="0"/>
              <a:t>Supervisor</a:t>
            </a:r>
            <a:r>
              <a:rPr lang="ja-JP" altLang="en-US" sz="2000" b="1" dirty="0"/>
              <a:t> </a:t>
            </a:r>
            <a:r>
              <a:rPr lang="en-US" altLang="ja-JP" sz="2000" b="1" dirty="0" smtClean="0"/>
              <a:t>:                Bùi Lê Tuấn</a:t>
            </a:r>
            <a:br>
              <a:rPr lang="en-US" altLang="ja-JP" sz="2000" b="1" dirty="0" smtClean="0"/>
            </a:br>
            <a:r>
              <a:rPr lang="ja-JP" altLang="en-US" sz="2000" b="1" dirty="0">
                <a:effectLst>
                  <a:outerShdw blurRad="38100" dist="38100" dir="2700000" algn="tl">
                    <a:srgbClr val="000000">
                      <a:alpha val="43137"/>
                    </a:srgbClr>
                  </a:outerShdw>
                </a:effectLst>
              </a:rPr>
              <a:t>指導教員</a:t>
            </a:r>
            <a:endParaRPr lang="en-US" altLang="ja-JP" sz="2000" b="1" dirty="0" smtClean="0"/>
          </a:p>
          <a:p>
            <a:r>
              <a:rPr kumimoji="1" lang="en-US" altLang="ja-JP" sz="2000" b="1" dirty="0" smtClean="0"/>
              <a:t>Team member:           </a:t>
            </a:r>
            <a:r>
              <a:rPr lang="en-US" altLang="ja-JP" sz="2000" dirty="0" smtClean="0"/>
              <a:t>Trần </a:t>
            </a:r>
            <a:r>
              <a:rPr lang="en-US" altLang="ja-JP" sz="2000" dirty="0"/>
              <a:t>Tiến Mạnh – SE02307</a:t>
            </a:r>
            <a:r>
              <a:rPr kumimoji="1" lang="en-US" altLang="ja-JP" sz="2000" b="1" dirty="0" smtClean="0"/>
              <a:t/>
            </a:r>
            <a:br>
              <a:rPr kumimoji="1" lang="en-US" altLang="ja-JP" sz="2000" b="1" dirty="0" smtClean="0"/>
            </a:br>
            <a:r>
              <a:rPr lang="ja-JP" altLang="en-US" sz="2000" dirty="0" smtClean="0">
                <a:effectLst>
                  <a:outerShdw blurRad="38100" dist="38100" dir="2700000" algn="tl">
                    <a:srgbClr val="000000">
                      <a:alpha val="43137"/>
                    </a:srgbClr>
                  </a:outerShdw>
                </a:effectLst>
              </a:rPr>
              <a:t>チームメンバー</a:t>
            </a:r>
            <a:r>
              <a:rPr lang="en-US" altLang="ja-JP" sz="2000" dirty="0" smtClean="0">
                <a:effectLst>
                  <a:outerShdw blurRad="38100" dist="38100" dir="2700000" algn="tl">
                    <a:srgbClr val="000000">
                      <a:alpha val="43137"/>
                    </a:srgbClr>
                  </a:outerShdw>
                </a:effectLst>
              </a:rPr>
              <a:t>            </a:t>
            </a:r>
            <a:r>
              <a:rPr lang="en-US" altLang="ja-JP" sz="2000" dirty="0" smtClean="0"/>
              <a:t>Mai </a:t>
            </a:r>
            <a:r>
              <a:rPr lang="en-US" altLang="ja-JP" sz="2000" dirty="0"/>
              <a:t>Thị Thanh – SE02399</a:t>
            </a:r>
            <a:r>
              <a:rPr kumimoji="1" lang="en-US" altLang="ja-JP" sz="2000" dirty="0" smtClean="0"/>
              <a:t/>
            </a:r>
            <a:br>
              <a:rPr kumimoji="1" lang="en-US" altLang="ja-JP" sz="2000" dirty="0" smtClean="0"/>
            </a:br>
            <a:r>
              <a:rPr lang="en-US" altLang="ja-JP" sz="2000" dirty="0"/>
              <a:t> </a:t>
            </a:r>
            <a:r>
              <a:rPr lang="en-US" altLang="ja-JP" sz="2000" dirty="0" smtClean="0"/>
              <a:t>                                  </a:t>
            </a:r>
            <a:r>
              <a:rPr kumimoji="1" lang="en-US" altLang="ja-JP" sz="2000" dirty="0" smtClean="0"/>
              <a:t>Hồ Thị Thanh – SE02390</a:t>
            </a:r>
            <a:br>
              <a:rPr kumimoji="1" lang="en-US" altLang="ja-JP" sz="2000" dirty="0" smtClean="0"/>
            </a:br>
            <a:r>
              <a:rPr lang="en-US" altLang="ja-JP" sz="2000" dirty="0"/>
              <a:t>                                  </a:t>
            </a:r>
            <a:r>
              <a:rPr lang="en-US" altLang="ja-JP" sz="2000" dirty="0" smtClean="0"/>
              <a:t> </a:t>
            </a:r>
            <a:r>
              <a:rPr kumimoji="1" lang="en-US" altLang="ja-JP" sz="2000" dirty="0" err="1" smtClean="0"/>
              <a:t>Nguyễn</a:t>
            </a:r>
            <a:r>
              <a:rPr kumimoji="1" lang="en-US" altLang="ja-JP" sz="2000" dirty="0" smtClean="0"/>
              <a:t> Minh Tuấn – SE02035</a:t>
            </a:r>
            <a:endParaRPr kumimoji="1" lang="ja-JP" altLang="en-US" sz="2000" dirty="0"/>
          </a:p>
        </p:txBody>
      </p:sp>
      <p:sp>
        <p:nvSpPr>
          <p:cNvPr id="5" name="TextBox 4"/>
          <p:cNvSpPr txBox="1"/>
          <p:nvPr/>
        </p:nvSpPr>
        <p:spPr>
          <a:xfrm>
            <a:off x="8472021" y="6533126"/>
            <a:ext cx="671979" cy="369332"/>
          </a:xfrm>
          <a:prstGeom prst="rect">
            <a:avLst/>
          </a:prstGeom>
          <a:noFill/>
        </p:spPr>
        <p:txBody>
          <a:bodyPr wrap="none" rtlCol="0">
            <a:spAutoFit/>
          </a:bodyPr>
          <a:lstStyle/>
          <a:p>
            <a:r>
              <a:rPr lang="en-US" i="1" dirty="0" smtClean="0">
                <a:solidFill>
                  <a:schemeClr val="bg1"/>
                </a:solidFill>
              </a:rPr>
              <a:t>2/57</a:t>
            </a:r>
            <a:endParaRPr lang="en-US" i="1" dirty="0">
              <a:solidFill>
                <a:schemeClr val="bg1"/>
              </a:solidFill>
            </a:endParaRPr>
          </a:p>
        </p:txBody>
      </p:sp>
    </p:spTree>
    <p:extLst>
      <p:ext uri="{BB962C8B-B14F-4D97-AF65-F5344CB8AC3E}">
        <p14:creationId xmlns:p14="http://schemas.microsoft.com/office/powerpoint/2010/main" xmlns="" val="2461724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01565" y="1666875"/>
            <a:ext cx="2870348" cy="4687888"/>
          </a:xfrm>
        </p:spPr>
      </p:pic>
      <p:sp>
        <p:nvSpPr>
          <p:cNvPr id="4" name="Rectangle 3"/>
          <p:cNvSpPr/>
          <p:nvPr/>
        </p:nvSpPr>
        <p:spPr>
          <a:xfrm>
            <a:off x="865385" y="1154465"/>
            <a:ext cx="3002745" cy="369332"/>
          </a:xfrm>
          <a:prstGeom prst="rect">
            <a:avLst/>
          </a:prstGeom>
        </p:spPr>
        <p:txBody>
          <a:bodyPr wrap="none">
            <a:spAutoFit/>
          </a:bodyPr>
          <a:lstStyle/>
          <a:p>
            <a:r>
              <a:rPr lang="en-US" dirty="0" smtClean="0"/>
              <a:t>  Download - </a:t>
            </a:r>
            <a:r>
              <a:rPr lang="ja-JP" altLang="en-US" dirty="0"/>
              <a:t>ダウンロード</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1666875"/>
            <a:ext cx="2928938" cy="4687888"/>
          </a:xfrm>
          <a:prstGeom prst="rect">
            <a:avLst/>
          </a:prstGeom>
        </p:spPr>
      </p:pic>
      <p:sp>
        <p:nvSpPr>
          <p:cNvPr id="7" name="Right Arrow 6"/>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82954" y="1423530"/>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9" name="Down Arrow 8"/>
          <p:cNvSpPr/>
          <p:nvPr/>
        </p:nvSpPr>
        <p:spPr>
          <a:xfrm>
            <a:off x="2263364" y="1862011"/>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20/57</a:t>
            </a:r>
            <a:endParaRPr lang="en-US" i="1" dirty="0">
              <a:solidFill>
                <a:schemeClr val="bg1"/>
              </a:solidFill>
            </a:endParaRPr>
          </a:p>
        </p:txBody>
      </p:sp>
      <p:sp>
        <p:nvSpPr>
          <p:cNvPr id="11" name="Title 1"/>
          <p:cNvSpPr>
            <a:spLocks noGrp="1"/>
          </p:cNvSpPr>
          <p:nvPr>
            <p:ph type="title"/>
          </p:nvPr>
        </p:nvSpPr>
        <p:spPr>
          <a:xfrm>
            <a:off x="865385" y="42306"/>
            <a:ext cx="6347713" cy="1306515"/>
          </a:xfrm>
        </p:spPr>
        <p:txBody>
          <a:bodyPr>
            <a:normAutofit/>
          </a:bodyPr>
          <a:lstStyle/>
          <a:p>
            <a:r>
              <a:rPr lang="en-US" altLang="ja-JP" dirty="0"/>
              <a:t>3.2 Functional Requirement</a:t>
            </a:r>
            <a:br>
              <a:rPr lang="en-US" altLang="ja-JP" dirty="0"/>
            </a:br>
            <a:r>
              <a:rPr lang="en-US" altLang="ja-JP" dirty="0" smtClean="0"/>
              <a:t> </a:t>
            </a:r>
            <a:r>
              <a:rPr lang="en-US" altLang="ja-JP" dirty="0"/>
              <a:t>	</a:t>
            </a:r>
            <a:r>
              <a:rPr lang="ja-JP" altLang="en-US" sz="2400" dirty="0"/>
              <a:t>機能仕様</a:t>
            </a:r>
            <a:endParaRPr lang="en-US" dirty="0"/>
          </a:p>
        </p:txBody>
      </p:sp>
    </p:spTree>
    <p:extLst>
      <p:ext uri="{BB962C8B-B14F-4D97-AF65-F5344CB8AC3E}">
        <p14:creationId xmlns:p14="http://schemas.microsoft.com/office/powerpoint/2010/main" xmlns="" val="73141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63452" y="1562100"/>
            <a:ext cx="2884648" cy="4766223"/>
          </a:xfr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1562100"/>
            <a:ext cx="2908300" cy="4766222"/>
          </a:xfrm>
          <a:prstGeom prst="rect">
            <a:avLst/>
          </a:prstGeom>
        </p:spPr>
      </p:pic>
      <p:sp>
        <p:nvSpPr>
          <p:cNvPr id="6" name="TextBox 5"/>
          <p:cNvSpPr txBox="1"/>
          <p:nvPr/>
        </p:nvSpPr>
        <p:spPr>
          <a:xfrm>
            <a:off x="963452" y="1192768"/>
            <a:ext cx="3961341" cy="369332"/>
          </a:xfrm>
          <a:prstGeom prst="rect">
            <a:avLst/>
          </a:prstGeom>
          <a:noFill/>
        </p:spPr>
        <p:txBody>
          <a:bodyPr wrap="none" rtlCol="0">
            <a:spAutoFit/>
          </a:bodyPr>
          <a:lstStyle/>
          <a:p>
            <a:r>
              <a:rPr lang="en-US" dirty="0" smtClean="0"/>
              <a:t>Add Bookmark - </a:t>
            </a:r>
            <a:r>
              <a:rPr lang="ja-JP" altLang="en-US" dirty="0"/>
              <a:t>ブックマークを追加</a:t>
            </a:r>
            <a:endParaRPr lang="en-US" dirty="0"/>
          </a:p>
        </p:txBody>
      </p:sp>
      <p:sp>
        <p:nvSpPr>
          <p:cNvPr id="8" name="Right Arrow 7"/>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86348" y="5263819"/>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10" name="Down Arrow 9"/>
          <p:cNvSpPr/>
          <p:nvPr/>
        </p:nvSpPr>
        <p:spPr>
          <a:xfrm>
            <a:off x="2266758" y="5702300"/>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21/57</a:t>
            </a:r>
            <a:endParaRPr lang="en-US" i="1" dirty="0">
              <a:solidFill>
                <a:schemeClr val="bg1"/>
              </a:solidFill>
            </a:endParaRPr>
          </a:p>
        </p:txBody>
      </p:sp>
      <p:sp>
        <p:nvSpPr>
          <p:cNvPr id="12" name="Title 1"/>
          <p:cNvSpPr>
            <a:spLocks noGrp="1"/>
          </p:cNvSpPr>
          <p:nvPr>
            <p:ph type="title"/>
          </p:nvPr>
        </p:nvSpPr>
        <p:spPr>
          <a:xfrm>
            <a:off x="838199" y="73025"/>
            <a:ext cx="6347713" cy="1320800"/>
          </a:xfrm>
        </p:spPr>
        <p:txBody>
          <a:bodyPr>
            <a:normAutofit/>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spTree>
    <p:extLst>
      <p:ext uri="{BB962C8B-B14F-4D97-AF65-F5344CB8AC3E}">
        <p14:creationId xmlns:p14="http://schemas.microsoft.com/office/powerpoint/2010/main" xmlns="" val="4158388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1" y="30202"/>
            <a:ext cx="6347713" cy="1320800"/>
          </a:xfrm>
        </p:spPr>
        <p:txBody>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sz="2000" dirty="0"/>
          </a:p>
        </p:txBody>
      </p:sp>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22/57</a:t>
            </a:r>
            <a:endParaRPr lang="en-US" i="1" dirty="0">
              <a:solidFill>
                <a:schemeClr val="bg1"/>
              </a:solidFill>
            </a:endParaRPr>
          </a:p>
        </p:txBody>
      </p:sp>
      <p:sp>
        <p:nvSpPr>
          <p:cNvPr id="5" name="TextBox 4"/>
          <p:cNvSpPr txBox="1"/>
          <p:nvPr/>
        </p:nvSpPr>
        <p:spPr>
          <a:xfrm>
            <a:off x="990601" y="1166336"/>
            <a:ext cx="3977371" cy="369332"/>
          </a:xfrm>
          <a:prstGeom prst="rect">
            <a:avLst/>
          </a:prstGeom>
          <a:noFill/>
        </p:spPr>
        <p:txBody>
          <a:bodyPr wrap="none" rtlCol="0">
            <a:spAutoFit/>
          </a:bodyPr>
          <a:lstStyle/>
          <a:p>
            <a:r>
              <a:rPr lang="en-US" dirty="0"/>
              <a:t>Edit </a:t>
            </a:r>
            <a:r>
              <a:rPr lang="en-US" dirty="0" smtClean="0"/>
              <a:t>Bookmark - </a:t>
            </a:r>
            <a:r>
              <a:rPr lang="ja-JP" altLang="en-US" dirty="0"/>
              <a:t>ブックマークを編集</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1" y="1535668"/>
            <a:ext cx="2882900" cy="47381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1" y="1535668"/>
            <a:ext cx="2895600" cy="4738132"/>
          </a:xfrm>
          <a:prstGeom prst="rect">
            <a:avLst/>
          </a:prstGeom>
        </p:spPr>
      </p:pic>
      <p:sp>
        <p:nvSpPr>
          <p:cNvPr id="9" name="Right Arrow 8"/>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1655" y="2990519"/>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11" name="Down Arrow 10"/>
          <p:cNvSpPr/>
          <p:nvPr/>
        </p:nvSpPr>
        <p:spPr>
          <a:xfrm>
            <a:off x="1352065" y="3429000"/>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86246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35408"/>
            <a:ext cx="6347713" cy="1320800"/>
          </a:xfrm>
        </p:spPr>
        <p:txBody>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1540874"/>
            <a:ext cx="2895600" cy="4783726"/>
          </a:xfrm>
          <a:prstGeom prst="rect">
            <a:avLst/>
          </a:prstGeom>
        </p:spPr>
      </p:pic>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23/57</a:t>
            </a:r>
            <a:endParaRPr lang="en-US" i="1" dirty="0">
              <a:solidFill>
                <a:schemeClr val="bg1"/>
              </a:solidFill>
            </a:endParaRPr>
          </a:p>
        </p:txBody>
      </p:sp>
      <p:sp>
        <p:nvSpPr>
          <p:cNvPr id="5" name="TextBox 4"/>
          <p:cNvSpPr txBox="1"/>
          <p:nvPr/>
        </p:nvSpPr>
        <p:spPr>
          <a:xfrm>
            <a:off x="1008343" y="1171542"/>
            <a:ext cx="1596912" cy="369332"/>
          </a:xfrm>
          <a:prstGeom prst="rect">
            <a:avLst/>
          </a:prstGeom>
          <a:noFill/>
        </p:spPr>
        <p:txBody>
          <a:bodyPr wrap="none" rtlCol="0">
            <a:spAutoFit/>
          </a:bodyPr>
          <a:lstStyle/>
          <a:p>
            <a:r>
              <a:rPr lang="en-US" dirty="0" smtClean="0"/>
              <a:t>Setting - </a:t>
            </a:r>
            <a:r>
              <a:rPr lang="ja-JP" altLang="en-US" dirty="0"/>
              <a:t>設定</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8343" y="1540874"/>
            <a:ext cx="2827057" cy="4783726"/>
          </a:xfrm>
          <a:prstGeom prst="rect">
            <a:avLst/>
          </a:prstGeom>
        </p:spPr>
      </p:pic>
      <p:sp>
        <p:nvSpPr>
          <p:cNvPr id="8" name="Right Arrow 7"/>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05146" y="5052661"/>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10" name="Down Arrow 9"/>
          <p:cNvSpPr/>
          <p:nvPr/>
        </p:nvSpPr>
        <p:spPr>
          <a:xfrm>
            <a:off x="3485556" y="5491142"/>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0089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094"/>
            <a:ext cx="6347713" cy="1320800"/>
          </a:xfrm>
        </p:spPr>
        <p:txBody>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1632126"/>
            <a:ext cx="2900363" cy="4707142"/>
          </a:xfrm>
          <a:prstGeom prst="rect">
            <a:avLst/>
          </a:prstGeom>
        </p:spPr>
      </p:pic>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24/57</a:t>
            </a:r>
            <a:endParaRPr lang="en-US" i="1" dirty="0">
              <a:solidFill>
                <a:schemeClr val="bg1"/>
              </a:solidFill>
            </a:endParaRPr>
          </a:p>
        </p:txBody>
      </p:sp>
      <p:sp>
        <p:nvSpPr>
          <p:cNvPr id="5" name="TextBox 4"/>
          <p:cNvSpPr txBox="1"/>
          <p:nvPr/>
        </p:nvSpPr>
        <p:spPr>
          <a:xfrm>
            <a:off x="985837" y="1156095"/>
            <a:ext cx="4197239" cy="369332"/>
          </a:xfrm>
          <a:prstGeom prst="rect">
            <a:avLst/>
          </a:prstGeom>
          <a:noFill/>
        </p:spPr>
        <p:txBody>
          <a:bodyPr wrap="none" rtlCol="0">
            <a:spAutoFit/>
          </a:bodyPr>
          <a:lstStyle/>
          <a:p>
            <a:r>
              <a:rPr lang="en-US" dirty="0" smtClean="0"/>
              <a:t>Read Last Manga - </a:t>
            </a:r>
            <a:r>
              <a:rPr lang="ja-JP" altLang="en-US" dirty="0"/>
              <a:t>最新のマンガを読む</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1632126"/>
            <a:ext cx="2904803" cy="4707142"/>
          </a:xfrm>
          <a:prstGeom prst="rect">
            <a:avLst/>
          </a:prstGeom>
        </p:spPr>
      </p:pic>
      <p:sp>
        <p:nvSpPr>
          <p:cNvPr id="8" name="Right Arrow 7"/>
          <p:cNvSpPr/>
          <p:nvPr/>
        </p:nvSpPr>
        <p:spPr>
          <a:xfrm>
            <a:off x="3890640" y="3629025"/>
            <a:ext cx="681360"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857828" y="3759200"/>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26" name="Down Arrow 25"/>
          <p:cNvSpPr/>
          <p:nvPr/>
        </p:nvSpPr>
        <p:spPr>
          <a:xfrm>
            <a:off x="2438238" y="4197681"/>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16451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431" y="58737"/>
            <a:ext cx="6347713" cy="1320800"/>
          </a:xfrm>
        </p:spPr>
        <p:txBody>
          <a:bodyPr/>
          <a:lstStyle/>
          <a:p>
            <a:r>
              <a:rPr lang="en-US" altLang="ja-JP" dirty="0"/>
              <a:t>3.2 Functional Requirement</a:t>
            </a:r>
            <a:br>
              <a:rPr lang="en-US" altLang="ja-JP" dirty="0"/>
            </a:br>
            <a:r>
              <a:rPr lang="en-US" altLang="ja-JP" dirty="0"/>
              <a:t>	</a:t>
            </a:r>
            <a:r>
              <a:rPr lang="ja-JP" altLang="en-US" sz="2400" dirty="0"/>
              <a:t>機能仕様</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1535197"/>
            <a:ext cx="2888344" cy="4763245"/>
          </a:xfrm>
          <a:prstGeom prst="rect">
            <a:avLst/>
          </a:prstGeom>
        </p:spPr>
      </p:pic>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25/57</a:t>
            </a:r>
            <a:endParaRPr lang="en-US" i="1" dirty="0">
              <a:solidFill>
                <a:schemeClr val="bg1"/>
              </a:solidFill>
            </a:endParaRPr>
          </a:p>
        </p:txBody>
      </p:sp>
      <p:sp>
        <p:nvSpPr>
          <p:cNvPr id="5" name="TextBox 4"/>
          <p:cNvSpPr txBox="1"/>
          <p:nvPr/>
        </p:nvSpPr>
        <p:spPr>
          <a:xfrm>
            <a:off x="957943" y="1165865"/>
            <a:ext cx="2916183" cy="369332"/>
          </a:xfrm>
          <a:prstGeom prst="rect">
            <a:avLst/>
          </a:prstGeom>
          <a:noFill/>
        </p:spPr>
        <p:txBody>
          <a:bodyPr wrap="none" rtlCol="0">
            <a:spAutoFit/>
          </a:bodyPr>
          <a:lstStyle/>
          <a:p>
            <a:r>
              <a:rPr lang="en-US" dirty="0"/>
              <a:t>Go to </a:t>
            </a:r>
            <a:r>
              <a:rPr lang="en-US" dirty="0" smtClean="0"/>
              <a:t>page - </a:t>
            </a:r>
            <a:r>
              <a:rPr lang="ja-JP" altLang="en-US" dirty="0"/>
              <a:t>ページに移動</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7943" y="1535197"/>
            <a:ext cx="2888343" cy="4763245"/>
          </a:xfrm>
          <a:prstGeom prst="rect">
            <a:avLst/>
          </a:prstGeom>
        </p:spPr>
      </p:pic>
      <p:sp>
        <p:nvSpPr>
          <p:cNvPr id="8" name="Right Arrow 7"/>
          <p:cNvSpPr/>
          <p:nvPr/>
        </p:nvSpPr>
        <p:spPr>
          <a:xfrm>
            <a:off x="3846286" y="3629025"/>
            <a:ext cx="725714"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9681" y="4902200"/>
            <a:ext cx="1456871" cy="43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Touch here</a:t>
            </a:r>
            <a:endParaRPr lang="en-US" dirty="0"/>
          </a:p>
        </p:txBody>
      </p:sp>
      <p:sp>
        <p:nvSpPr>
          <p:cNvPr id="10" name="Down Arrow 9"/>
          <p:cNvSpPr/>
          <p:nvPr/>
        </p:nvSpPr>
        <p:spPr>
          <a:xfrm>
            <a:off x="1500091" y="5340681"/>
            <a:ext cx="334283" cy="315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85434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ja-JP" sz="3600" dirty="0" smtClean="0"/>
              <a:t>3.3 Non-functional Requirement</a:t>
            </a:r>
            <a:br>
              <a:rPr lang="en-US" altLang="ja-JP" sz="3600" dirty="0" smtClean="0"/>
            </a:br>
            <a:r>
              <a:rPr lang="en-US" altLang="ja-JP" sz="3600" dirty="0" smtClean="0"/>
              <a:t>	</a:t>
            </a:r>
            <a:r>
              <a:rPr lang="ja-JP" altLang="en-US" sz="2400" dirty="0" smtClean="0"/>
              <a:t>非</a:t>
            </a:r>
            <a:r>
              <a:rPr lang="ja-JP" altLang="en-US" sz="2400" dirty="0"/>
              <a:t>機能仕様</a:t>
            </a:r>
            <a:endParaRPr kumimoji="1" lang="ja-JP" altLang="en-US" sz="2400" dirty="0"/>
          </a:p>
        </p:txBody>
      </p:sp>
      <p:sp>
        <p:nvSpPr>
          <p:cNvPr id="3" name="Content Placeholder 2"/>
          <p:cNvSpPr>
            <a:spLocks noGrp="1"/>
          </p:cNvSpPr>
          <p:nvPr>
            <p:ph idx="1"/>
          </p:nvPr>
        </p:nvSpPr>
        <p:spPr/>
        <p:txBody>
          <a:bodyPr/>
          <a:lstStyle/>
          <a:p>
            <a:pPr lvl="0"/>
            <a:endParaRPr lang="en-US" altLang="ja-JP" dirty="0"/>
          </a:p>
          <a:p>
            <a:endParaRPr kumimoji="1" lang="en-US" altLang="ja-JP" dirty="0" smtClean="0"/>
          </a:p>
          <a:p>
            <a:pPr marL="0" indent="0">
              <a:buNone/>
            </a:pPr>
            <a:endParaRPr kumimoji="1" lang="ja-JP" altLang="en-US" dirty="0"/>
          </a:p>
        </p:txBody>
      </p:sp>
      <p:sp>
        <p:nvSpPr>
          <p:cNvPr id="4" name="Rounded Rectangle 3"/>
          <p:cNvSpPr/>
          <p:nvPr/>
        </p:nvSpPr>
        <p:spPr>
          <a:xfrm>
            <a:off x="3352800" y="2260600"/>
            <a:ext cx="2463800" cy="914400"/>
          </a:xfrm>
          <a:prstGeom prst="roundRect">
            <a:avLst/>
          </a:prstGeom>
          <a:effectLst>
            <a:outerShdw blurRad="88900" dir="4200000" sx="105000" sy="105000" algn="t" rotWithShape="0">
              <a:srgbClr val="000000">
                <a:alpha val="40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t>Usability</a:t>
            </a:r>
            <a:br>
              <a:rPr kumimoji="1" lang="en-US" altLang="ja-JP" sz="2800" dirty="0" smtClean="0"/>
            </a:br>
            <a:r>
              <a:rPr lang="ja-JP" altLang="en-US" sz="2800" dirty="0"/>
              <a:t>使いやすさ</a:t>
            </a:r>
            <a:endParaRPr kumimoji="1" lang="ja-JP" altLang="en-US" sz="2800" dirty="0"/>
          </a:p>
        </p:txBody>
      </p:sp>
      <p:sp>
        <p:nvSpPr>
          <p:cNvPr id="7" name="Rounded Rectangle 6"/>
          <p:cNvSpPr/>
          <p:nvPr/>
        </p:nvSpPr>
        <p:spPr>
          <a:xfrm>
            <a:off x="1625600" y="4432300"/>
            <a:ext cx="2463800" cy="914400"/>
          </a:xfrm>
          <a:prstGeom prst="roundRect">
            <a:avLst/>
          </a:prstGeom>
          <a:effectLst>
            <a:outerShdw blurRad="88900" dir="4200000" sx="105000" sy="105000" algn="t" rotWithShape="0">
              <a:srgbClr val="000000">
                <a:alpha val="40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Reliability</a:t>
            </a:r>
            <a:br>
              <a:rPr lang="en-US" altLang="ja-JP" sz="2800" dirty="0" smtClean="0"/>
            </a:br>
            <a:r>
              <a:rPr lang="ja-JP" altLang="en-US" sz="2800" dirty="0"/>
              <a:t>信頼性</a:t>
            </a:r>
            <a:endParaRPr lang="en-US" altLang="ja-JP" sz="2800" dirty="0"/>
          </a:p>
        </p:txBody>
      </p:sp>
      <p:sp>
        <p:nvSpPr>
          <p:cNvPr id="8" name="Rounded Rectangle 7"/>
          <p:cNvSpPr/>
          <p:nvPr/>
        </p:nvSpPr>
        <p:spPr>
          <a:xfrm>
            <a:off x="5410200" y="4432300"/>
            <a:ext cx="2463800" cy="914400"/>
          </a:xfrm>
          <a:prstGeom prst="roundRect">
            <a:avLst/>
          </a:prstGeom>
          <a:effectLst>
            <a:outerShdw blurRad="88900" dir="4200000" sx="105000" sy="105000" algn="t" rotWithShape="0">
              <a:srgbClr val="000000">
                <a:alpha val="40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smtClean="0"/>
              <a:t>Performance</a:t>
            </a:r>
            <a:br>
              <a:rPr lang="en-US" altLang="ja-JP" sz="2800" dirty="0" smtClean="0"/>
            </a:br>
            <a:r>
              <a:rPr lang="ja-JP" altLang="en-US" sz="2800" dirty="0"/>
              <a:t>性能</a:t>
            </a:r>
            <a:endParaRPr kumimoji="1" lang="ja-JP" altLang="en-US" sz="2800" dirty="0"/>
          </a:p>
        </p:txBody>
      </p:sp>
      <p:sp>
        <p:nvSpPr>
          <p:cNvPr id="9" name="TextBox 8"/>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26/57</a:t>
            </a:r>
            <a:endParaRPr lang="en-US" i="1" dirty="0">
              <a:solidFill>
                <a:schemeClr val="bg1"/>
              </a:solidFill>
            </a:endParaRPr>
          </a:p>
        </p:txBody>
      </p:sp>
    </p:spTree>
    <p:extLst>
      <p:ext uri="{BB962C8B-B14F-4D97-AF65-F5344CB8AC3E}">
        <p14:creationId xmlns:p14="http://schemas.microsoft.com/office/powerpoint/2010/main" xmlns="" val="3588743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609600"/>
            <a:ext cx="6347713" cy="1320800"/>
          </a:xfrm>
        </p:spPr>
        <p:txBody>
          <a:bodyPr/>
          <a:lstStyle/>
          <a:p>
            <a:pPr marL="914400" indent="-914400" algn="r">
              <a:buFont typeface="+mj-lt"/>
              <a:buAutoNum type="arabicPeriod" startAt="4"/>
            </a:pPr>
            <a:r>
              <a:rPr lang="en-US" altLang="ja-JP" dirty="0"/>
              <a:t>Software </a:t>
            </a:r>
            <a:r>
              <a:rPr lang="en-US" altLang="ja-JP" dirty="0" smtClean="0"/>
              <a:t>Design</a:t>
            </a:r>
            <a:br>
              <a:rPr lang="en-US" altLang="ja-JP" dirty="0" smtClean="0"/>
            </a:br>
            <a:r>
              <a:rPr lang="ja-JP" altLang="en-US" sz="3600" dirty="0"/>
              <a:t>ソフトウェア デザイン</a:t>
            </a:r>
            <a:r>
              <a:rPr lang="en-US" altLang="ja-JP" sz="3600" dirty="0"/>
              <a:t> </a:t>
            </a:r>
          </a:p>
        </p:txBody>
      </p:sp>
      <p:sp>
        <p:nvSpPr>
          <p:cNvPr id="3" name="Content Placeholder 2"/>
          <p:cNvSpPr>
            <a:spLocks noGrp="1"/>
          </p:cNvSpPr>
          <p:nvPr>
            <p:ph idx="1"/>
          </p:nvPr>
        </p:nvSpPr>
        <p:spPr/>
        <p:txBody>
          <a:bodyPr>
            <a:normAutofit/>
          </a:bodyPr>
          <a:lstStyle/>
          <a:p>
            <a:pPr marL="0" indent="0">
              <a:buNone/>
            </a:pPr>
            <a:r>
              <a:rPr lang="en-US" altLang="ja-JP" sz="2000" dirty="0" smtClean="0"/>
              <a:t>4.1   Architecture Design</a:t>
            </a:r>
          </a:p>
          <a:p>
            <a:pPr marL="0" indent="0">
              <a:buNone/>
            </a:pPr>
            <a:r>
              <a:rPr lang="en-US" altLang="ja-JP" sz="2000" dirty="0"/>
              <a:t>	</a:t>
            </a:r>
            <a:r>
              <a:rPr lang="ja-JP" altLang="en-US" sz="2000" dirty="0" smtClean="0"/>
              <a:t>ア</a:t>
            </a:r>
            <a:r>
              <a:rPr lang="ja-JP" altLang="en-US" sz="2000" dirty="0"/>
              <a:t>ーキテクチャ設計</a:t>
            </a:r>
            <a:endParaRPr lang="en-US" altLang="ja-JP" sz="2000" dirty="0" smtClean="0"/>
          </a:p>
          <a:p>
            <a:pPr marL="0" indent="0">
              <a:buNone/>
            </a:pPr>
            <a:r>
              <a:rPr kumimoji="1" lang="en-US" altLang="ja-JP" sz="2000" dirty="0" smtClean="0"/>
              <a:t>4.2   Screen Design</a:t>
            </a:r>
            <a:endParaRPr lang="en-US" altLang="ja-JP" sz="2000" dirty="0" smtClean="0"/>
          </a:p>
          <a:p>
            <a:pPr marL="0" indent="0">
              <a:buNone/>
            </a:pPr>
            <a:r>
              <a:rPr lang="en-US" altLang="ja-JP" sz="2000" dirty="0"/>
              <a:t>	</a:t>
            </a:r>
            <a:r>
              <a:rPr lang="ja-JP" altLang="en-US" sz="2000" dirty="0" smtClean="0"/>
              <a:t>画</a:t>
            </a:r>
            <a:r>
              <a:rPr lang="ja-JP" altLang="en-US" sz="2000" dirty="0"/>
              <a:t>面設</a:t>
            </a:r>
            <a:r>
              <a:rPr lang="ja-JP" altLang="en-US" sz="2000" dirty="0" smtClean="0"/>
              <a:t>計</a:t>
            </a:r>
            <a:endParaRPr kumimoji="1" lang="en-US" altLang="ja-JP" sz="2000" dirty="0" smtClean="0"/>
          </a:p>
          <a:p>
            <a:pPr marL="0" indent="0">
              <a:buNone/>
            </a:pPr>
            <a:r>
              <a:rPr lang="en-US" altLang="ja-JP" sz="2000" dirty="0" smtClean="0"/>
              <a:t>4.3   Class Design</a:t>
            </a:r>
          </a:p>
          <a:p>
            <a:pPr marL="0" indent="0">
              <a:buNone/>
            </a:pPr>
            <a:r>
              <a:rPr lang="en-US" altLang="ja-JP" sz="2000" dirty="0"/>
              <a:t>	</a:t>
            </a:r>
            <a:r>
              <a:rPr lang="ja-JP" altLang="en-US" sz="2000" dirty="0" smtClean="0"/>
              <a:t>クラス設計</a:t>
            </a:r>
            <a:endParaRPr lang="en-US" altLang="ja-JP" sz="2000" dirty="0" smtClean="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27/57</a:t>
            </a:r>
            <a:endParaRPr lang="en-US" i="1" dirty="0">
              <a:solidFill>
                <a:schemeClr val="bg1"/>
              </a:solidFill>
            </a:endParaRPr>
          </a:p>
        </p:txBody>
      </p:sp>
    </p:spTree>
    <p:extLst>
      <p:ext uri="{BB962C8B-B14F-4D97-AF65-F5344CB8AC3E}">
        <p14:creationId xmlns:p14="http://schemas.microsoft.com/office/powerpoint/2010/main" xmlns="" val="1866942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4.1  Architecture </a:t>
            </a:r>
            <a:r>
              <a:rPr lang="en-US" altLang="ja-JP" dirty="0"/>
              <a:t>Design</a:t>
            </a:r>
            <a:br>
              <a:rPr lang="en-US" altLang="ja-JP" dirty="0"/>
            </a:br>
            <a:r>
              <a:rPr lang="en-US" altLang="ja-JP" dirty="0" smtClean="0"/>
              <a:t>	</a:t>
            </a:r>
            <a:r>
              <a:rPr lang="ja-JP" altLang="en-US" sz="2400" dirty="0" smtClean="0"/>
              <a:t>ア</a:t>
            </a:r>
            <a:r>
              <a:rPr lang="ja-JP" altLang="en-US" sz="2400" dirty="0"/>
              <a:t>ーキテクチャ設計</a:t>
            </a:r>
            <a:endParaRPr lang="en-US" dirty="0"/>
          </a:p>
        </p:txBody>
      </p:sp>
      <p:sp>
        <p:nvSpPr>
          <p:cNvPr id="3" name="Content Placeholder 2"/>
          <p:cNvSpPr>
            <a:spLocks noGrp="1"/>
          </p:cNvSpPr>
          <p:nvPr>
            <p:ph idx="1"/>
          </p:nvPr>
        </p:nvSpPr>
        <p:spPr/>
        <p:txBody>
          <a:bodyPr/>
          <a:lstStyle/>
          <a:p>
            <a:r>
              <a:rPr lang="en-US" altLang="en-US" sz="2000" dirty="0">
                <a:solidFill>
                  <a:schemeClr val="tx2"/>
                </a:solidFill>
                <a:latin typeface="Century Gothic" panose="020B0502020202020204" pitchFamily="34" charset="0"/>
              </a:rPr>
              <a:t>Design Pattern: MVC </a:t>
            </a:r>
            <a:r>
              <a:rPr lang="en-US" altLang="en-US" sz="2000" dirty="0" smtClean="0">
                <a:solidFill>
                  <a:schemeClr val="tx2"/>
                </a:solidFill>
                <a:latin typeface="Century Gothic" panose="020B0502020202020204" pitchFamily="34" charset="0"/>
              </a:rPr>
              <a:t>model</a:t>
            </a:r>
            <a:br>
              <a:rPr lang="en-US" altLang="en-US" sz="2000" dirty="0" smtClean="0">
                <a:solidFill>
                  <a:schemeClr val="tx2"/>
                </a:solidFill>
                <a:latin typeface="Century Gothic" panose="020B0502020202020204" pitchFamily="34" charset="0"/>
              </a:rPr>
            </a:br>
            <a:r>
              <a:rPr lang="ja-JP" altLang="en-US" sz="2000" dirty="0">
                <a:solidFill>
                  <a:schemeClr val="tx2"/>
                </a:solidFill>
                <a:latin typeface="Century Gothic" panose="020B0502020202020204" pitchFamily="34" charset="0"/>
              </a:rPr>
              <a:t>デザインパターン：</a:t>
            </a:r>
            <a:r>
              <a:rPr lang="en-US" altLang="ja-JP" sz="2000" dirty="0">
                <a:solidFill>
                  <a:schemeClr val="tx2"/>
                </a:solidFill>
                <a:latin typeface="Century Gothic" panose="020B0502020202020204" pitchFamily="34" charset="0"/>
              </a:rPr>
              <a:t>MVC</a:t>
            </a:r>
            <a:r>
              <a:rPr lang="ja-JP" altLang="en-US" sz="2000" dirty="0">
                <a:solidFill>
                  <a:schemeClr val="tx2"/>
                </a:solidFill>
                <a:latin typeface="Century Gothic" panose="020B0502020202020204" pitchFamily="34" charset="0"/>
              </a:rPr>
              <a:t>モデル</a:t>
            </a:r>
            <a:endParaRPr lang="en-US" altLang="en-US" sz="2000" dirty="0">
              <a:solidFill>
                <a:schemeClr val="tx2"/>
              </a:solidFill>
              <a:latin typeface="Century Gothic" panose="020B0502020202020204" pitchFamily="34" charset="0"/>
            </a:endParaRPr>
          </a:p>
          <a:p>
            <a:endParaRPr lang="en-US" dirty="0"/>
          </a:p>
        </p:txBody>
      </p:sp>
      <p:sp>
        <p:nvSpPr>
          <p:cNvPr id="4" name="Text Box 7"/>
          <p:cNvSpPr txBox="1">
            <a:spLocks noChangeArrowheads="1"/>
          </p:cNvSpPr>
          <p:nvPr/>
        </p:nvSpPr>
        <p:spPr bwMode="auto">
          <a:xfrm>
            <a:off x="2293956" y="2913943"/>
            <a:ext cx="2278044" cy="1030113"/>
          </a:xfrm>
          <a:prstGeom prst="rect">
            <a:avLst/>
          </a:prstGeom>
          <a:solidFill>
            <a:schemeClr val="accent1"/>
          </a:solidFill>
          <a:ln>
            <a:headEnd/>
            <a:tailEnd/>
          </a:ln>
        </p:spPr>
        <p:style>
          <a:lnRef idx="3">
            <a:schemeClr val="lt1"/>
          </a:lnRef>
          <a:fillRef idx="1">
            <a:schemeClr val="accent5"/>
          </a:fillRef>
          <a:effectRef idx="1">
            <a:schemeClr val="accent5"/>
          </a:effectRef>
          <a:fontRef idx="minor">
            <a:schemeClr val="lt1"/>
          </a:fontRef>
        </p:style>
        <p:txBody>
          <a:bodyPr wrap="none"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en-US" sz="3200" dirty="0" smtClean="0"/>
              <a:t>Controller</a:t>
            </a:r>
          </a:p>
        </p:txBody>
      </p:sp>
      <p:sp>
        <p:nvSpPr>
          <p:cNvPr id="5" name="Text Box 8"/>
          <p:cNvSpPr txBox="1">
            <a:spLocks noChangeArrowheads="1"/>
          </p:cNvSpPr>
          <p:nvPr/>
        </p:nvSpPr>
        <p:spPr bwMode="auto">
          <a:xfrm>
            <a:off x="2293956" y="4652080"/>
            <a:ext cx="2278044" cy="1030113"/>
          </a:xfrm>
          <a:prstGeom prst="rect">
            <a:avLst/>
          </a:prstGeom>
          <a:solidFill>
            <a:schemeClr val="accent1"/>
          </a:solidFill>
          <a:ln>
            <a:headEnd/>
            <a:tailEnd/>
          </a:ln>
        </p:spPr>
        <p:style>
          <a:lnRef idx="3">
            <a:schemeClr val="lt1"/>
          </a:lnRef>
          <a:fillRef idx="1">
            <a:schemeClr val="accent5"/>
          </a:fillRef>
          <a:effectRef idx="1">
            <a:schemeClr val="accent5"/>
          </a:effectRef>
          <a:fontRef idx="minor">
            <a:schemeClr val="lt1"/>
          </a:fontRef>
        </p:style>
        <p:txBody>
          <a:bodyPr wrap="none"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en-US" sz="2800" dirty="0" smtClean="0"/>
              <a:t>View</a:t>
            </a:r>
          </a:p>
        </p:txBody>
      </p:sp>
      <p:sp>
        <p:nvSpPr>
          <p:cNvPr id="6" name="Text Box 9"/>
          <p:cNvSpPr txBox="1">
            <a:spLocks noChangeArrowheads="1"/>
          </p:cNvSpPr>
          <p:nvPr/>
        </p:nvSpPr>
        <p:spPr bwMode="auto">
          <a:xfrm>
            <a:off x="5268108" y="3621968"/>
            <a:ext cx="2278044" cy="1030113"/>
          </a:xfrm>
          <a:prstGeom prst="rect">
            <a:avLst/>
          </a:prstGeom>
          <a:solidFill>
            <a:schemeClr val="accent1"/>
          </a:solidFill>
          <a:ln>
            <a:headEnd/>
            <a:tailEnd/>
          </a:ln>
        </p:spPr>
        <p:style>
          <a:lnRef idx="3">
            <a:schemeClr val="lt1"/>
          </a:lnRef>
          <a:fillRef idx="1">
            <a:schemeClr val="accent5"/>
          </a:fillRef>
          <a:effectRef idx="1">
            <a:schemeClr val="accent5"/>
          </a:effectRef>
          <a:fontRef idx="minor">
            <a:schemeClr val="lt1"/>
          </a:fontRef>
        </p:style>
        <p:txBody>
          <a:bodyPr wrap="none" anchor="ctr" anchorCtr="1"/>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en-US" sz="2800" dirty="0" smtClean="0"/>
              <a:t>Model</a:t>
            </a:r>
          </a:p>
        </p:txBody>
      </p:sp>
      <p:sp>
        <p:nvSpPr>
          <p:cNvPr id="7" name="Line 10"/>
          <p:cNvSpPr>
            <a:spLocks noChangeShapeType="1"/>
          </p:cNvSpPr>
          <p:nvPr/>
        </p:nvSpPr>
        <p:spPr bwMode="auto">
          <a:xfrm flipV="1">
            <a:off x="4572000" y="4137024"/>
            <a:ext cx="697503" cy="1030113"/>
          </a:xfrm>
          <a:prstGeom prst="line">
            <a:avLst/>
          </a:prstGeom>
          <a:ln>
            <a:solidFill>
              <a:srgbClr val="FFC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Line 11"/>
          <p:cNvSpPr>
            <a:spLocks noChangeShapeType="1"/>
          </p:cNvSpPr>
          <p:nvPr/>
        </p:nvSpPr>
        <p:spPr bwMode="auto">
          <a:xfrm flipH="1" flipV="1">
            <a:off x="4572000" y="3299880"/>
            <a:ext cx="696108" cy="837144"/>
          </a:xfrm>
          <a:prstGeom prst="line">
            <a:avLst/>
          </a:prstGeom>
          <a:ln>
            <a:solidFill>
              <a:srgbClr val="FFC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9" name="Line 12"/>
          <p:cNvSpPr>
            <a:spLocks noChangeShapeType="1"/>
          </p:cNvSpPr>
          <p:nvPr/>
        </p:nvSpPr>
        <p:spPr bwMode="auto">
          <a:xfrm>
            <a:off x="3369505" y="3944056"/>
            <a:ext cx="0" cy="708025"/>
          </a:xfrm>
          <a:prstGeom prst="line">
            <a:avLst/>
          </a:prstGeom>
          <a:ln>
            <a:solidFill>
              <a:srgbClr val="FFC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 name="Line 13"/>
          <p:cNvSpPr>
            <a:spLocks noChangeShapeType="1"/>
          </p:cNvSpPr>
          <p:nvPr/>
        </p:nvSpPr>
        <p:spPr bwMode="auto">
          <a:xfrm>
            <a:off x="1345352" y="3492849"/>
            <a:ext cx="948604" cy="0"/>
          </a:xfrm>
          <a:prstGeom prst="line">
            <a:avLst/>
          </a:prstGeom>
          <a:ln>
            <a:solidFill>
              <a:srgbClr val="FFC00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 name="Line 14"/>
          <p:cNvSpPr>
            <a:spLocks noChangeShapeType="1"/>
          </p:cNvSpPr>
          <p:nvPr/>
        </p:nvSpPr>
        <p:spPr bwMode="auto">
          <a:xfrm flipH="1">
            <a:off x="1408127" y="5230987"/>
            <a:ext cx="885829" cy="0"/>
          </a:xfrm>
          <a:prstGeom prst="line">
            <a:avLst/>
          </a:prstGeom>
          <a:ln>
            <a:solidFill>
              <a:srgbClr val="FFC00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 name="TextBox 11"/>
          <p:cNvSpPr txBox="1"/>
          <p:nvPr/>
        </p:nvSpPr>
        <p:spPr>
          <a:xfrm>
            <a:off x="944758" y="6197249"/>
            <a:ext cx="6258123" cy="523220"/>
          </a:xfrm>
          <a:prstGeom prst="rect">
            <a:avLst/>
          </a:prstGeom>
          <a:noFill/>
        </p:spPr>
        <p:txBody>
          <a:bodyPr wrap="none" rtlCol="0">
            <a:spAutoFit/>
          </a:bodyPr>
          <a:lstStyle/>
          <a:p>
            <a:r>
              <a:rPr lang="en-US" altLang="en-US" sz="1400" dirty="0"/>
              <a:t>Chapter 9, Section 9.2 Model-View-Controller (MVC), Software </a:t>
            </a:r>
            <a:r>
              <a:rPr lang="en-US" altLang="en-US" sz="1400" dirty="0" smtClean="0"/>
              <a:t>Architecture</a:t>
            </a:r>
            <a:br>
              <a:rPr lang="en-US" altLang="en-US" sz="1400" dirty="0" smtClean="0"/>
            </a:br>
            <a:r>
              <a:rPr lang="en-US" altLang="en-US" sz="1400" dirty="0" smtClean="0"/>
              <a:t> </a:t>
            </a:r>
            <a:r>
              <a:rPr lang="en-US" altLang="en-US" sz="1400" dirty="0"/>
              <a:t>and Design Illuminated</a:t>
            </a:r>
            <a:r>
              <a:rPr lang="vi-VN" altLang="en-US" sz="1400" dirty="0"/>
              <a:t>, </a:t>
            </a:r>
            <a:r>
              <a:rPr lang="vi-VN" altLang="en-US" sz="1400" dirty="0" err="1"/>
              <a:t>John</a:t>
            </a:r>
            <a:r>
              <a:rPr lang="vi-VN" altLang="en-US" sz="1400" dirty="0"/>
              <a:t> </a:t>
            </a:r>
            <a:r>
              <a:rPr lang="vi-VN" altLang="en-US" sz="1400" dirty="0" err="1"/>
              <a:t>and</a:t>
            </a:r>
            <a:r>
              <a:rPr lang="vi-VN" altLang="en-US" sz="1400" dirty="0"/>
              <a:t> </a:t>
            </a:r>
            <a:r>
              <a:rPr lang="vi-VN" altLang="en-US" sz="1400" dirty="0" err="1"/>
              <a:t>Barlet</a:t>
            </a:r>
            <a:r>
              <a:rPr lang="vi-VN" altLang="en-US" sz="1400" dirty="0"/>
              <a:t> </a:t>
            </a:r>
            <a:r>
              <a:rPr lang="vi-VN" altLang="en-US" sz="1400" dirty="0" err="1"/>
              <a:t>Publishers</a:t>
            </a:r>
            <a:endParaRPr lang="en-US" sz="1400" dirty="0"/>
          </a:p>
        </p:txBody>
      </p:sp>
      <p:sp>
        <p:nvSpPr>
          <p:cNvPr id="14" name="TextBox 13"/>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28/57</a:t>
            </a:r>
            <a:endParaRPr lang="en-US" i="1" dirty="0">
              <a:solidFill>
                <a:schemeClr val="bg1"/>
              </a:solidFill>
            </a:endParaRPr>
          </a:p>
        </p:txBody>
      </p:sp>
    </p:spTree>
    <p:extLst>
      <p:ext uri="{BB962C8B-B14F-4D97-AF65-F5344CB8AC3E}">
        <p14:creationId xmlns:p14="http://schemas.microsoft.com/office/powerpoint/2010/main" xmlns="" val="6036651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77" y="402366"/>
            <a:ext cx="6347713" cy="1320800"/>
          </a:xfrm>
        </p:spPr>
        <p:txBody>
          <a:bodyPr/>
          <a:lstStyle/>
          <a:p>
            <a:pPr algn="l"/>
            <a:r>
              <a:rPr lang="en-US" altLang="ja-JP" sz="3600" dirty="0" smtClean="0"/>
              <a:t>4.1  Architecture Design</a:t>
            </a:r>
            <a:br>
              <a:rPr lang="en-US" altLang="ja-JP" sz="3600" dirty="0" smtClean="0"/>
            </a:br>
            <a:r>
              <a:rPr lang="en-US" altLang="ja-JP" sz="3600" dirty="0" smtClean="0"/>
              <a:t>	</a:t>
            </a:r>
            <a:r>
              <a:rPr lang="ja-JP" altLang="en-US" sz="2400" dirty="0" smtClean="0"/>
              <a:t>ア</a:t>
            </a:r>
            <a:r>
              <a:rPr lang="ja-JP" altLang="en-US" sz="2400" dirty="0"/>
              <a:t>ーキテクチャ設計</a:t>
            </a:r>
            <a:endParaRPr kumimoji="1" lang="ja-JP" altLang="en-US" sz="2400" dirty="0"/>
          </a:p>
        </p:txBody>
      </p:sp>
      <p:sp>
        <p:nvSpPr>
          <p:cNvPr id="3" name="Content Placeholder 2"/>
          <p:cNvSpPr>
            <a:spLocks noGrp="1"/>
          </p:cNvSpPr>
          <p:nvPr>
            <p:ph idx="1"/>
          </p:nvPr>
        </p:nvSpPr>
        <p:spPr>
          <a:xfrm>
            <a:off x="765175" y="1704972"/>
            <a:ext cx="7612064" cy="4707487"/>
          </a:xfrm>
        </p:spPr>
        <p:txBody>
          <a:bodyPr/>
          <a:lstStyle/>
          <a:p>
            <a:pPr marL="0" indent="0">
              <a:buNone/>
            </a:pPr>
            <a:endParaRPr kumimoji="1" lang="ja-JP" altLang="en-US" dirty="0"/>
          </a:p>
        </p:txBody>
      </p:sp>
      <p:grpSp>
        <p:nvGrpSpPr>
          <p:cNvPr id="4" name="Group 3"/>
          <p:cNvGrpSpPr/>
          <p:nvPr/>
        </p:nvGrpSpPr>
        <p:grpSpPr>
          <a:xfrm>
            <a:off x="611188" y="1497345"/>
            <a:ext cx="7933449" cy="5238904"/>
            <a:chOff x="448551" y="1126327"/>
            <a:chExt cx="7754777" cy="5434810"/>
          </a:xfrm>
        </p:grpSpPr>
        <p:grpSp>
          <p:nvGrpSpPr>
            <p:cNvPr id="5" name="Group 4"/>
            <p:cNvGrpSpPr/>
            <p:nvPr/>
          </p:nvGrpSpPr>
          <p:grpSpPr>
            <a:xfrm>
              <a:off x="3546159" y="2436014"/>
              <a:ext cx="1559560" cy="1241426"/>
              <a:chOff x="8549639" y="1107280"/>
              <a:chExt cx="1559560" cy="1241426"/>
            </a:xfrm>
          </p:grpSpPr>
          <p:sp>
            <p:nvSpPr>
              <p:cNvPr id="28" name="Flowchart: Process 3"/>
              <p:cNvSpPr/>
              <p:nvPr/>
            </p:nvSpPr>
            <p:spPr>
              <a:xfrm>
                <a:off x="8549639" y="1305718"/>
                <a:ext cx="1559560" cy="104298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p>
              <a:p>
                <a:r>
                  <a:rPr lang="en-US" dirty="0"/>
                  <a:t>Activity</a:t>
                </a:r>
              </a:p>
            </p:txBody>
          </p:sp>
          <p:sp>
            <p:nvSpPr>
              <p:cNvPr id="29" name="Flowchart: Process 4"/>
              <p:cNvSpPr/>
              <p:nvPr/>
            </p:nvSpPr>
            <p:spPr>
              <a:xfrm>
                <a:off x="8549639" y="1107280"/>
                <a:ext cx="327660" cy="19843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6" name="Group 5"/>
            <p:cNvGrpSpPr/>
            <p:nvPr/>
          </p:nvGrpSpPr>
          <p:grpSpPr>
            <a:xfrm>
              <a:off x="636908" y="2436015"/>
              <a:ext cx="1559560" cy="1241426"/>
              <a:chOff x="8549640" y="1107281"/>
              <a:chExt cx="1559560" cy="1241426"/>
            </a:xfrm>
          </p:grpSpPr>
          <p:sp>
            <p:nvSpPr>
              <p:cNvPr id="26" name="Flowchart: Process 15"/>
              <p:cNvSpPr/>
              <p:nvPr/>
            </p:nvSpPr>
            <p:spPr>
              <a:xfrm>
                <a:off x="8549640" y="1305719"/>
                <a:ext cx="1559560" cy="104298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p>
              <a:p>
                <a:r>
                  <a:rPr lang="en-US" dirty="0"/>
                  <a:t>Layout</a:t>
                </a:r>
              </a:p>
            </p:txBody>
          </p:sp>
          <p:sp>
            <p:nvSpPr>
              <p:cNvPr id="27" name="Flowchart: Process 16"/>
              <p:cNvSpPr/>
              <p:nvPr/>
            </p:nvSpPr>
            <p:spPr>
              <a:xfrm>
                <a:off x="8549640" y="1107281"/>
                <a:ext cx="327660" cy="19843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7" name="Group 6"/>
            <p:cNvGrpSpPr/>
            <p:nvPr/>
          </p:nvGrpSpPr>
          <p:grpSpPr>
            <a:xfrm>
              <a:off x="6455412" y="1126327"/>
              <a:ext cx="1559560" cy="1241427"/>
              <a:chOff x="8549640" y="1448200"/>
              <a:chExt cx="1559560" cy="1241427"/>
            </a:xfrm>
          </p:grpSpPr>
          <p:sp>
            <p:nvSpPr>
              <p:cNvPr id="24" name="Flowchart: Process 18"/>
              <p:cNvSpPr/>
              <p:nvPr/>
            </p:nvSpPr>
            <p:spPr>
              <a:xfrm>
                <a:off x="8549640" y="1646639"/>
                <a:ext cx="1559560" cy="104298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p>
              <a:p>
                <a:r>
                  <a:rPr lang="en-US" dirty="0"/>
                  <a:t>Bookmark</a:t>
                </a:r>
              </a:p>
            </p:txBody>
          </p:sp>
          <p:sp>
            <p:nvSpPr>
              <p:cNvPr id="25" name="Flowchart: Process 19"/>
              <p:cNvSpPr/>
              <p:nvPr/>
            </p:nvSpPr>
            <p:spPr>
              <a:xfrm>
                <a:off x="8549640" y="1448200"/>
                <a:ext cx="327660" cy="19843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8" name="Group 7"/>
            <p:cNvGrpSpPr/>
            <p:nvPr/>
          </p:nvGrpSpPr>
          <p:grpSpPr>
            <a:xfrm>
              <a:off x="6455412" y="2437640"/>
              <a:ext cx="1559560" cy="1241425"/>
              <a:chOff x="8549640" y="1108906"/>
              <a:chExt cx="1559560" cy="1241425"/>
            </a:xfrm>
          </p:grpSpPr>
          <p:sp>
            <p:nvSpPr>
              <p:cNvPr id="22" name="Flowchart: Process 21"/>
              <p:cNvSpPr/>
              <p:nvPr/>
            </p:nvSpPr>
            <p:spPr>
              <a:xfrm>
                <a:off x="8549640" y="1307343"/>
                <a:ext cx="1559560" cy="104298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p>
              <a:p>
                <a:r>
                  <a:rPr lang="en-US" dirty="0"/>
                  <a:t>Browser</a:t>
                </a:r>
              </a:p>
            </p:txBody>
          </p:sp>
          <p:sp>
            <p:nvSpPr>
              <p:cNvPr id="23" name="Flowchart: Process 22"/>
              <p:cNvSpPr/>
              <p:nvPr/>
            </p:nvSpPr>
            <p:spPr>
              <a:xfrm>
                <a:off x="8549640" y="1108906"/>
                <a:ext cx="327660" cy="19843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9" name="Group 8"/>
            <p:cNvGrpSpPr/>
            <p:nvPr/>
          </p:nvGrpSpPr>
          <p:grpSpPr>
            <a:xfrm>
              <a:off x="6455412" y="3772445"/>
              <a:ext cx="1559560" cy="1241423"/>
              <a:chOff x="8549640" y="793104"/>
              <a:chExt cx="1559560" cy="1241423"/>
            </a:xfrm>
          </p:grpSpPr>
          <p:sp>
            <p:nvSpPr>
              <p:cNvPr id="20" name="Flowchart: Process 27"/>
              <p:cNvSpPr/>
              <p:nvPr/>
            </p:nvSpPr>
            <p:spPr>
              <a:xfrm>
                <a:off x="8549640" y="991539"/>
                <a:ext cx="1559560" cy="104298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p>
              <a:p>
                <a:r>
                  <a:rPr lang="en-US" dirty="0"/>
                  <a:t>View</a:t>
                </a:r>
              </a:p>
            </p:txBody>
          </p:sp>
          <p:sp>
            <p:nvSpPr>
              <p:cNvPr id="21" name="Flowchart: Process 28"/>
              <p:cNvSpPr/>
              <p:nvPr/>
            </p:nvSpPr>
            <p:spPr>
              <a:xfrm>
                <a:off x="8549640" y="793104"/>
                <a:ext cx="327660" cy="198438"/>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cxnSp>
          <p:nvCxnSpPr>
            <p:cNvPr id="10" name="Straight Arrow Connector 9"/>
            <p:cNvCxnSpPr>
              <a:stCxn id="26" idx="3"/>
              <a:endCxn id="28" idx="1"/>
            </p:cNvCxnSpPr>
            <p:nvPr/>
          </p:nvCxnSpPr>
          <p:spPr>
            <a:xfrm flipV="1">
              <a:off x="2196469" y="3155946"/>
              <a:ext cx="1349691" cy="1"/>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105720" y="1621339"/>
              <a:ext cx="1349693" cy="1492828"/>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8" idx="3"/>
              <a:endCxn id="22" idx="1"/>
            </p:cNvCxnSpPr>
            <p:nvPr/>
          </p:nvCxnSpPr>
          <p:spPr>
            <a:xfrm>
              <a:off x="5105720" y="3155946"/>
              <a:ext cx="1349693" cy="1626"/>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0" idx="1"/>
            </p:cNvCxnSpPr>
            <p:nvPr/>
          </p:nvCxnSpPr>
          <p:spPr>
            <a:xfrm>
              <a:off x="5105720" y="3157571"/>
              <a:ext cx="1349693" cy="1334803"/>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lowchart: Process 35"/>
            <p:cNvSpPr/>
            <p:nvPr/>
          </p:nvSpPr>
          <p:spPr>
            <a:xfrm>
              <a:off x="448551" y="1225547"/>
              <a:ext cx="1936273" cy="5300662"/>
            </a:xfrm>
            <a:prstGeom prst="flowChartProcess">
              <a:avLst/>
            </a:prstGeom>
            <a:noFill/>
            <a:ln w="1905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Flowchart: Process 48"/>
            <p:cNvSpPr/>
            <p:nvPr/>
          </p:nvSpPr>
          <p:spPr>
            <a:xfrm>
              <a:off x="3357803" y="1260475"/>
              <a:ext cx="1936273" cy="5300662"/>
            </a:xfrm>
            <a:prstGeom prst="flowChartProcess">
              <a:avLst/>
            </a:prstGeom>
            <a:noFill/>
            <a:ln w="1905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Flowchart: Process 49"/>
            <p:cNvSpPr/>
            <p:nvPr/>
          </p:nvSpPr>
          <p:spPr>
            <a:xfrm>
              <a:off x="6267055" y="1260475"/>
              <a:ext cx="1936273" cy="5300662"/>
            </a:xfrm>
            <a:prstGeom prst="flowChartProcess">
              <a:avLst/>
            </a:prstGeom>
            <a:noFill/>
            <a:ln w="1905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p:cNvSpPr txBox="1"/>
            <p:nvPr/>
          </p:nvSpPr>
          <p:spPr>
            <a:xfrm>
              <a:off x="1049439" y="6166613"/>
              <a:ext cx="665307" cy="383143"/>
            </a:xfrm>
            <a:prstGeom prst="rect">
              <a:avLst/>
            </a:prstGeom>
            <a:noFill/>
          </p:spPr>
          <p:txBody>
            <a:bodyPr wrap="none" rtlCol="0">
              <a:spAutoFit/>
            </a:bodyPr>
            <a:lstStyle/>
            <a:p>
              <a:r>
                <a:rPr lang="en-US" dirty="0"/>
                <a:t>View</a:t>
              </a:r>
            </a:p>
          </p:txBody>
        </p:sp>
        <p:sp>
          <p:nvSpPr>
            <p:cNvPr id="18" name="TextBox 17"/>
            <p:cNvSpPr txBox="1"/>
            <p:nvPr/>
          </p:nvSpPr>
          <p:spPr>
            <a:xfrm>
              <a:off x="3384060" y="6154671"/>
              <a:ext cx="1768405" cy="383143"/>
            </a:xfrm>
            <a:prstGeom prst="rect">
              <a:avLst/>
            </a:prstGeom>
            <a:noFill/>
          </p:spPr>
          <p:txBody>
            <a:bodyPr wrap="none" rtlCol="0">
              <a:spAutoFit/>
            </a:bodyPr>
            <a:lstStyle/>
            <a:p>
              <a:r>
                <a:rPr lang="en-US" dirty="0"/>
                <a:t>View-Controller</a:t>
              </a:r>
            </a:p>
          </p:txBody>
        </p:sp>
        <p:sp>
          <p:nvSpPr>
            <p:cNvPr id="19" name="TextBox 18"/>
            <p:cNvSpPr txBox="1"/>
            <p:nvPr/>
          </p:nvSpPr>
          <p:spPr>
            <a:xfrm>
              <a:off x="6284628" y="6166613"/>
              <a:ext cx="1694134" cy="383143"/>
            </a:xfrm>
            <a:prstGeom prst="rect">
              <a:avLst/>
            </a:prstGeom>
            <a:noFill/>
          </p:spPr>
          <p:txBody>
            <a:bodyPr wrap="none" rtlCol="0">
              <a:spAutoFit/>
            </a:bodyPr>
            <a:lstStyle/>
            <a:p>
              <a:r>
                <a:rPr lang="en-US" dirty="0"/>
                <a:t>Model-Business</a:t>
              </a:r>
            </a:p>
          </p:txBody>
        </p:sp>
      </p:grpSp>
      <p:sp>
        <p:nvSpPr>
          <p:cNvPr id="34" name="Flowchart: Process 27"/>
          <p:cNvSpPr/>
          <p:nvPr/>
        </p:nvSpPr>
        <p:spPr>
          <a:xfrm>
            <a:off x="6769198" y="5509736"/>
            <a:ext cx="1595493" cy="902723"/>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t>MMR</a:t>
            </a:r>
            <a:r>
              <a:rPr lang="en-US" sz="2400" dirty="0" smtClean="0"/>
              <a:t>.</a:t>
            </a:r>
          </a:p>
          <a:p>
            <a:r>
              <a:rPr lang="en-US" dirty="0"/>
              <a:t>Utility</a:t>
            </a:r>
            <a:endParaRPr lang="en-US" sz="2400" dirty="0"/>
          </a:p>
        </p:txBody>
      </p:sp>
      <p:sp>
        <p:nvSpPr>
          <p:cNvPr id="35" name="Flowchart: Process 28"/>
          <p:cNvSpPr/>
          <p:nvPr/>
        </p:nvSpPr>
        <p:spPr>
          <a:xfrm>
            <a:off x="6769198" y="5337987"/>
            <a:ext cx="335209" cy="171751"/>
          </a:xfrm>
          <a:prstGeom prst="flowChartProcess">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cxnSp>
        <p:nvCxnSpPr>
          <p:cNvPr id="36" name="Straight Arrow Connector 35"/>
          <p:cNvCxnSpPr>
            <a:endCxn id="34" idx="1"/>
          </p:cNvCxnSpPr>
          <p:nvPr/>
        </p:nvCxnSpPr>
        <p:spPr>
          <a:xfrm>
            <a:off x="5375659" y="3455370"/>
            <a:ext cx="1393539" cy="2505728"/>
          </a:xfrm>
          <a:prstGeom prst="straightConnector1">
            <a:avLst/>
          </a:prstGeom>
          <a:ln w="19050">
            <a:solidFill>
              <a:srgbClr val="FFC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77239" y="6533126"/>
            <a:ext cx="793807" cy="369332"/>
          </a:xfrm>
          <a:prstGeom prst="rect">
            <a:avLst/>
          </a:prstGeom>
          <a:noFill/>
        </p:spPr>
        <p:txBody>
          <a:bodyPr wrap="none" rtlCol="0">
            <a:spAutoFit/>
          </a:bodyPr>
          <a:lstStyle/>
          <a:p>
            <a:r>
              <a:rPr lang="en-US" i="1" dirty="0" smtClean="0">
                <a:solidFill>
                  <a:schemeClr val="bg1"/>
                </a:solidFill>
              </a:rPr>
              <a:t>29/57</a:t>
            </a:r>
            <a:endParaRPr lang="en-US" i="1" dirty="0">
              <a:solidFill>
                <a:schemeClr val="bg1"/>
              </a:solidFill>
            </a:endParaRPr>
          </a:p>
        </p:txBody>
      </p:sp>
    </p:spTree>
    <p:extLst>
      <p:ext uri="{BB962C8B-B14F-4D97-AF65-F5344CB8AC3E}">
        <p14:creationId xmlns:p14="http://schemas.microsoft.com/office/powerpoint/2010/main" xmlns="" val="40130728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184" y="3712"/>
            <a:ext cx="7716837" cy="927479"/>
          </a:xfrm>
        </p:spPr>
        <p:txBody>
          <a:bodyPr>
            <a:normAutofit fontScale="90000"/>
          </a:bodyPr>
          <a:lstStyle/>
          <a:p>
            <a:pPr algn="r"/>
            <a:r>
              <a:rPr kumimoji="1" lang="vi-VN" altLang="ja-JP" dirty="0" smtClean="0"/>
              <a:t>Outline</a:t>
            </a:r>
            <a:br>
              <a:rPr kumimoji="1" lang="vi-VN" altLang="ja-JP" dirty="0" smtClean="0"/>
            </a:br>
            <a:r>
              <a:rPr lang="ja-JP" altLang="en-US" sz="3100" dirty="0"/>
              <a:t>アウトライン</a:t>
            </a:r>
            <a:endParaRPr kumimoji="1" lang="ja-JP" altLang="en-US" sz="3100" dirty="0"/>
          </a:p>
        </p:txBody>
      </p:sp>
      <p:sp>
        <p:nvSpPr>
          <p:cNvPr id="3" name="Content Placeholder 2"/>
          <p:cNvSpPr>
            <a:spLocks noGrp="1"/>
          </p:cNvSpPr>
          <p:nvPr>
            <p:ph idx="1"/>
          </p:nvPr>
        </p:nvSpPr>
        <p:spPr>
          <a:xfrm>
            <a:off x="712788" y="877825"/>
            <a:ext cx="7716838" cy="5522976"/>
          </a:xfrm>
        </p:spPr>
        <p:txBody>
          <a:bodyPr>
            <a:normAutofit fontScale="25000" lnSpcReduction="20000"/>
          </a:bodyPr>
          <a:lstStyle/>
          <a:p>
            <a:pPr marL="457200" indent="-457200">
              <a:buFont typeface="+mj-lt"/>
              <a:buAutoNum type="arabicPeriod"/>
            </a:pPr>
            <a:r>
              <a:rPr kumimoji="1" lang="en-US" altLang="ja-JP" sz="8600" dirty="0" smtClean="0"/>
              <a:t>Overview </a:t>
            </a:r>
            <a:r>
              <a:rPr lang="en-US" altLang="ja-JP" sz="8600" dirty="0" smtClean="0"/>
              <a:t/>
            </a:r>
            <a:br>
              <a:rPr lang="en-US" altLang="ja-JP" sz="8600" dirty="0" smtClean="0"/>
            </a:br>
            <a:r>
              <a:rPr lang="ja-JP" altLang="en-US" sz="8600" dirty="0" smtClean="0"/>
              <a:t>概</a:t>
            </a:r>
            <a:r>
              <a:rPr lang="ja-JP" altLang="en-US" sz="8600" dirty="0"/>
              <a:t>要</a:t>
            </a:r>
            <a:endParaRPr kumimoji="1" lang="en-US" altLang="ja-JP" sz="8600" dirty="0" smtClean="0"/>
          </a:p>
          <a:p>
            <a:pPr marL="457200" indent="-457200">
              <a:buFont typeface="+mj-lt"/>
              <a:buAutoNum type="arabicPeriod"/>
            </a:pPr>
            <a:r>
              <a:rPr kumimoji="1" lang="en-US" altLang="ja-JP" sz="8600" dirty="0" smtClean="0"/>
              <a:t>Project Management </a:t>
            </a:r>
            <a:r>
              <a:rPr lang="en-US" altLang="ja-JP" sz="8600" dirty="0" smtClean="0"/>
              <a:t/>
            </a:r>
            <a:br>
              <a:rPr lang="en-US" altLang="ja-JP" sz="8600" dirty="0" smtClean="0"/>
            </a:br>
            <a:r>
              <a:rPr lang="ja-JP" altLang="en-US" sz="8600" dirty="0" smtClean="0"/>
              <a:t>プ</a:t>
            </a:r>
            <a:r>
              <a:rPr lang="ja-JP" altLang="en-US" sz="8600" dirty="0"/>
              <a:t>ロジェクトマネジメント</a:t>
            </a:r>
            <a:endParaRPr kumimoji="1" lang="en-US" altLang="ja-JP" sz="8600" dirty="0" smtClean="0"/>
          </a:p>
          <a:p>
            <a:pPr marL="457200" indent="-457200">
              <a:buFont typeface="+mj-lt"/>
              <a:buAutoNum type="arabicPeriod"/>
            </a:pPr>
            <a:r>
              <a:rPr lang="en-US" altLang="ja-JP" sz="8600" dirty="0"/>
              <a:t>Requirement </a:t>
            </a:r>
            <a:r>
              <a:rPr lang="en-US" altLang="ja-JP" sz="8600" dirty="0" smtClean="0"/>
              <a:t>Specification </a:t>
            </a:r>
            <a:br>
              <a:rPr lang="en-US" altLang="ja-JP" sz="8600" dirty="0" smtClean="0"/>
            </a:br>
            <a:r>
              <a:rPr lang="ja-JP" altLang="en-US" sz="8600" dirty="0" smtClean="0"/>
              <a:t>要</a:t>
            </a:r>
            <a:r>
              <a:rPr lang="ja-JP" altLang="en-US" sz="8600" dirty="0"/>
              <a:t>求仕様</a:t>
            </a:r>
            <a:endParaRPr lang="en-US" altLang="ja-JP" sz="8600" dirty="0" smtClean="0"/>
          </a:p>
          <a:p>
            <a:pPr marL="457200" indent="-457200">
              <a:buFont typeface="+mj-lt"/>
              <a:buAutoNum type="arabicPeriod"/>
            </a:pPr>
            <a:r>
              <a:rPr kumimoji="1" lang="en-US" altLang="ja-JP" sz="8600" dirty="0" smtClean="0"/>
              <a:t>Software Design </a:t>
            </a:r>
            <a:r>
              <a:rPr lang="en-US" altLang="ja-JP" sz="8600" dirty="0" smtClean="0"/>
              <a:t/>
            </a:r>
            <a:br>
              <a:rPr lang="en-US" altLang="ja-JP" sz="8600" dirty="0" smtClean="0"/>
            </a:br>
            <a:r>
              <a:rPr lang="ja-JP" altLang="en-US" sz="8600" dirty="0" smtClean="0"/>
              <a:t>ソ</a:t>
            </a:r>
            <a:r>
              <a:rPr lang="ja-JP" altLang="en-US" sz="8600" dirty="0"/>
              <a:t>フトデザイン</a:t>
            </a:r>
            <a:endParaRPr lang="en-US" altLang="ja-JP" sz="8600" dirty="0"/>
          </a:p>
          <a:p>
            <a:pPr marL="457200" indent="-457200">
              <a:buFont typeface="+mj-lt"/>
              <a:buAutoNum type="arabicPeriod"/>
            </a:pPr>
            <a:r>
              <a:rPr lang="en-US" altLang="ja-JP" sz="8600" dirty="0" smtClean="0"/>
              <a:t>Coding </a:t>
            </a:r>
            <a:br>
              <a:rPr lang="en-US" altLang="ja-JP" sz="8600" dirty="0" smtClean="0"/>
            </a:br>
            <a:r>
              <a:rPr lang="ja-JP" altLang="en-US" sz="8600" dirty="0" smtClean="0"/>
              <a:t>コ</a:t>
            </a:r>
            <a:r>
              <a:rPr lang="ja-JP" altLang="en-US" sz="8600" dirty="0"/>
              <a:t>ディング</a:t>
            </a:r>
            <a:endParaRPr lang="en-US" altLang="ja-JP" sz="8600" dirty="0" smtClean="0"/>
          </a:p>
          <a:p>
            <a:pPr marL="457200" indent="-457200">
              <a:buFont typeface="+mj-lt"/>
              <a:buAutoNum type="arabicPeriod"/>
            </a:pPr>
            <a:r>
              <a:rPr lang="en-US" altLang="ja-JP" sz="8600" dirty="0"/>
              <a:t>Quality </a:t>
            </a:r>
            <a:r>
              <a:rPr lang="en-US" altLang="ja-JP" sz="8600" dirty="0" smtClean="0"/>
              <a:t>Control </a:t>
            </a:r>
            <a:r>
              <a:rPr lang="en-US" altLang="zh-Hant" sz="8600" dirty="0" smtClean="0"/>
              <a:t/>
            </a:r>
            <a:br>
              <a:rPr lang="en-US" altLang="zh-Hant" sz="8600" dirty="0" smtClean="0"/>
            </a:br>
            <a:r>
              <a:rPr lang="zh-Hant" altLang="en-US" sz="8600" dirty="0" smtClean="0"/>
              <a:t>品</a:t>
            </a:r>
            <a:r>
              <a:rPr lang="zh-Hant" altLang="en-US" sz="8600" dirty="0"/>
              <a:t>質管理</a:t>
            </a:r>
            <a:endParaRPr lang="en-US" altLang="ja-JP" sz="8600" dirty="0" smtClean="0"/>
          </a:p>
          <a:p>
            <a:pPr marL="457200" indent="-457200">
              <a:buFont typeface="+mj-lt"/>
              <a:buAutoNum type="arabicPeriod"/>
            </a:pPr>
            <a:r>
              <a:rPr lang="en-US" altLang="ja-JP" sz="8600" dirty="0" smtClean="0"/>
              <a:t>Summary </a:t>
            </a:r>
            <a:br>
              <a:rPr lang="en-US" altLang="ja-JP" sz="8600" dirty="0" smtClean="0"/>
            </a:br>
            <a:r>
              <a:rPr lang="ja-JP" altLang="en-US" sz="8600" dirty="0" smtClean="0"/>
              <a:t>サ</a:t>
            </a:r>
            <a:r>
              <a:rPr lang="ja-JP" altLang="en-US" sz="8600" dirty="0"/>
              <a:t>マリー </a:t>
            </a:r>
            <a:endParaRPr lang="en-US" altLang="ja-JP" sz="8600" dirty="0" smtClean="0"/>
          </a:p>
          <a:p>
            <a:pPr marL="457200" indent="-457200">
              <a:buFont typeface="+mj-lt"/>
              <a:buAutoNum type="arabicPeriod"/>
            </a:pPr>
            <a:r>
              <a:rPr lang="en-US" altLang="ja-JP" sz="8600" dirty="0" smtClean="0"/>
              <a:t>Demo </a:t>
            </a:r>
            <a:br>
              <a:rPr lang="en-US" altLang="ja-JP" sz="8600" dirty="0" smtClean="0"/>
            </a:br>
            <a:r>
              <a:rPr lang="ja-JP" altLang="en-US" sz="8600" dirty="0" smtClean="0"/>
              <a:t>デ</a:t>
            </a:r>
            <a:r>
              <a:rPr lang="ja-JP" altLang="en-US" sz="8600" dirty="0"/>
              <a:t>モ</a:t>
            </a:r>
            <a:endParaRPr lang="en-US" altLang="ja-JP" sz="8600" dirty="0" smtClean="0"/>
          </a:p>
          <a:p>
            <a:pPr marL="457200" indent="-457200">
              <a:buFont typeface="+mj-lt"/>
              <a:buAutoNum type="arabicPeriod"/>
            </a:pPr>
            <a:r>
              <a:rPr lang="en-US" altLang="ja-JP" sz="8600" dirty="0" smtClean="0"/>
              <a:t>Q&amp;A</a:t>
            </a:r>
            <a:br>
              <a:rPr lang="en-US" altLang="ja-JP" sz="8600" dirty="0" smtClean="0"/>
            </a:br>
            <a:r>
              <a:rPr lang="ja-JP" altLang="en-US" sz="8600" dirty="0" smtClean="0"/>
              <a:t>質問</a:t>
            </a:r>
            <a:r>
              <a:rPr lang="ja-JP" altLang="en-US" sz="8600" dirty="0"/>
              <a:t>と答え</a:t>
            </a:r>
            <a:endParaRPr lang="en-US" altLang="ja-JP" sz="8600" dirty="0" smtClean="0"/>
          </a:p>
          <a:p>
            <a:pPr marL="457200" indent="-457200">
              <a:buFont typeface="+mj-lt"/>
              <a:buAutoNum type="arabicPeriod"/>
            </a:pPr>
            <a:endParaRPr lang="en-US" altLang="ja-JP" dirty="0" smtClean="0"/>
          </a:p>
          <a:p>
            <a:pPr marL="457200" indent="-457200">
              <a:buFont typeface="+mj-lt"/>
              <a:buAutoNum type="arabicPeriod"/>
            </a:pPr>
            <a:endParaRPr lang="en-US" altLang="ja-JP" dirty="0"/>
          </a:p>
          <a:p>
            <a:pPr marL="457200" indent="-457200">
              <a:buFont typeface="+mj-lt"/>
              <a:buAutoNum type="arabicPeriod"/>
            </a:pPr>
            <a:endParaRPr lang="en-US" altLang="ja-JP" dirty="0" smtClean="0"/>
          </a:p>
          <a:p>
            <a:pPr marL="457200" indent="-457200">
              <a:buFont typeface="+mj-lt"/>
              <a:buAutoNum type="arabicPeriod"/>
            </a:pPr>
            <a:endParaRPr lang="en-US" altLang="ja-JP" dirty="0" smtClean="0"/>
          </a:p>
          <a:p>
            <a:pPr marL="457200" indent="-457200">
              <a:buFont typeface="+mj-lt"/>
              <a:buAutoNum type="arabicPeriod"/>
            </a:pPr>
            <a:endParaRPr kumimoji="1" lang="en-US" altLang="ja-JP" dirty="0" smtClean="0"/>
          </a:p>
        </p:txBody>
      </p:sp>
      <p:sp>
        <p:nvSpPr>
          <p:cNvPr id="4" name="TextBox 3"/>
          <p:cNvSpPr txBox="1"/>
          <p:nvPr/>
        </p:nvSpPr>
        <p:spPr>
          <a:xfrm>
            <a:off x="3895922" y="1912035"/>
            <a:ext cx="184666" cy="369332"/>
          </a:xfrm>
          <a:prstGeom prst="rect">
            <a:avLst/>
          </a:prstGeom>
          <a:noFill/>
        </p:spPr>
        <p:txBody>
          <a:bodyPr wrap="none" rtlCol="0">
            <a:spAutoFit/>
          </a:bodyPr>
          <a:lstStyle/>
          <a:p>
            <a:endParaRPr kumimoji="1" lang="ja-JP" altLang="en-US" dirty="0"/>
          </a:p>
        </p:txBody>
      </p:sp>
      <p:sp>
        <p:nvSpPr>
          <p:cNvPr id="6" name="TextBox 5"/>
          <p:cNvSpPr txBox="1"/>
          <p:nvPr/>
        </p:nvSpPr>
        <p:spPr>
          <a:xfrm>
            <a:off x="8472021" y="6533126"/>
            <a:ext cx="671979" cy="369332"/>
          </a:xfrm>
          <a:prstGeom prst="rect">
            <a:avLst/>
          </a:prstGeom>
          <a:noFill/>
        </p:spPr>
        <p:txBody>
          <a:bodyPr wrap="none" rtlCol="0">
            <a:spAutoFit/>
          </a:bodyPr>
          <a:lstStyle/>
          <a:p>
            <a:r>
              <a:rPr lang="en-US" i="1" dirty="0" smtClean="0">
                <a:solidFill>
                  <a:schemeClr val="bg1"/>
                </a:solidFill>
              </a:rPr>
              <a:t>3/57</a:t>
            </a:r>
            <a:endParaRPr lang="en-US" i="1" dirty="0">
              <a:solidFill>
                <a:schemeClr val="bg1"/>
              </a:solidFill>
            </a:endParaRPr>
          </a:p>
        </p:txBody>
      </p:sp>
    </p:spTree>
    <p:extLst>
      <p:ext uri="{BB962C8B-B14F-4D97-AF65-F5344CB8AC3E}">
        <p14:creationId xmlns:p14="http://schemas.microsoft.com/office/powerpoint/2010/main" xmlns="" val="1105333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4.2  </a:t>
            </a:r>
            <a:r>
              <a:rPr kumimoji="1" lang="vi-VN" altLang="ja-JP" dirty="0" err="1" smtClean="0"/>
              <a:t>Screen</a:t>
            </a:r>
            <a:r>
              <a:rPr kumimoji="1" lang="vi-VN" altLang="ja-JP" dirty="0" smtClean="0"/>
              <a:t> </a:t>
            </a:r>
            <a:r>
              <a:rPr kumimoji="1" lang="vi-VN" altLang="ja-JP" dirty="0" err="1"/>
              <a:t>Design</a:t>
            </a:r>
            <a:r>
              <a:rPr kumimoji="1" lang="vi-VN" altLang="ja-JP" dirty="0"/>
              <a:t/>
            </a:r>
            <a:br>
              <a:rPr kumimoji="1" lang="vi-VN" altLang="ja-JP" dirty="0"/>
            </a:br>
            <a:r>
              <a:rPr kumimoji="1" lang="en-US" altLang="ja-JP" dirty="0" smtClean="0"/>
              <a:t>	</a:t>
            </a:r>
            <a:r>
              <a:rPr lang="ja-JP" altLang="en-US" sz="2400" dirty="0" smtClean="0"/>
              <a:t>画</a:t>
            </a:r>
            <a:r>
              <a:rPr lang="ja-JP" altLang="en-US" sz="2400" dirty="0"/>
              <a:t>面設計</a:t>
            </a:r>
            <a:endParaRPr lang="en-US"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30/57</a:t>
            </a:r>
            <a:endParaRPr lang="en-US" i="1" dirty="0">
              <a:solidFill>
                <a:schemeClr val="bg1"/>
              </a:solidFill>
            </a:endParaRPr>
          </a:p>
        </p:txBody>
      </p:sp>
      <p:sp>
        <p:nvSpPr>
          <p:cNvPr id="3" name="TextBox 2"/>
          <p:cNvSpPr txBox="1"/>
          <p:nvPr/>
        </p:nvSpPr>
        <p:spPr>
          <a:xfrm>
            <a:off x="1088928" y="1889895"/>
            <a:ext cx="2771913" cy="369332"/>
          </a:xfrm>
          <a:prstGeom prst="rect">
            <a:avLst/>
          </a:prstGeom>
          <a:noFill/>
        </p:spPr>
        <p:txBody>
          <a:bodyPr wrap="none" rtlCol="0">
            <a:spAutoFit/>
          </a:bodyPr>
          <a:lstStyle/>
          <a:p>
            <a:r>
              <a:rPr lang="en-US" altLang="ja-JP" dirty="0" smtClean="0"/>
              <a:t>Screen flow - </a:t>
            </a:r>
            <a:r>
              <a:rPr lang="ja-JP" altLang="en-US" dirty="0" smtClean="0"/>
              <a:t>画</a:t>
            </a:r>
            <a:r>
              <a:rPr lang="ja-JP" altLang="en-US" dirty="0"/>
              <a:t>面フロー</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0787" y="2215344"/>
            <a:ext cx="7549406" cy="4485494"/>
          </a:xfrm>
        </p:spPr>
      </p:pic>
    </p:spTree>
    <p:extLst>
      <p:ext uri="{BB962C8B-B14F-4D97-AF65-F5344CB8AC3E}">
        <p14:creationId xmlns:p14="http://schemas.microsoft.com/office/powerpoint/2010/main" xmlns="" val="3702240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kumimoji="1" lang="en-US" altLang="ja-JP" sz="3600" dirty="0" smtClean="0"/>
              <a:t>4.2  </a:t>
            </a:r>
            <a:r>
              <a:rPr kumimoji="1" lang="vi-VN" altLang="ja-JP" sz="3600" dirty="0" err="1" smtClean="0"/>
              <a:t>Screen</a:t>
            </a:r>
            <a:r>
              <a:rPr kumimoji="1" lang="vi-VN" altLang="ja-JP" sz="3600" dirty="0" smtClean="0"/>
              <a:t> Design</a:t>
            </a:r>
            <a:br>
              <a:rPr kumimoji="1" lang="vi-VN" altLang="ja-JP" sz="3600" dirty="0" smtClean="0"/>
            </a:br>
            <a:r>
              <a:rPr kumimoji="1" lang="en-US" altLang="ja-JP" sz="3600" dirty="0" smtClean="0"/>
              <a:t>	</a:t>
            </a:r>
            <a:r>
              <a:rPr lang="ja-JP" altLang="en-US" sz="2400" dirty="0" smtClean="0"/>
              <a:t>画</a:t>
            </a:r>
            <a:r>
              <a:rPr lang="ja-JP" altLang="en-US" sz="2400" dirty="0"/>
              <a:t>面設計</a:t>
            </a:r>
            <a:endParaRPr kumimoji="1" lang="ja-JP" altLang="en-US" sz="2400" dirty="0"/>
          </a:p>
        </p:txBody>
      </p:sp>
      <p:sp>
        <p:nvSpPr>
          <p:cNvPr id="5" name="TextBox 4"/>
          <p:cNvSpPr txBox="1"/>
          <p:nvPr/>
        </p:nvSpPr>
        <p:spPr>
          <a:xfrm>
            <a:off x="894832" y="1911689"/>
            <a:ext cx="3730508" cy="646331"/>
          </a:xfrm>
          <a:prstGeom prst="rect">
            <a:avLst/>
          </a:prstGeom>
          <a:noFill/>
        </p:spPr>
        <p:txBody>
          <a:bodyPr wrap="none" rtlCol="0">
            <a:spAutoFit/>
          </a:bodyPr>
          <a:lstStyle/>
          <a:p>
            <a:r>
              <a:rPr lang="en-US" dirty="0" smtClean="0"/>
              <a:t>Example of Browser Screen Design</a:t>
            </a:r>
            <a:br>
              <a:rPr lang="en-US" dirty="0" smtClean="0"/>
            </a:br>
            <a:r>
              <a:rPr lang="en-US" dirty="0" smtClean="0"/>
              <a:t>  </a:t>
            </a:r>
            <a:r>
              <a:rPr lang="ja-JP" altLang="en-US" dirty="0" smtClean="0"/>
              <a:t>ブ</a:t>
            </a:r>
            <a:r>
              <a:rPr lang="ja-JP" altLang="en-US" dirty="0"/>
              <a:t>ラウザの画面設計の</a:t>
            </a:r>
            <a:r>
              <a:rPr lang="ja-JP" altLang="en-US" dirty="0" smtClean="0"/>
              <a:t>例</a:t>
            </a:r>
            <a:endParaRPr lang="en-US" dirty="0" smtClean="0"/>
          </a:p>
        </p:txBody>
      </p:sp>
      <p:sp>
        <p:nvSpPr>
          <p:cNvPr id="7" name="TextBox 6"/>
          <p:cNvSpPr txBox="1"/>
          <p:nvPr/>
        </p:nvSpPr>
        <p:spPr>
          <a:xfrm>
            <a:off x="8380249" y="6520309"/>
            <a:ext cx="793807" cy="369332"/>
          </a:xfrm>
          <a:prstGeom prst="rect">
            <a:avLst/>
          </a:prstGeom>
          <a:noFill/>
        </p:spPr>
        <p:txBody>
          <a:bodyPr wrap="none" rtlCol="0">
            <a:spAutoFit/>
          </a:bodyPr>
          <a:lstStyle/>
          <a:p>
            <a:r>
              <a:rPr lang="en-US" i="1" dirty="0" smtClean="0">
                <a:solidFill>
                  <a:schemeClr val="bg1"/>
                </a:solidFill>
              </a:rPr>
              <a:t>31/57</a:t>
            </a:r>
            <a:endParaRPr lang="en-US" i="1" dirty="0">
              <a:solidFill>
                <a:schemeClr val="bg1"/>
              </a:solidFill>
            </a:endParaRPr>
          </a:p>
        </p:txBody>
      </p:sp>
      <p:sp>
        <p:nvSpPr>
          <p:cNvPr id="39" name="TextBox 38"/>
          <p:cNvSpPr txBox="1"/>
          <p:nvPr/>
        </p:nvSpPr>
        <p:spPr>
          <a:xfrm>
            <a:off x="3586308" y="2758480"/>
            <a:ext cx="3953455" cy="646331"/>
          </a:xfrm>
          <a:prstGeom prst="rect">
            <a:avLst/>
          </a:prstGeom>
          <a:noFill/>
        </p:spPr>
        <p:txBody>
          <a:bodyPr wrap="none" rtlCol="0">
            <a:spAutoFit/>
          </a:bodyPr>
          <a:lstStyle/>
          <a:p>
            <a:r>
              <a:rPr lang="en-US" dirty="0" smtClean="0"/>
              <a:t>Touch on</a:t>
            </a:r>
            <a:r>
              <a:rPr lang="en-US" dirty="0" smtClean="0"/>
              <a:t> </a:t>
            </a:r>
            <a:r>
              <a:rPr lang="en-US" dirty="0" smtClean="0"/>
              <a:t>“Open new </a:t>
            </a:r>
            <a:r>
              <a:rPr lang="en-US" dirty="0" err="1" smtClean="0"/>
              <a:t>Manga</a:t>
            </a:r>
            <a:r>
              <a:rPr lang="en-US" dirty="0" smtClean="0"/>
              <a:t>" </a:t>
            </a:r>
            <a:r>
              <a:rPr lang="en-US" dirty="0"/>
              <a:t>in </a:t>
            </a:r>
            <a:r>
              <a:rPr lang="en-US" dirty="0" smtClean="0"/>
              <a:t/>
            </a:r>
            <a:br>
              <a:rPr lang="en-US" dirty="0" smtClean="0"/>
            </a:br>
            <a:r>
              <a:rPr lang="en-US" dirty="0" smtClean="0"/>
              <a:t>Main </a:t>
            </a:r>
            <a:r>
              <a:rPr lang="en-US" dirty="0" smtClean="0"/>
              <a:t>s</a:t>
            </a:r>
            <a:r>
              <a:rPr lang="en-US" dirty="0" smtClean="0"/>
              <a:t>creen</a:t>
            </a:r>
            <a:r>
              <a:rPr lang="en-US" dirty="0" smtClean="0"/>
              <a:t>, </a:t>
            </a:r>
            <a:r>
              <a:rPr lang="en-US" dirty="0" smtClean="0"/>
              <a:t>Browse</a:t>
            </a:r>
            <a:r>
              <a:rPr lang="en-US" dirty="0" smtClean="0"/>
              <a:t> </a:t>
            </a:r>
            <a:r>
              <a:rPr lang="en-US" dirty="0"/>
              <a:t>screen </a:t>
            </a:r>
            <a:r>
              <a:rPr lang="en-US" dirty="0" smtClean="0"/>
              <a:t>displays</a:t>
            </a:r>
            <a:endParaRPr lang="en-US" dirty="0"/>
          </a:p>
        </p:txBody>
      </p:sp>
      <p:sp>
        <p:nvSpPr>
          <p:cNvPr id="40" name="TextBox 39"/>
          <p:cNvSpPr txBox="1"/>
          <p:nvPr/>
        </p:nvSpPr>
        <p:spPr>
          <a:xfrm>
            <a:off x="3586308" y="3874257"/>
            <a:ext cx="4357283" cy="923330"/>
          </a:xfrm>
          <a:prstGeom prst="rect">
            <a:avLst/>
          </a:prstGeom>
          <a:noFill/>
        </p:spPr>
        <p:txBody>
          <a:bodyPr wrap="none" rtlCol="0">
            <a:spAutoFit/>
          </a:bodyPr>
          <a:lstStyle/>
          <a:p>
            <a:r>
              <a:rPr lang="en-US" i="1" dirty="0"/>
              <a:t>User touch on folders to find comic file </a:t>
            </a:r>
            <a:endParaRPr lang="en-US" i="1" dirty="0" smtClean="0"/>
          </a:p>
          <a:p>
            <a:r>
              <a:rPr lang="en-US" i="1" dirty="0" smtClean="0"/>
              <a:t>and </a:t>
            </a:r>
            <a:r>
              <a:rPr lang="en-US" i="1" dirty="0" smtClean="0"/>
              <a:t>touch </a:t>
            </a:r>
            <a:r>
              <a:rPr lang="en-US" i="1" dirty="0"/>
              <a:t>on that comic file to </a:t>
            </a:r>
            <a:r>
              <a:rPr lang="en-US" i="1" dirty="0" smtClean="0"/>
              <a:t>view</a:t>
            </a:r>
            <a:endParaRPr lang="en-US" dirty="0"/>
          </a:p>
          <a:p>
            <a:r>
              <a:rPr lang="en-US" i="1" dirty="0"/>
              <a:t> </a:t>
            </a:r>
            <a:endParaRPr lang="en-US" dirty="0"/>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1000124" y="2913249"/>
            <a:ext cx="9733935" cy="615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1293705843"/>
              </p:ext>
            </p:extLst>
          </p:nvPr>
        </p:nvGraphicFramePr>
        <p:xfrm>
          <a:off x="1000125" y="2558020"/>
          <a:ext cx="2385926" cy="3771302"/>
        </p:xfrm>
        <a:graphic>
          <a:graphicData uri="http://schemas.openxmlformats.org/presentationml/2006/ole">
            <p:oleObj spid="_x0000_s1029" name="Bitmap Image" r:id="rId3" imgW="2438095" imgH="3847619" progId="PBrush">
              <p:embed/>
            </p:oleObj>
          </a:graphicData>
        </a:graphic>
      </p:graphicFrame>
      <p:sp>
        <p:nvSpPr>
          <p:cNvPr id="8" name="TextBox 7"/>
          <p:cNvSpPr txBox="1"/>
          <p:nvPr/>
        </p:nvSpPr>
        <p:spPr>
          <a:xfrm>
            <a:off x="3665204" y="4912682"/>
            <a:ext cx="3480440" cy="923330"/>
          </a:xfrm>
          <a:prstGeom prst="rect">
            <a:avLst/>
          </a:prstGeom>
          <a:noFill/>
        </p:spPr>
        <p:txBody>
          <a:bodyPr wrap="none" rtlCol="0">
            <a:spAutoFit/>
          </a:bodyPr>
          <a:lstStyle/>
          <a:p>
            <a:r>
              <a:rPr lang="en-US" i="1" dirty="0"/>
              <a:t>*When user select a comic file, </a:t>
            </a:r>
            <a:endParaRPr lang="en-US" i="1" dirty="0"/>
          </a:p>
          <a:p>
            <a:r>
              <a:rPr lang="en-US" i="1" dirty="0" smtClean="0"/>
              <a:t>View screen displays</a:t>
            </a:r>
            <a:endParaRPr lang="en-US" dirty="0"/>
          </a:p>
          <a:p>
            <a:endParaRPr lang="en-US" dirty="0"/>
          </a:p>
        </p:txBody>
      </p:sp>
    </p:spTree>
    <p:extLst>
      <p:ext uri="{BB962C8B-B14F-4D97-AF65-F5344CB8AC3E}">
        <p14:creationId xmlns:p14="http://schemas.microsoft.com/office/powerpoint/2010/main" xmlns="" val="1274771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4.2  </a:t>
            </a:r>
            <a:r>
              <a:rPr kumimoji="1" lang="vi-VN" altLang="ja-JP" dirty="0" err="1" smtClean="0"/>
              <a:t>Screen</a:t>
            </a:r>
            <a:r>
              <a:rPr kumimoji="1" lang="vi-VN" altLang="ja-JP" dirty="0" smtClean="0"/>
              <a:t> </a:t>
            </a:r>
            <a:r>
              <a:rPr kumimoji="1" lang="vi-VN" altLang="ja-JP" dirty="0" err="1"/>
              <a:t>Design</a:t>
            </a:r>
            <a:r>
              <a:rPr kumimoji="1" lang="vi-VN" altLang="ja-JP" dirty="0"/>
              <a:t/>
            </a:r>
            <a:br>
              <a:rPr kumimoji="1" lang="vi-VN" altLang="ja-JP" dirty="0"/>
            </a:br>
            <a:r>
              <a:rPr kumimoji="1" lang="en-US" altLang="ja-JP" dirty="0" smtClean="0"/>
              <a:t> 	</a:t>
            </a:r>
            <a:r>
              <a:rPr lang="ja-JP" altLang="en-US" sz="2400" dirty="0" smtClean="0"/>
              <a:t>画</a:t>
            </a:r>
            <a:r>
              <a:rPr lang="ja-JP" altLang="en-US" sz="2400" dirty="0"/>
              <a:t>面設計</a:t>
            </a:r>
            <a:endParaRPr lang="en-US" dirty="0"/>
          </a:p>
        </p:txBody>
      </p:sp>
      <p:sp>
        <p:nvSpPr>
          <p:cNvPr id="6" name="TextBox 5"/>
          <p:cNvSpPr txBox="1"/>
          <p:nvPr/>
        </p:nvSpPr>
        <p:spPr>
          <a:xfrm>
            <a:off x="866196" y="1900412"/>
            <a:ext cx="3921266" cy="646331"/>
          </a:xfrm>
          <a:prstGeom prst="rect">
            <a:avLst/>
          </a:prstGeom>
          <a:noFill/>
        </p:spPr>
        <p:txBody>
          <a:bodyPr wrap="none" rtlCol="0">
            <a:spAutoFit/>
          </a:bodyPr>
          <a:lstStyle/>
          <a:p>
            <a:r>
              <a:rPr lang="en-US" dirty="0" smtClean="0"/>
              <a:t>Example of Bookmark Screen Design</a:t>
            </a:r>
            <a:br>
              <a:rPr lang="en-US" dirty="0" smtClean="0"/>
            </a:br>
            <a:r>
              <a:rPr lang="en-US" dirty="0" smtClean="0"/>
              <a:t>  </a:t>
            </a:r>
            <a:r>
              <a:rPr lang="ja-JP" altLang="en-US" dirty="0" smtClean="0"/>
              <a:t>ブ</a:t>
            </a:r>
            <a:r>
              <a:rPr lang="ja-JP" altLang="en-US" dirty="0"/>
              <a:t>ックマーク画面設計の</a:t>
            </a:r>
            <a:r>
              <a:rPr lang="ja-JP" altLang="en-US" dirty="0" smtClean="0"/>
              <a:t>例</a:t>
            </a:r>
            <a:endParaRPr lang="en-US" dirty="0"/>
          </a:p>
        </p:txBody>
      </p:sp>
      <p:sp>
        <p:nvSpPr>
          <p:cNvPr id="7" name="TextBox 6"/>
          <p:cNvSpPr txBox="1"/>
          <p:nvPr/>
        </p:nvSpPr>
        <p:spPr>
          <a:xfrm>
            <a:off x="8355717" y="6533126"/>
            <a:ext cx="793807" cy="369332"/>
          </a:xfrm>
          <a:prstGeom prst="rect">
            <a:avLst/>
          </a:prstGeom>
          <a:noFill/>
        </p:spPr>
        <p:txBody>
          <a:bodyPr wrap="none" rtlCol="0">
            <a:spAutoFit/>
          </a:bodyPr>
          <a:lstStyle/>
          <a:p>
            <a:r>
              <a:rPr lang="en-US" i="1" dirty="0" smtClean="0">
                <a:solidFill>
                  <a:schemeClr val="bg1"/>
                </a:solidFill>
              </a:rPr>
              <a:t>32/57</a:t>
            </a:r>
            <a:endParaRPr lang="en-US" i="1" dirty="0">
              <a:solidFill>
                <a:schemeClr val="bg1"/>
              </a:solidFill>
            </a:endParaRPr>
          </a:p>
        </p:txBody>
      </p:sp>
      <p:sp>
        <p:nvSpPr>
          <p:cNvPr id="8" name="TextBox 7"/>
          <p:cNvSpPr txBox="1"/>
          <p:nvPr/>
        </p:nvSpPr>
        <p:spPr>
          <a:xfrm>
            <a:off x="3603864" y="2476391"/>
            <a:ext cx="4944302" cy="646331"/>
          </a:xfrm>
          <a:prstGeom prst="rect">
            <a:avLst/>
          </a:prstGeom>
          <a:noFill/>
        </p:spPr>
        <p:txBody>
          <a:bodyPr wrap="none" rtlCol="0">
            <a:spAutoFit/>
          </a:bodyPr>
          <a:lstStyle/>
          <a:p>
            <a:r>
              <a:rPr lang="en-US" i="1" dirty="0" smtClean="0"/>
              <a:t>*Touch </a:t>
            </a:r>
            <a:r>
              <a:rPr lang="en-US" i="1" dirty="0" smtClean="0"/>
              <a:t>on </a:t>
            </a:r>
            <a:r>
              <a:rPr lang="en-US" i="1" dirty="0"/>
              <a:t>"Bookmarks" in </a:t>
            </a:r>
            <a:r>
              <a:rPr lang="en-US" i="1" dirty="0" smtClean="0"/>
              <a:t>Browse</a:t>
            </a:r>
            <a:r>
              <a:rPr lang="en-US" i="1" dirty="0" smtClean="0"/>
              <a:t> </a:t>
            </a:r>
            <a:r>
              <a:rPr lang="en-US" i="1" dirty="0"/>
              <a:t>screen </a:t>
            </a:r>
            <a:r>
              <a:rPr lang="en-US" i="1" dirty="0" smtClean="0"/>
              <a:t/>
            </a:r>
            <a:br>
              <a:rPr lang="en-US" i="1" dirty="0" smtClean="0"/>
            </a:br>
            <a:r>
              <a:rPr lang="en-US" i="1" dirty="0" smtClean="0"/>
              <a:t>or </a:t>
            </a:r>
            <a:r>
              <a:rPr lang="en-US" i="1" dirty="0" smtClean="0"/>
              <a:t>View </a:t>
            </a:r>
            <a:r>
              <a:rPr lang="en-US" i="1" dirty="0"/>
              <a:t>screen, </a:t>
            </a:r>
            <a:r>
              <a:rPr lang="en-US" i="1" dirty="0" smtClean="0"/>
              <a:t>Bookmark</a:t>
            </a:r>
            <a:r>
              <a:rPr lang="en-US" i="1" dirty="0" smtClean="0"/>
              <a:t> </a:t>
            </a:r>
            <a:r>
              <a:rPr lang="en-US" i="1" dirty="0"/>
              <a:t>screen </a:t>
            </a:r>
            <a:r>
              <a:rPr lang="en-US" i="1" dirty="0" smtClean="0"/>
              <a:t>will </a:t>
            </a:r>
            <a:r>
              <a:rPr lang="en-US" i="1" dirty="0" smtClean="0"/>
              <a:t>displays</a:t>
            </a:r>
            <a:endParaRPr lang="en-US" dirty="0"/>
          </a:p>
        </p:txBody>
      </p:sp>
      <p:sp>
        <p:nvSpPr>
          <p:cNvPr id="9" name="TextBox 8"/>
          <p:cNvSpPr txBox="1"/>
          <p:nvPr/>
        </p:nvSpPr>
        <p:spPr>
          <a:xfrm>
            <a:off x="3603864" y="3675337"/>
            <a:ext cx="5676897" cy="646331"/>
          </a:xfrm>
          <a:prstGeom prst="rect">
            <a:avLst/>
          </a:prstGeom>
          <a:noFill/>
        </p:spPr>
        <p:txBody>
          <a:bodyPr wrap="square" rtlCol="0">
            <a:spAutoFit/>
          </a:bodyPr>
          <a:lstStyle/>
          <a:p>
            <a:r>
              <a:rPr lang="en-US" i="1" dirty="0" smtClean="0"/>
              <a:t>*</a:t>
            </a:r>
            <a:r>
              <a:rPr lang="en-US" i="1" dirty="0" smtClean="0"/>
              <a:t>T</a:t>
            </a:r>
            <a:r>
              <a:rPr lang="en-US" i="1" dirty="0" smtClean="0"/>
              <a:t>ouch </a:t>
            </a:r>
            <a:r>
              <a:rPr lang="en-US" i="1" dirty="0"/>
              <a:t>on </a:t>
            </a:r>
            <a:r>
              <a:rPr lang="en-US" i="1" dirty="0" smtClean="0"/>
              <a:t>Remote</a:t>
            </a:r>
            <a:r>
              <a:rPr lang="en-US" i="1" dirty="0" smtClean="0"/>
              <a:t> </a:t>
            </a:r>
            <a:r>
              <a:rPr lang="en-US" i="1" dirty="0" smtClean="0"/>
              <a:t>site </a:t>
            </a:r>
            <a:r>
              <a:rPr lang="en-US" i="1" dirty="0"/>
              <a:t>(URL Download</a:t>
            </a:r>
            <a:r>
              <a:rPr lang="en-US" i="1" dirty="0" smtClean="0"/>
              <a:t>),</a:t>
            </a:r>
            <a:r>
              <a:rPr lang="en-US" i="1" dirty="0" smtClean="0"/>
              <a:t/>
            </a:r>
            <a:br>
              <a:rPr lang="en-US" i="1" dirty="0" smtClean="0"/>
            </a:br>
            <a:r>
              <a:rPr lang="en-US" i="1" dirty="0" smtClean="0"/>
              <a:t> </a:t>
            </a:r>
            <a:r>
              <a:rPr lang="en-US" i="1" dirty="0" smtClean="0"/>
              <a:t>Browse</a:t>
            </a:r>
            <a:r>
              <a:rPr lang="en-US" i="1" dirty="0" smtClean="0"/>
              <a:t> </a:t>
            </a:r>
            <a:r>
              <a:rPr lang="en-US" i="1" dirty="0" smtClean="0"/>
              <a:t>screen </a:t>
            </a:r>
            <a:r>
              <a:rPr lang="en-US" i="1" dirty="0" smtClean="0"/>
              <a:t>displays</a:t>
            </a:r>
            <a:endParaRPr lang="en-US" dirty="0"/>
          </a:p>
        </p:txBody>
      </p:sp>
      <p:sp>
        <p:nvSpPr>
          <p:cNvPr id="11" name="Rectangle 10"/>
          <p:cNvSpPr/>
          <p:nvPr/>
        </p:nvSpPr>
        <p:spPr>
          <a:xfrm>
            <a:off x="3583400" y="4475774"/>
            <a:ext cx="5124746" cy="646331"/>
          </a:xfrm>
          <a:prstGeom prst="rect">
            <a:avLst/>
          </a:prstGeom>
        </p:spPr>
        <p:txBody>
          <a:bodyPr wrap="square">
            <a:spAutoFit/>
          </a:bodyPr>
          <a:lstStyle/>
          <a:p>
            <a:r>
              <a:rPr lang="en-US" i="1" dirty="0" smtClean="0"/>
              <a:t>*</a:t>
            </a:r>
            <a:r>
              <a:rPr lang="en-US" i="1" dirty="0" smtClean="0"/>
              <a:t>T</a:t>
            </a:r>
            <a:r>
              <a:rPr lang="en-US" i="1" dirty="0" smtClean="0"/>
              <a:t>ouch </a:t>
            </a:r>
            <a:r>
              <a:rPr lang="en-US" i="1" dirty="0"/>
              <a:t>on other </a:t>
            </a:r>
            <a:r>
              <a:rPr lang="en-US" i="1" dirty="0" smtClean="0"/>
              <a:t>bookmarks </a:t>
            </a:r>
            <a:r>
              <a:rPr lang="en-US" i="1" dirty="0"/>
              <a:t>about </a:t>
            </a:r>
            <a:r>
              <a:rPr lang="en-US" i="1" dirty="0" smtClean="0"/>
              <a:t>1s,Bookmark </a:t>
            </a:r>
            <a:r>
              <a:rPr lang="en-US" i="1" dirty="0"/>
              <a:t>selection  </a:t>
            </a:r>
            <a:r>
              <a:rPr lang="en-US" i="1" dirty="0" smtClean="0"/>
              <a:t>popup</a:t>
            </a:r>
            <a:r>
              <a:rPr lang="en-US" i="1" dirty="0" smtClean="0"/>
              <a:t> </a:t>
            </a:r>
            <a:r>
              <a:rPr lang="en-US" i="1" dirty="0" smtClean="0"/>
              <a:t>displays</a:t>
            </a:r>
            <a:endParaRPr lang="en-US" dirty="0"/>
          </a:p>
        </p:txBody>
      </p:sp>
      <p:sp>
        <p:nvSpPr>
          <p:cNvPr id="13" name="Rectangle 12"/>
          <p:cNvSpPr/>
          <p:nvPr/>
        </p:nvSpPr>
        <p:spPr>
          <a:xfrm>
            <a:off x="3603864" y="5352295"/>
            <a:ext cx="4572000" cy="646331"/>
          </a:xfrm>
          <a:prstGeom prst="rect">
            <a:avLst/>
          </a:prstGeom>
        </p:spPr>
        <p:txBody>
          <a:bodyPr>
            <a:spAutoFit/>
          </a:bodyPr>
          <a:lstStyle/>
          <a:p>
            <a:r>
              <a:rPr lang="en-US" i="1" dirty="0" smtClean="0"/>
              <a:t>T</a:t>
            </a:r>
            <a:r>
              <a:rPr lang="en-US" i="1" dirty="0" smtClean="0"/>
              <a:t>ouch </a:t>
            </a:r>
            <a:r>
              <a:rPr lang="en-US" i="1" dirty="0"/>
              <a:t>on "Add", </a:t>
            </a:r>
            <a:r>
              <a:rPr lang="en-US" i="1" dirty="0" smtClean="0"/>
              <a:t>Add/Edit </a:t>
            </a:r>
            <a:r>
              <a:rPr lang="en-US" i="1" dirty="0"/>
              <a:t>Bookmark screen </a:t>
            </a:r>
            <a:r>
              <a:rPr lang="en-US" i="1" dirty="0" smtClean="0"/>
              <a:t>displays</a:t>
            </a:r>
            <a:endParaRPr lang="en-US" dirty="0"/>
          </a:p>
        </p:txBody>
      </p:sp>
      <p:sp>
        <p:nvSpPr>
          <p:cNvPr id="3" name="Content Placeholder 2"/>
          <p:cNvSpPr>
            <a:spLocks noGrp="1"/>
          </p:cNvSpPr>
          <p:nvPr>
            <p:ph idx="1"/>
          </p:nvPr>
        </p:nvSpPr>
        <p:spPr/>
        <p:txBody>
          <a:bodyPr/>
          <a:lstStyle/>
          <a:p>
            <a:endParaRPr lang="en-US" dirty="0"/>
          </a:p>
        </p:txBody>
      </p:sp>
      <p:sp>
        <p:nvSpPr>
          <p:cNvPr id="5" name="Rectangle 2"/>
          <p:cNvSpPr>
            <a:spLocks noChangeArrowheads="1"/>
          </p:cNvSpPr>
          <p:nvPr/>
        </p:nvSpPr>
        <p:spPr bwMode="auto">
          <a:xfrm>
            <a:off x="1014412" y="2635551"/>
            <a:ext cx="10045526" cy="550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xmlns="" val="1448728086"/>
              </p:ext>
            </p:extLst>
          </p:nvPr>
        </p:nvGraphicFramePr>
        <p:xfrm>
          <a:off x="1014412" y="2546743"/>
          <a:ext cx="2441236" cy="3782196"/>
        </p:xfrm>
        <a:graphic>
          <a:graphicData uri="http://schemas.openxmlformats.org/presentationml/2006/ole">
            <p:oleObj spid="_x0000_s2052" name="Bitmap Image" r:id="rId3" imgW="2419048" imgH="3742857" progId="PBrush">
              <p:embed/>
            </p:oleObj>
          </a:graphicData>
        </a:graphic>
      </p:graphicFrame>
    </p:spTree>
    <p:extLst>
      <p:ext uri="{BB962C8B-B14F-4D97-AF65-F5344CB8AC3E}">
        <p14:creationId xmlns:p14="http://schemas.microsoft.com/office/powerpoint/2010/main" xmlns="" val="3128510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kumimoji="1" lang="en-US" altLang="ja-JP" sz="3600" dirty="0" smtClean="0"/>
              <a:t>4.3  </a:t>
            </a:r>
            <a:r>
              <a:rPr kumimoji="1" lang="vi-VN" altLang="ja-JP" sz="3600" dirty="0" err="1" smtClean="0"/>
              <a:t>Class</a:t>
            </a:r>
            <a:r>
              <a:rPr kumimoji="1" lang="vi-VN" altLang="ja-JP" sz="3600" dirty="0" smtClean="0"/>
              <a:t> Design</a:t>
            </a:r>
            <a:br>
              <a:rPr kumimoji="1" lang="vi-VN" altLang="ja-JP" sz="3600" dirty="0" smtClean="0"/>
            </a:br>
            <a:r>
              <a:rPr kumimoji="1" lang="en-US" altLang="ja-JP" sz="3600" dirty="0" smtClean="0"/>
              <a:t>	</a:t>
            </a:r>
            <a:r>
              <a:rPr lang="ja-JP" altLang="en-US" sz="2400" dirty="0" smtClean="0"/>
              <a:t>ク</a:t>
            </a:r>
            <a:r>
              <a:rPr lang="ja-JP" altLang="en-US" sz="2400" dirty="0"/>
              <a:t>ラス設計</a:t>
            </a:r>
            <a:endParaRPr kumimoji="1" lang="ja-JP" alt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0155" y="2210349"/>
            <a:ext cx="7683689" cy="3946416"/>
          </a:xfrm>
        </p:spPr>
      </p:pic>
      <p:sp>
        <p:nvSpPr>
          <p:cNvPr id="3" name="TextBox 2"/>
          <p:cNvSpPr txBox="1"/>
          <p:nvPr/>
        </p:nvSpPr>
        <p:spPr>
          <a:xfrm>
            <a:off x="2903112" y="6156765"/>
            <a:ext cx="3337773" cy="646331"/>
          </a:xfrm>
          <a:prstGeom prst="rect">
            <a:avLst/>
          </a:prstGeom>
          <a:noFill/>
        </p:spPr>
        <p:txBody>
          <a:bodyPr wrap="none" rtlCol="0">
            <a:spAutoFit/>
          </a:bodyPr>
          <a:lstStyle/>
          <a:p>
            <a:pPr algn="ctr"/>
            <a:r>
              <a:rPr lang="en-US" dirty="0" smtClean="0"/>
              <a:t>Example of Bookmark Diagram</a:t>
            </a:r>
            <a:br>
              <a:rPr lang="en-US" dirty="0" smtClean="0"/>
            </a:br>
            <a:r>
              <a:rPr lang="ja-JP" altLang="en-US" dirty="0"/>
              <a:t>ブックマーク図の</a:t>
            </a:r>
            <a:r>
              <a:rPr lang="ja-JP" altLang="en-US" dirty="0" smtClean="0"/>
              <a:t>例</a:t>
            </a:r>
            <a:endParaRPr lang="en-US" dirty="0"/>
          </a:p>
        </p:txBody>
      </p:sp>
      <p:sp>
        <p:nvSpPr>
          <p:cNvPr id="6" name="TextBox 5"/>
          <p:cNvSpPr txBox="1"/>
          <p:nvPr/>
        </p:nvSpPr>
        <p:spPr>
          <a:xfrm>
            <a:off x="8413842" y="6533126"/>
            <a:ext cx="793807" cy="369332"/>
          </a:xfrm>
          <a:prstGeom prst="rect">
            <a:avLst/>
          </a:prstGeom>
          <a:noFill/>
        </p:spPr>
        <p:txBody>
          <a:bodyPr wrap="none" rtlCol="0">
            <a:spAutoFit/>
          </a:bodyPr>
          <a:lstStyle/>
          <a:p>
            <a:r>
              <a:rPr lang="en-US" i="1" dirty="0" smtClean="0">
                <a:solidFill>
                  <a:schemeClr val="bg1"/>
                </a:solidFill>
              </a:rPr>
              <a:t>33/57</a:t>
            </a:r>
            <a:endParaRPr lang="en-US" i="1" dirty="0">
              <a:solidFill>
                <a:schemeClr val="bg1"/>
              </a:solidFill>
            </a:endParaRPr>
          </a:p>
        </p:txBody>
      </p:sp>
      <p:sp>
        <p:nvSpPr>
          <p:cNvPr id="5" name="TextBox 4"/>
          <p:cNvSpPr txBox="1"/>
          <p:nvPr/>
        </p:nvSpPr>
        <p:spPr>
          <a:xfrm>
            <a:off x="730155" y="1841017"/>
            <a:ext cx="2760692" cy="369332"/>
          </a:xfrm>
          <a:prstGeom prst="rect">
            <a:avLst/>
          </a:prstGeom>
          <a:noFill/>
        </p:spPr>
        <p:txBody>
          <a:bodyPr wrap="none" rtlCol="0">
            <a:spAutoFit/>
          </a:bodyPr>
          <a:lstStyle/>
          <a:p>
            <a:r>
              <a:rPr lang="en-US" dirty="0" smtClean="0"/>
              <a:t>Class Diagram - </a:t>
            </a:r>
            <a:r>
              <a:rPr lang="ja-JP" altLang="en-US" dirty="0"/>
              <a:t>クラス図</a:t>
            </a:r>
            <a:endParaRPr lang="en-US" dirty="0"/>
          </a:p>
        </p:txBody>
      </p:sp>
    </p:spTree>
    <p:extLst>
      <p:ext uri="{BB962C8B-B14F-4D97-AF65-F5344CB8AC3E}">
        <p14:creationId xmlns:p14="http://schemas.microsoft.com/office/powerpoint/2010/main" xmlns="" val="2524272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4.3 </a:t>
            </a:r>
            <a:r>
              <a:rPr kumimoji="1" lang="vi-VN" altLang="ja-JP" dirty="0" err="1" smtClean="0"/>
              <a:t>Class</a:t>
            </a:r>
            <a:r>
              <a:rPr kumimoji="1" lang="vi-VN" altLang="ja-JP" dirty="0" smtClean="0"/>
              <a:t> </a:t>
            </a:r>
            <a:r>
              <a:rPr kumimoji="1" lang="vi-VN" altLang="ja-JP" dirty="0" err="1"/>
              <a:t>Design</a:t>
            </a:r>
            <a:r>
              <a:rPr kumimoji="1" lang="vi-VN" altLang="ja-JP" dirty="0"/>
              <a:t/>
            </a:r>
            <a:br>
              <a:rPr kumimoji="1" lang="vi-VN" altLang="ja-JP" dirty="0"/>
            </a:br>
            <a:r>
              <a:rPr kumimoji="1" lang="en-US" altLang="ja-JP" dirty="0" smtClean="0"/>
              <a:t>	</a:t>
            </a:r>
            <a:r>
              <a:rPr lang="ja-JP" altLang="en-US" sz="2400" dirty="0" smtClean="0"/>
              <a:t>ク</a:t>
            </a:r>
            <a:r>
              <a:rPr lang="ja-JP" altLang="en-US" sz="2400" dirty="0"/>
              <a:t>ラス設計</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5863" y="2210349"/>
            <a:ext cx="7892274" cy="4001320"/>
          </a:xfrm>
        </p:spPr>
      </p:pic>
      <p:sp>
        <p:nvSpPr>
          <p:cNvPr id="5" name="TextBox 4"/>
          <p:cNvSpPr txBox="1"/>
          <p:nvPr/>
        </p:nvSpPr>
        <p:spPr>
          <a:xfrm>
            <a:off x="3148341" y="6211669"/>
            <a:ext cx="3185487" cy="646331"/>
          </a:xfrm>
          <a:prstGeom prst="rect">
            <a:avLst/>
          </a:prstGeom>
          <a:noFill/>
        </p:spPr>
        <p:txBody>
          <a:bodyPr wrap="none" rtlCol="0">
            <a:spAutoFit/>
          </a:bodyPr>
          <a:lstStyle/>
          <a:p>
            <a:pPr algn="ctr"/>
            <a:r>
              <a:rPr lang="en-US" dirty="0" smtClean="0"/>
              <a:t>Example of Browser Activity</a:t>
            </a:r>
            <a:br>
              <a:rPr lang="en-US" dirty="0" smtClean="0"/>
            </a:br>
            <a:r>
              <a:rPr lang="ja-JP" altLang="en-US" dirty="0"/>
              <a:t>ブラウザアクティビティの</a:t>
            </a:r>
            <a:r>
              <a:rPr lang="ja-JP" altLang="en-US" dirty="0" smtClean="0"/>
              <a:t>例</a:t>
            </a:r>
            <a:endParaRPr lang="en-US" dirty="0" smtClean="0"/>
          </a:p>
        </p:txBody>
      </p:sp>
      <p:sp>
        <p:nvSpPr>
          <p:cNvPr id="6" name="TextBox 5"/>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34/57</a:t>
            </a:r>
            <a:endParaRPr lang="en-US" i="1" dirty="0">
              <a:solidFill>
                <a:schemeClr val="bg1"/>
              </a:solidFill>
            </a:endParaRPr>
          </a:p>
        </p:txBody>
      </p:sp>
      <p:sp>
        <p:nvSpPr>
          <p:cNvPr id="3" name="TextBox 2"/>
          <p:cNvSpPr txBox="1"/>
          <p:nvPr/>
        </p:nvSpPr>
        <p:spPr>
          <a:xfrm>
            <a:off x="609599" y="1930400"/>
            <a:ext cx="184731" cy="369332"/>
          </a:xfrm>
          <a:prstGeom prst="rect">
            <a:avLst/>
          </a:prstGeom>
          <a:noFill/>
        </p:spPr>
        <p:txBody>
          <a:bodyPr wrap="none" rtlCol="0">
            <a:spAutoFit/>
          </a:bodyPr>
          <a:lstStyle/>
          <a:p>
            <a:endParaRPr lang="en-US" dirty="0"/>
          </a:p>
        </p:txBody>
      </p:sp>
      <p:sp>
        <p:nvSpPr>
          <p:cNvPr id="7" name="Rectangle 6"/>
          <p:cNvSpPr/>
          <p:nvPr/>
        </p:nvSpPr>
        <p:spPr>
          <a:xfrm>
            <a:off x="4018002" y="3244334"/>
            <a:ext cx="1107996" cy="369332"/>
          </a:xfrm>
          <a:prstGeom prst="rect">
            <a:avLst/>
          </a:prstGeom>
        </p:spPr>
        <p:txBody>
          <a:bodyPr wrap="none">
            <a:spAutoFit/>
          </a:bodyPr>
          <a:lstStyle/>
          <a:p>
            <a:r>
              <a:rPr lang="en-US" dirty="0" err="1"/>
              <a:t>クラス図</a:t>
            </a:r>
            <a:endParaRPr lang="en-US" dirty="0"/>
          </a:p>
        </p:txBody>
      </p:sp>
      <p:sp>
        <p:nvSpPr>
          <p:cNvPr id="8" name="TextBox 7"/>
          <p:cNvSpPr txBox="1"/>
          <p:nvPr/>
        </p:nvSpPr>
        <p:spPr>
          <a:xfrm>
            <a:off x="730155" y="1841017"/>
            <a:ext cx="2760692" cy="369332"/>
          </a:xfrm>
          <a:prstGeom prst="rect">
            <a:avLst/>
          </a:prstGeom>
          <a:noFill/>
        </p:spPr>
        <p:txBody>
          <a:bodyPr wrap="none" rtlCol="0">
            <a:spAutoFit/>
          </a:bodyPr>
          <a:lstStyle/>
          <a:p>
            <a:r>
              <a:rPr lang="en-US" dirty="0" smtClean="0"/>
              <a:t>Class Diagram - </a:t>
            </a:r>
            <a:r>
              <a:rPr lang="ja-JP" altLang="en-US" dirty="0"/>
              <a:t>クラス図</a:t>
            </a:r>
            <a:endParaRPr lang="en-US" dirty="0"/>
          </a:p>
        </p:txBody>
      </p:sp>
    </p:spTree>
    <p:extLst>
      <p:ext uri="{BB962C8B-B14F-4D97-AF65-F5344CB8AC3E}">
        <p14:creationId xmlns:p14="http://schemas.microsoft.com/office/powerpoint/2010/main" xmlns="" val="3552790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4.3 </a:t>
            </a:r>
            <a:r>
              <a:rPr kumimoji="1" lang="vi-VN" altLang="ja-JP" dirty="0" err="1" smtClean="0"/>
              <a:t>Class</a:t>
            </a:r>
            <a:r>
              <a:rPr kumimoji="1" lang="vi-VN" altLang="ja-JP" dirty="0" smtClean="0"/>
              <a:t> </a:t>
            </a:r>
            <a:r>
              <a:rPr kumimoji="1" lang="vi-VN" altLang="ja-JP" dirty="0" err="1"/>
              <a:t>Design</a:t>
            </a:r>
            <a:r>
              <a:rPr kumimoji="1" lang="vi-VN" altLang="ja-JP" dirty="0"/>
              <a:t/>
            </a:r>
            <a:br>
              <a:rPr kumimoji="1" lang="vi-VN" altLang="ja-JP" dirty="0"/>
            </a:br>
            <a:r>
              <a:rPr kumimoji="1" lang="en-US" altLang="ja-JP" dirty="0" smtClean="0"/>
              <a:t>	</a:t>
            </a:r>
            <a:r>
              <a:rPr lang="ja-JP" altLang="en-US" sz="2400" dirty="0" smtClean="0"/>
              <a:t>ク</a:t>
            </a:r>
            <a:r>
              <a:rPr lang="ja-JP" altLang="en-US" sz="2400" dirty="0"/>
              <a:t>ラス設計</a:t>
            </a:r>
            <a:endParaRPr lang="en-US" dirty="0"/>
          </a:p>
        </p:txBody>
      </p:sp>
      <p:sp>
        <p:nvSpPr>
          <p:cNvPr id="3" name="Content Placeholder 2"/>
          <p:cNvSpPr>
            <a:spLocks noGrp="1"/>
          </p:cNvSpPr>
          <p:nvPr>
            <p:ph idx="1"/>
          </p:nvPr>
        </p:nvSpPr>
        <p:spPr>
          <a:xfrm>
            <a:off x="609599" y="1774210"/>
            <a:ext cx="6347714" cy="4267154"/>
          </a:xfrm>
        </p:spPr>
        <p:txBody>
          <a:bodyPr/>
          <a:lstStyle/>
          <a:p>
            <a:pPr marL="0" indent="0">
              <a:buNone/>
            </a:pPr>
            <a:r>
              <a:rPr lang="en-US" dirty="0" smtClean="0"/>
              <a:t>   Sequence Diagram - </a:t>
            </a:r>
            <a:r>
              <a:rPr lang="ja-JP" altLang="en-US" dirty="0"/>
              <a:t>シーケンス</a:t>
            </a:r>
            <a:r>
              <a:rPr lang="ja-JP" altLang="en-US" dirty="0" smtClean="0"/>
              <a:t>図</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0253" y="2134783"/>
            <a:ext cx="7803494" cy="4081771"/>
          </a:xfrm>
          <a:prstGeom prst="rect">
            <a:avLst/>
          </a:prstGeom>
        </p:spPr>
      </p:pic>
      <p:sp>
        <p:nvSpPr>
          <p:cNvPr id="5" name="TextBox 4"/>
          <p:cNvSpPr txBox="1"/>
          <p:nvPr/>
        </p:nvSpPr>
        <p:spPr>
          <a:xfrm>
            <a:off x="2390954" y="6224806"/>
            <a:ext cx="4362092" cy="646331"/>
          </a:xfrm>
          <a:prstGeom prst="rect">
            <a:avLst/>
          </a:prstGeom>
          <a:noFill/>
        </p:spPr>
        <p:txBody>
          <a:bodyPr wrap="none" rtlCol="0">
            <a:spAutoFit/>
          </a:bodyPr>
          <a:lstStyle/>
          <a:p>
            <a:pPr algn="ctr"/>
            <a:r>
              <a:rPr lang="en-US" dirty="0" smtClean="0"/>
              <a:t>Example of Bookmark sequence diagram</a:t>
            </a:r>
            <a:br>
              <a:rPr lang="en-US" dirty="0" smtClean="0"/>
            </a:br>
            <a:r>
              <a:rPr lang="ja-JP" altLang="en-US" dirty="0"/>
              <a:t>ブックマークシーケンス図の一</a:t>
            </a:r>
            <a:r>
              <a:rPr lang="ja-JP" altLang="en-US" dirty="0" smtClean="0"/>
              <a:t>例</a:t>
            </a:r>
            <a:endParaRPr lang="en-US" dirty="0"/>
          </a:p>
        </p:txBody>
      </p:sp>
      <p:sp>
        <p:nvSpPr>
          <p:cNvPr id="7" name="TextBox 6"/>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35/57</a:t>
            </a:r>
            <a:endParaRPr lang="en-US" i="1" dirty="0">
              <a:solidFill>
                <a:schemeClr val="bg1"/>
              </a:solidFill>
            </a:endParaRPr>
          </a:p>
        </p:txBody>
      </p:sp>
    </p:spTree>
    <p:extLst>
      <p:ext uri="{BB962C8B-B14F-4D97-AF65-F5344CB8AC3E}">
        <p14:creationId xmlns:p14="http://schemas.microsoft.com/office/powerpoint/2010/main" xmlns="" val="3118091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07" y="609600"/>
            <a:ext cx="6347713" cy="1320800"/>
          </a:xfrm>
        </p:spPr>
        <p:txBody>
          <a:bodyPr/>
          <a:lstStyle/>
          <a:p>
            <a:pPr marL="914400" indent="-914400" algn="r">
              <a:buFont typeface="+mj-lt"/>
              <a:buAutoNum type="arabicPeriod" startAt="5"/>
            </a:pPr>
            <a:r>
              <a:rPr lang="en-US" altLang="ja-JP" dirty="0" smtClean="0"/>
              <a:t>Coding</a:t>
            </a:r>
            <a:br>
              <a:rPr lang="en-US" altLang="ja-JP" dirty="0" smtClean="0"/>
            </a:br>
            <a:r>
              <a:rPr lang="ja-JP" altLang="en-US" sz="3600" dirty="0"/>
              <a:t>コディング</a:t>
            </a:r>
            <a:endParaRPr kumimoji="1" lang="ja-JP" altLang="en-US" sz="3600" dirty="0"/>
          </a:p>
        </p:txBody>
      </p:sp>
      <p:sp>
        <p:nvSpPr>
          <p:cNvPr id="3" name="Content Placeholder 2"/>
          <p:cNvSpPr>
            <a:spLocks noGrp="1"/>
          </p:cNvSpPr>
          <p:nvPr>
            <p:ph idx="1"/>
          </p:nvPr>
        </p:nvSpPr>
        <p:spPr/>
        <p:txBody>
          <a:bodyPr>
            <a:normAutofit/>
          </a:bodyPr>
          <a:lstStyle/>
          <a:p>
            <a:pPr marL="0" indent="0">
              <a:buNone/>
            </a:pPr>
            <a:r>
              <a:rPr lang="en-US" altLang="ja-JP" sz="2000" dirty="0" smtClean="0"/>
              <a:t>5.1   Development Environment</a:t>
            </a:r>
          </a:p>
          <a:p>
            <a:pPr marL="0" indent="0">
              <a:buNone/>
            </a:pPr>
            <a:r>
              <a:rPr lang="en-US" altLang="ja-JP" sz="2000" dirty="0"/>
              <a:t>	</a:t>
            </a:r>
            <a:r>
              <a:rPr lang="ja-JP" altLang="en-US" sz="2000" dirty="0" smtClean="0"/>
              <a:t>開</a:t>
            </a:r>
            <a:r>
              <a:rPr lang="ja-JP" altLang="en-US" sz="2000" dirty="0"/>
              <a:t>発環境</a:t>
            </a:r>
            <a:endParaRPr lang="en-US" altLang="ja-JP" sz="2000" dirty="0" smtClean="0"/>
          </a:p>
          <a:p>
            <a:pPr marL="0" indent="0">
              <a:buNone/>
            </a:pPr>
            <a:r>
              <a:rPr lang="en-US" altLang="ja-JP" sz="2000" dirty="0" smtClean="0"/>
              <a:t>5.2   Deployment Environment</a:t>
            </a:r>
          </a:p>
          <a:p>
            <a:pPr marL="0" indent="0">
              <a:buNone/>
            </a:pPr>
            <a:r>
              <a:rPr lang="en-US" altLang="ja-JP" sz="2000" dirty="0"/>
              <a:t>	</a:t>
            </a:r>
            <a:r>
              <a:rPr lang="ja-JP" altLang="en-US" sz="2000" dirty="0" smtClean="0"/>
              <a:t>展</a:t>
            </a:r>
            <a:r>
              <a:rPr lang="ja-JP" altLang="en-US" sz="2000" dirty="0"/>
              <a:t>開</a:t>
            </a:r>
            <a:r>
              <a:rPr lang="ja-JP" altLang="en-US" sz="2000" dirty="0" smtClean="0"/>
              <a:t>環境</a:t>
            </a:r>
            <a:endParaRPr lang="en-US" altLang="ja-JP" sz="2000" dirty="0" smtClean="0"/>
          </a:p>
          <a:p>
            <a:pPr marL="0" indent="0">
              <a:buNone/>
            </a:pPr>
            <a:r>
              <a:rPr lang="en-US" altLang="ja-JP" sz="2000" dirty="0" smtClean="0"/>
              <a:t>5.3   Coding Convention</a:t>
            </a:r>
          </a:p>
          <a:p>
            <a:pPr marL="0" indent="0">
              <a:buNone/>
            </a:pPr>
            <a:r>
              <a:rPr lang="en-US" altLang="ja-JP" sz="2000" dirty="0"/>
              <a:t>	</a:t>
            </a:r>
            <a:r>
              <a:rPr lang="ja-JP" altLang="en-US" sz="2000" dirty="0" smtClean="0"/>
              <a:t>コ</a:t>
            </a:r>
            <a:r>
              <a:rPr lang="ja-JP" altLang="en-US" sz="2000" dirty="0"/>
              <a:t>ーディング規約</a:t>
            </a:r>
            <a:endParaRPr lang="en-US" altLang="ja-JP" sz="2000" dirty="0" smtClean="0"/>
          </a:p>
          <a:p>
            <a:pPr marL="457200" indent="-457200">
              <a:buFont typeface="+mj-ea"/>
              <a:buAutoNum type="circleNumDbPlain"/>
            </a:pPr>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36/57</a:t>
            </a:r>
            <a:endParaRPr lang="en-US" i="1" dirty="0">
              <a:solidFill>
                <a:schemeClr val="bg1"/>
              </a:solidFill>
            </a:endParaRPr>
          </a:p>
        </p:txBody>
      </p:sp>
    </p:spTree>
    <p:extLst>
      <p:ext uri="{BB962C8B-B14F-4D97-AF65-F5344CB8AC3E}">
        <p14:creationId xmlns:p14="http://schemas.microsoft.com/office/powerpoint/2010/main" xmlns="" val="3419602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ja-JP" sz="3600" dirty="0" smtClean="0"/>
              <a:t>5.1  Development Environment</a:t>
            </a:r>
            <a:br>
              <a:rPr lang="en-US" altLang="ja-JP" sz="3600" dirty="0" smtClean="0"/>
            </a:br>
            <a:r>
              <a:rPr lang="en-US" altLang="ja-JP" sz="3600" dirty="0" smtClean="0"/>
              <a:t>	</a:t>
            </a:r>
            <a:r>
              <a:rPr lang="ja-JP" altLang="en-US" sz="2400" dirty="0" smtClean="0"/>
              <a:t>開</a:t>
            </a:r>
            <a:r>
              <a:rPr lang="ja-JP" altLang="en-US" sz="2400" dirty="0"/>
              <a:t>発環境</a:t>
            </a:r>
            <a:endParaRPr kumimoji="1" lang="ja-JP" altLang="en-US" sz="2400" dirty="0"/>
          </a:p>
        </p:txBody>
      </p:sp>
      <p:sp>
        <p:nvSpPr>
          <p:cNvPr id="3" name="Content Placeholder 2"/>
          <p:cNvSpPr>
            <a:spLocks noGrp="1"/>
          </p:cNvSpPr>
          <p:nvPr>
            <p:ph idx="1"/>
          </p:nvPr>
        </p:nvSpPr>
        <p:spPr>
          <a:xfrm>
            <a:off x="609599" y="1930400"/>
            <a:ext cx="6347714" cy="4110963"/>
          </a:xfrm>
        </p:spPr>
        <p:txBody>
          <a:bodyPr/>
          <a:lstStyle/>
          <a:p>
            <a:r>
              <a:rPr kumimoji="1" lang="en-US" altLang="ja-JP" sz="2000" dirty="0" smtClean="0"/>
              <a:t>OS: Window OS (version 8)</a:t>
            </a:r>
            <a:r>
              <a:rPr kumimoji="1" lang="en-US" altLang="ja-JP" sz="2000" dirty="0"/>
              <a:t/>
            </a:r>
            <a:br>
              <a:rPr kumimoji="1" lang="en-US" altLang="ja-JP" sz="2000" dirty="0"/>
            </a:br>
            <a:r>
              <a:rPr kumimoji="1" lang="en-US" altLang="ja-JP" sz="2000" dirty="0"/>
              <a:t>OS</a:t>
            </a:r>
            <a:r>
              <a:rPr kumimoji="1" lang="ja-JP" altLang="en-US" sz="2000" dirty="0"/>
              <a:t>：ウィンドウの</a:t>
            </a:r>
            <a:r>
              <a:rPr kumimoji="1" lang="en-US" altLang="ja-JP" sz="2000" dirty="0"/>
              <a:t>OS</a:t>
            </a:r>
            <a:r>
              <a:rPr kumimoji="1" lang="ja-JP" altLang="en-US" sz="2000" dirty="0"/>
              <a:t>（バージョン</a:t>
            </a:r>
            <a:r>
              <a:rPr kumimoji="1" lang="en-US" altLang="ja-JP" sz="2000" dirty="0"/>
              <a:t>8</a:t>
            </a:r>
            <a:r>
              <a:rPr kumimoji="1" lang="ja-JP" altLang="en-US" sz="2000" dirty="0" smtClean="0"/>
              <a:t>）</a:t>
            </a:r>
            <a:endParaRPr kumimoji="1" lang="en-US" altLang="ja-JP" sz="2000" dirty="0" smtClean="0"/>
          </a:p>
          <a:p>
            <a:r>
              <a:rPr lang="en-US" altLang="ja-JP" sz="2000" dirty="0" smtClean="0"/>
              <a:t>Software: Eclipse (version 4.2.2.1)</a:t>
            </a:r>
            <a:br>
              <a:rPr lang="en-US" altLang="ja-JP" sz="2000" dirty="0" smtClean="0"/>
            </a:br>
            <a:r>
              <a:rPr lang="ja-JP" altLang="en-US" sz="2000" dirty="0"/>
              <a:t>ソフトウェア：</a:t>
            </a:r>
            <a:r>
              <a:rPr lang="en-US" altLang="ja-JP" sz="2000" dirty="0"/>
              <a:t>Eclipse</a:t>
            </a:r>
            <a:r>
              <a:rPr lang="ja-JP" altLang="en-US" sz="2000" dirty="0"/>
              <a:t>（バージョン</a:t>
            </a:r>
            <a:r>
              <a:rPr lang="en-US" altLang="ja-JP" sz="2000" dirty="0"/>
              <a:t>4.2.2.1</a:t>
            </a:r>
            <a:r>
              <a:rPr lang="ja-JP" altLang="en-US" sz="2000" dirty="0" smtClean="0"/>
              <a:t>）</a:t>
            </a:r>
            <a:endParaRPr lang="en-US" altLang="ja-JP" sz="2000" dirty="0" smtClean="0"/>
          </a:p>
          <a:p>
            <a:r>
              <a:rPr kumimoji="1" lang="en-US" altLang="ja-JP" sz="2000" dirty="0" smtClean="0"/>
              <a:t>Cloud data: Google Drive</a:t>
            </a:r>
            <a:br>
              <a:rPr kumimoji="1" lang="en-US" altLang="ja-JP" sz="2000" dirty="0" smtClean="0"/>
            </a:br>
            <a:r>
              <a:rPr kumimoji="1" lang="ja-JP" altLang="en-US" sz="2000" dirty="0"/>
              <a:t>クラウドのデータ：</a:t>
            </a:r>
            <a:r>
              <a:rPr kumimoji="1" lang="en-US" altLang="ja-JP" sz="2000" dirty="0" smtClean="0"/>
              <a:t>Google</a:t>
            </a:r>
            <a:r>
              <a:rPr kumimoji="1" lang="en-US" altLang="ja-JP" sz="2000" dirty="0"/>
              <a:t> Drive </a:t>
            </a:r>
            <a:r>
              <a:rPr kumimoji="1" lang="en-US" altLang="ja-JP" sz="2000" dirty="0" smtClean="0"/>
              <a:t/>
            </a:r>
            <a:br>
              <a:rPr kumimoji="1" lang="en-US" altLang="ja-JP" sz="2000" dirty="0" smtClean="0"/>
            </a:br>
            <a:endParaRPr kumimoji="1" lang="en-US" altLang="ja-JP" sz="2000" dirty="0" smtClean="0"/>
          </a:p>
          <a:p>
            <a:endParaRPr kumimoji="1" lang="ja-JP" altLang="en-US" dirty="0"/>
          </a:p>
        </p:txBody>
      </p:sp>
      <p:pic>
        <p:nvPicPr>
          <p:cNvPr id="4" name="Picture 3" descr="eclips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44852" y="4150475"/>
            <a:ext cx="2542172" cy="2514600"/>
          </a:xfrm>
          <a:prstGeom prst="rect">
            <a:avLst/>
          </a:prstGeom>
        </p:spPr>
      </p:pic>
      <p:pic>
        <p:nvPicPr>
          <p:cNvPr id="5" name="Picture 4" descr="google_drive_transparent_30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46800" y="4122903"/>
            <a:ext cx="2497137" cy="2520167"/>
          </a:xfrm>
          <a:prstGeom prst="rect">
            <a:avLst/>
          </a:prstGeom>
        </p:spPr>
      </p:pic>
      <p:pic>
        <p:nvPicPr>
          <p:cNvPr id="6" name="Picture 5" descr="Windows-8-desktop-Wallpaper.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5174" y="4150475"/>
            <a:ext cx="2514598" cy="2514600"/>
          </a:xfrm>
          <a:prstGeom prst="rect">
            <a:avLst/>
          </a:prstGeom>
        </p:spPr>
      </p:pic>
      <p:sp>
        <p:nvSpPr>
          <p:cNvPr id="8" name="TextBox 7"/>
          <p:cNvSpPr txBox="1"/>
          <p:nvPr/>
        </p:nvSpPr>
        <p:spPr>
          <a:xfrm>
            <a:off x="8406809" y="6533126"/>
            <a:ext cx="793807" cy="369332"/>
          </a:xfrm>
          <a:prstGeom prst="rect">
            <a:avLst/>
          </a:prstGeom>
          <a:noFill/>
        </p:spPr>
        <p:txBody>
          <a:bodyPr wrap="none" rtlCol="0">
            <a:spAutoFit/>
          </a:bodyPr>
          <a:lstStyle/>
          <a:p>
            <a:r>
              <a:rPr lang="en-US" i="1" dirty="0" smtClean="0">
                <a:solidFill>
                  <a:schemeClr val="bg1"/>
                </a:solidFill>
              </a:rPr>
              <a:t>37/57</a:t>
            </a:r>
            <a:endParaRPr lang="en-US" i="1" dirty="0">
              <a:solidFill>
                <a:schemeClr val="bg1"/>
              </a:solidFill>
            </a:endParaRPr>
          </a:p>
        </p:txBody>
      </p:sp>
    </p:spTree>
    <p:extLst>
      <p:ext uri="{BB962C8B-B14F-4D97-AF65-F5344CB8AC3E}">
        <p14:creationId xmlns:p14="http://schemas.microsoft.com/office/powerpoint/2010/main" xmlns="" val="66386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5.2  Deployment Environment</a:t>
            </a:r>
            <a:br>
              <a:rPr lang="en-US" altLang="ja-JP" sz="3600" dirty="0" smtClean="0"/>
            </a:br>
            <a:r>
              <a:rPr lang="en-US" altLang="ja-JP" sz="3600" dirty="0" smtClean="0"/>
              <a:t>	</a:t>
            </a:r>
            <a:r>
              <a:rPr lang="ja-JP" altLang="en-US" sz="2400" dirty="0" smtClean="0"/>
              <a:t>展</a:t>
            </a:r>
            <a:r>
              <a:rPr lang="ja-JP" altLang="en-US" sz="2400" dirty="0"/>
              <a:t>開環境</a:t>
            </a:r>
            <a:endParaRPr kumimoji="1" lang="ja-JP" altLang="en-US" sz="2400" dirty="0"/>
          </a:p>
        </p:txBody>
      </p:sp>
      <p:sp>
        <p:nvSpPr>
          <p:cNvPr id="3" name="Content Placeholder 2"/>
          <p:cNvSpPr>
            <a:spLocks noGrp="1"/>
          </p:cNvSpPr>
          <p:nvPr>
            <p:ph idx="1"/>
          </p:nvPr>
        </p:nvSpPr>
        <p:spPr>
          <a:xfrm>
            <a:off x="609598" y="2160590"/>
            <a:ext cx="8534402" cy="3880773"/>
          </a:xfrm>
        </p:spPr>
        <p:txBody>
          <a:bodyPr>
            <a:normAutofit/>
          </a:bodyPr>
          <a:lstStyle/>
          <a:p>
            <a:r>
              <a:rPr kumimoji="1" lang="en-US" altLang="ja-JP" sz="2000" dirty="0" smtClean="0"/>
              <a:t>Android 4.0, 4.1.1, 4.2.2</a:t>
            </a:r>
            <a:br>
              <a:rPr kumimoji="1" lang="en-US" altLang="ja-JP" sz="2000" dirty="0" smtClean="0"/>
            </a:br>
            <a:r>
              <a:rPr kumimoji="1" lang="ja-JP" altLang="en-US" sz="2000" dirty="0"/>
              <a:t>アンドロイド</a:t>
            </a:r>
            <a:r>
              <a:rPr kumimoji="1" lang="en-US" altLang="ja-JP" sz="2000" dirty="0"/>
              <a:t>4.0</a:t>
            </a:r>
            <a:r>
              <a:rPr kumimoji="1" lang="ja-JP" altLang="en-US" sz="2000" dirty="0"/>
              <a:t>、</a:t>
            </a:r>
            <a:r>
              <a:rPr kumimoji="1" lang="en-US" altLang="ja-JP" sz="2000" dirty="0"/>
              <a:t>4.1.1</a:t>
            </a:r>
            <a:r>
              <a:rPr kumimoji="1" lang="ja-JP" altLang="en-US" sz="2000" dirty="0"/>
              <a:t>、</a:t>
            </a:r>
            <a:r>
              <a:rPr kumimoji="1" lang="en-US" altLang="ja-JP" sz="2000" dirty="0" smtClean="0"/>
              <a:t>4.2.2</a:t>
            </a:r>
          </a:p>
          <a:p>
            <a:r>
              <a:rPr lang="en-US" altLang="ja-JP" sz="2000" dirty="0" smtClean="0"/>
              <a:t>Android mobile: </a:t>
            </a:r>
            <a:r>
              <a:rPr lang="en-US" sz="2000" dirty="0" smtClean="0"/>
              <a:t>LG G2, Samsung Galaxy S3, Sky 830KE</a:t>
            </a:r>
          </a:p>
          <a:p>
            <a:pPr marL="0" indent="0">
              <a:buNone/>
            </a:pPr>
            <a:r>
              <a:rPr lang="en-US" altLang="ja-JP" sz="2000" dirty="0"/>
              <a:t> </a:t>
            </a:r>
            <a:r>
              <a:rPr lang="en-US" altLang="ja-JP" sz="2000" dirty="0" smtClean="0"/>
              <a:t>    </a:t>
            </a:r>
            <a:r>
              <a:rPr lang="ja-JP" altLang="en-US" sz="2000" dirty="0" smtClean="0"/>
              <a:t>ア</a:t>
            </a:r>
            <a:r>
              <a:rPr lang="ja-JP" altLang="en-US" sz="2000" dirty="0"/>
              <a:t>ンドロイド </a:t>
            </a:r>
            <a:r>
              <a:rPr lang="ja-JP" altLang="en-US" sz="2000" dirty="0" smtClean="0"/>
              <a:t>携</a:t>
            </a:r>
            <a:r>
              <a:rPr lang="ja-JP" altLang="en-US" sz="2000" dirty="0"/>
              <a:t>帯電話 </a:t>
            </a:r>
            <a:r>
              <a:rPr lang="ja-JP" altLang="en-US" sz="2000" dirty="0" smtClean="0"/>
              <a:t>：</a:t>
            </a:r>
            <a:r>
              <a:rPr lang="en-US" altLang="ja-JP" sz="2000" dirty="0"/>
              <a:t>LG </a:t>
            </a:r>
            <a:r>
              <a:rPr lang="en-US" altLang="ja-JP" sz="2000" dirty="0" smtClean="0"/>
              <a:t>G2</a:t>
            </a:r>
            <a:r>
              <a:rPr lang="ja-JP" altLang="en-US" sz="2000" dirty="0" smtClean="0"/>
              <a:t>、</a:t>
            </a:r>
            <a:r>
              <a:rPr lang="en-US" sz="2000" dirty="0" smtClean="0"/>
              <a:t>Samsung </a:t>
            </a:r>
            <a:r>
              <a:rPr lang="en-US" sz="2000" dirty="0"/>
              <a:t>Galaxy S3 </a:t>
            </a:r>
            <a:r>
              <a:rPr lang="ja-JP" altLang="en-US" sz="2000" dirty="0" smtClean="0"/>
              <a:t>、</a:t>
            </a:r>
            <a:r>
              <a:rPr lang="en-US" sz="2000" dirty="0" smtClean="0"/>
              <a:t>Sky </a:t>
            </a:r>
            <a:r>
              <a:rPr lang="en-US" sz="2000" dirty="0"/>
              <a:t>830KE </a:t>
            </a:r>
            <a:endParaRPr lang="en-US" altLang="ja-JP" sz="2000" dirty="0" smtClean="0"/>
          </a:p>
          <a:p>
            <a:pPr marL="0" indent="0">
              <a:buNone/>
            </a:pPr>
            <a:endParaRPr lang="en-US" altLang="ja-JP" sz="2000" dirty="0" smtClean="0"/>
          </a:p>
          <a:p>
            <a:endParaRPr kumimoji="1" lang="ja-JP" altLang="en-US" sz="2000" dirty="0"/>
          </a:p>
        </p:txBody>
      </p:sp>
      <p:sp>
        <p:nvSpPr>
          <p:cNvPr id="8" name="TextBox 7"/>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38/57</a:t>
            </a:r>
            <a:endParaRPr lang="en-US" i="1"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599" y="4004240"/>
            <a:ext cx="2019301" cy="25288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79877" y="3998503"/>
            <a:ext cx="2784245" cy="253462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15099" y="4004240"/>
            <a:ext cx="1459426" cy="2528886"/>
          </a:xfrm>
          <a:prstGeom prst="rect">
            <a:avLst/>
          </a:prstGeom>
        </p:spPr>
      </p:pic>
    </p:spTree>
    <p:extLst>
      <p:ext uri="{BB962C8B-B14F-4D97-AF65-F5344CB8AC3E}">
        <p14:creationId xmlns:p14="http://schemas.microsoft.com/office/powerpoint/2010/main" xmlns="" val="7861074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5.3  Coding</a:t>
            </a:r>
            <a:r>
              <a:rPr lang="en-US" altLang="ja-JP" dirty="0" smtClean="0"/>
              <a:t> </a:t>
            </a:r>
            <a:r>
              <a:rPr lang="en-US" altLang="ja-JP" sz="3600" dirty="0" smtClean="0"/>
              <a:t>Convention</a:t>
            </a:r>
            <a:r>
              <a:rPr lang="en-US" altLang="ja-JP" dirty="0" smtClean="0"/>
              <a:t/>
            </a:r>
            <a:br>
              <a:rPr lang="en-US" altLang="ja-JP" dirty="0" smtClean="0"/>
            </a:br>
            <a:r>
              <a:rPr lang="en-US" altLang="ja-JP" dirty="0" smtClean="0"/>
              <a:t>	</a:t>
            </a:r>
            <a:r>
              <a:rPr lang="ja-JP" altLang="en-US" sz="2400" dirty="0" smtClean="0"/>
              <a:t>コーディング</a:t>
            </a:r>
            <a:r>
              <a:rPr lang="ja-JP" altLang="en-US" sz="2400" dirty="0"/>
              <a:t>規約</a:t>
            </a:r>
            <a:endParaRPr kumimoji="1" lang="ja-JP" alt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88927" y="1930400"/>
            <a:ext cx="7566145" cy="4045162"/>
          </a:xfrm>
        </p:spPr>
      </p:pic>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39/57</a:t>
            </a:r>
            <a:endParaRPr lang="en-US" i="1" dirty="0">
              <a:solidFill>
                <a:schemeClr val="bg1"/>
              </a:solidFill>
            </a:endParaRPr>
          </a:p>
        </p:txBody>
      </p:sp>
      <p:sp>
        <p:nvSpPr>
          <p:cNvPr id="6" name="TextBox 5"/>
          <p:cNvSpPr txBox="1"/>
          <p:nvPr/>
        </p:nvSpPr>
        <p:spPr>
          <a:xfrm>
            <a:off x="2928760" y="6163794"/>
            <a:ext cx="3286477" cy="646331"/>
          </a:xfrm>
          <a:prstGeom prst="rect">
            <a:avLst/>
          </a:prstGeom>
          <a:noFill/>
        </p:spPr>
        <p:txBody>
          <a:bodyPr wrap="none" rtlCol="0">
            <a:spAutoFit/>
          </a:bodyPr>
          <a:lstStyle/>
          <a:p>
            <a:pPr algn="ctr"/>
            <a:r>
              <a:rPr lang="en-US" dirty="0" smtClean="0"/>
              <a:t>Example of coding convention</a:t>
            </a:r>
            <a:br>
              <a:rPr lang="en-US" dirty="0" smtClean="0"/>
            </a:br>
            <a:r>
              <a:rPr lang="ja-JP" altLang="en-US" dirty="0"/>
              <a:t>コーディング規約の例</a:t>
            </a:r>
            <a:endParaRPr lang="en-US" dirty="0"/>
          </a:p>
        </p:txBody>
      </p:sp>
    </p:spTree>
    <p:extLst>
      <p:ext uri="{BB962C8B-B14F-4D97-AF65-F5344CB8AC3E}">
        <p14:creationId xmlns:p14="http://schemas.microsoft.com/office/powerpoint/2010/main" xmlns="" val="3039577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607" y="585216"/>
            <a:ext cx="6347713" cy="1320800"/>
          </a:xfrm>
        </p:spPr>
        <p:txBody>
          <a:bodyPr/>
          <a:lstStyle/>
          <a:p>
            <a:pPr marL="914400" indent="-914400" algn="r">
              <a:buFont typeface="+mj-lt"/>
              <a:buAutoNum type="arabicPeriod"/>
            </a:pPr>
            <a:r>
              <a:rPr lang="en-US" altLang="ja-JP" dirty="0" smtClean="0"/>
              <a:t> Overview</a:t>
            </a:r>
            <a:br>
              <a:rPr lang="en-US" altLang="ja-JP" dirty="0" smtClean="0"/>
            </a:br>
            <a:r>
              <a:rPr lang="ja-JP" altLang="en-US" sz="3600" dirty="0" smtClean="0"/>
              <a:t>概要</a:t>
            </a:r>
            <a:endParaRPr kumimoji="1" lang="ja-JP" altLang="en-US" sz="3600" dirty="0"/>
          </a:p>
        </p:txBody>
      </p:sp>
      <p:sp>
        <p:nvSpPr>
          <p:cNvPr id="3" name="Content Placeholder 2"/>
          <p:cNvSpPr>
            <a:spLocks noGrp="1"/>
          </p:cNvSpPr>
          <p:nvPr>
            <p:ph idx="1"/>
          </p:nvPr>
        </p:nvSpPr>
        <p:spPr/>
        <p:txBody>
          <a:bodyPr>
            <a:normAutofit/>
          </a:bodyPr>
          <a:lstStyle/>
          <a:p>
            <a:pPr marL="0" indent="0">
              <a:buNone/>
            </a:pPr>
            <a:r>
              <a:rPr kumimoji="1" lang="en-US" altLang="ja-JP" sz="2000" dirty="0" smtClean="0"/>
              <a:t>1.1   Why is Manga Mobile Reader? </a:t>
            </a:r>
            <a:br>
              <a:rPr kumimoji="1" lang="en-US" altLang="ja-JP" sz="2000" dirty="0" smtClean="0"/>
            </a:br>
            <a:r>
              <a:rPr kumimoji="1" lang="en-US" altLang="ja-JP" sz="2000" dirty="0" smtClean="0"/>
              <a:t>	</a:t>
            </a:r>
            <a:r>
              <a:rPr lang="ja-JP" altLang="en-US" sz="2000" dirty="0" smtClean="0"/>
              <a:t>な</a:t>
            </a:r>
            <a:r>
              <a:rPr lang="ja-JP" altLang="en-US" sz="2000" dirty="0"/>
              <a:t>ぜマンガモバイルリーダー</a:t>
            </a:r>
            <a:r>
              <a:rPr lang="ja-JP" altLang="en-US" sz="2000" dirty="0" smtClean="0"/>
              <a:t>ですか</a:t>
            </a:r>
            <a:endParaRPr kumimoji="1" lang="en-US" altLang="ja-JP" sz="2000" dirty="0" smtClean="0"/>
          </a:p>
          <a:p>
            <a:pPr marL="0" indent="0">
              <a:buNone/>
            </a:pPr>
            <a:r>
              <a:rPr kumimoji="1" lang="en-US" altLang="ja-JP" sz="2000" dirty="0" smtClean="0"/>
              <a:t>1.2   What </a:t>
            </a:r>
            <a:r>
              <a:rPr lang="en-US" altLang="ja-JP" sz="2000" dirty="0" smtClean="0"/>
              <a:t>we </a:t>
            </a:r>
            <a:r>
              <a:rPr kumimoji="1" lang="en-US" altLang="ja-JP" sz="2000" dirty="0" smtClean="0"/>
              <a:t>can do? </a:t>
            </a:r>
            <a:br>
              <a:rPr kumimoji="1" lang="en-US" altLang="ja-JP" sz="2000" dirty="0" smtClean="0"/>
            </a:br>
            <a:r>
              <a:rPr kumimoji="1" lang="en-US" altLang="ja-JP" sz="2000" dirty="0" smtClean="0"/>
              <a:t>	</a:t>
            </a:r>
            <a:r>
              <a:rPr lang="ja-JP" altLang="en-US" sz="2000" dirty="0" smtClean="0"/>
              <a:t>私</a:t>
            </a:r>
            <a:r>
              <a:rPr lang="ja-JP" altLang="en-US" sz="2000" dirty="0"/>
              <a:t>たちにできることは何</a:t>
            </a:r>
            <a:r>
              <a:rPr lang="ja-JP" altLang="en-US" sz="2000" dirty="0" smtClean="0"/>
              <a:t>か</a:t>
            </a:r>
            <a:endParaRPr kumimoji="1" lang="en-US" altLang="ja-JP" sz="2000" dirty="0" smtClean="0"/>
          </a:p>
          <a:p>
            <a:pPr marL="0" indent="0">
              <a:buNone/>
            </a:pPr>
            <a:r>
              <a:rPr lang="en-US" altLang="ja-JP" sz="2000" dirty="0" smtClean="0"/>
              <a:t>1.3   What will we do? </a:t>
            </a:r>
            <a:br>
              <a:rPr lang="en-US" altLang="ja-JP" sz="2000" dirty="0" smtClean="0"/>
            </a:br>
            <a:r>
              <a:rPr lang="en-US" altLang="ja-JP" sz="2000" dirty="0" smtClean="0"/>
              <a:t>	</a:t>
            </a:r>
            <a:r>
              <a:rPr lang="ja-JP" altLang="en-US" sz="2000" dirty="0" smtClean="0"/>
              <a:t>何</a:t>
            </a:r>
            <a:r>
              <a:rPr lang="ja-JP" altLang="en-US" sz="2000" dirty="0"/>
              <a:t>をしたらいいのでしょう</a:t>
            </a:r>
            <a:r>
              <a:rPr lang="ja-JP" altLang="en-US" sz="2000" dirty="0" smtClean="0"/>
              <a:t>か</a:t>
            </a:r>
            <a:endParaRPr kumimoji="1" lang="en-US" altLang="ja-JP" sz="2000" dirty="0" smtClean="0"/>
          </a:p>
        </p:txBody>
      </p:sp>
      <p:sp>
        <p:nvSpPr>
          <p:cNvPr id="5" name="TextBox 4"/>
          <p:cNvSpPr txBox="1"/>
          <p:nvPr/>
        </p:nvSpPr>
        <p:spPr>
          <a:xfrm>
            <a:off x="8472021" y="6536864"/>
            <a:ext cx="671979" cy="369332"/>
          </a:xfrm>
          <a:prstGeom prst="rect">
            <a:avLst/>
          </a:prstGeom>
          <a:noFill/>
        </p:spPr>
        <p:txBody>
          <a:bodyPr wrap="none" rtlCol="0">
            <a:spAutoFit/>
          </a:bodyPr>
          <a:lstStyle/>
          <a:p>
            <a:r>
              <a:rPr lang="en-US" i="1" dirty="0" smtClean="0">
                <a:solidFill>
                  <a:schemeClr val="bg1"/>
                </a:solidFill>
              </a:rPr>
              <a:t>4/57</a:t>
            </a:r>
            <a:endParaRPr lang="en-US" i="1" dirty="0">
              <a:solidFill>
                <a:schemeClr val="bg1"/>
              </a:solidFill>
            </a:endParaRPr>
          </a:p>
        </p:txBody>
      </p:sp>
    </p:spTree>
    <p:extLst>
      <p:ext uri="{BB962C8B-B14F-4D97-AF65-F5344CB8AC3E}">
        <p14:creationId xmlns:p14="http://schemas.microsoft.com/office/powerpoint/2010/main" xmlns="" val="3576954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399" y="647700"/>
            <a:ext cx="6347713" cy="1320800"/>
          </a:xfrm>
        </p:spPr>
        <p:txBody>
          <a:bodyPr/>
          <a:lstStyle/>
          <a:p>
            <a:pPr marL="914400" indent="-914400" algn="r">
              <a:buFont typeface="+mj-lt"/>
              <a:buAutoNum type="arabicPeriod" startAt="6"/>
            </a:pPr>
            <a:r>
              <a:rPr lang="en-US" altLang="ja-JP" dirty="0"/>
              <a:t>Quality </a:t>
            </a:r>
            <a:r>
              <a:rPr lang="en-US" altLang="ja-JP" dirty="0" smtClean="0"/>
              <a:t>Control</a:t>
            </a:r>
            <a:br>
              <a:rPr lang="en-US" altLang="ja-JP" dirty="0" smtClean="0"/>
            </a:br>
            <a:r>
              <a:rPr lang="zh-Hant" altLang="en-US" dirty="0"/>
              <a:t>品質管理</a:t>
            </a:r>
            <a:endParaRPr kumimoji="1" lang="ja-JP" altLang="en-US" sz="3600" dirty="0"/>
          </a:p>
        </p:txBody>
      </p:sp>
      <p:sp>
        <p:nvSpPr>
          <p:cNvPr id="3" name="Content Placeholder 2"/>
          <p:cNvSpPr>
            <a:spLocks noGrp="1"/>
          </p:cNvSpPr>
          <p:nvPr>
            <p:ph idx="1"/>
          </p:nvPr>
        </p:nvSpPr>
        <p:spPr/>
        <p:txBody>
          <a:bodyPr>
            <a:normAutofit/>
          </a:bodyPr>
          <a:lstStyle/>
          <a:p>
            <a:pPr marL="0" indent="0">
              <a:buNone/>
            </a:pPr>
            <a:r>
              <a:rPr kumimoji="1" lang="en-US" altLang="ja-JP" sz="2000" dirty="0" smtClean="0"/>
              <a:t>6.1  Review</a:t>
            </a:r>
            <a:endParaRPr lang="en-US" altLang="ja-JP" sz="2000" dirty="0"/>
          </a:p>
          <a:p>
            <a:pPr marL="0" indent="0">
              <a:buNone/>
            </a:pPr>
            <a:r>
              <a:rPr lang="en-US" altLang="ja-JP" sz="2000" dirty="0"/>
              <a:t>	</a:t>
            </a:r>
            <a:r>
              <a:rPr lang="ja-JP" altLang="en-US" sz="2000" dirty="0" smtClean="0"/>
              <a:t>レビュー</a:t>
            </a:r>
            <a:endParaRPr kumimoji="1" lang="en-US" altLang="ja-JP" sz="2000" dirty="0" smtClean="0"/>
          </a:p>
          <a:p>
            <a:pPr marL="0" indent="0">
              <a:buNone/>
            </a:pPr>
            <a:r>
              <a:rPr kumimoji="1" lang="en-US" altLang="ja-JP" sz="2000" dirty="0" smtClean="0"/>
              <a:t>6.2  Testing</a:t>
            </a:r>
            <a:endParaRPr lang="en-US" altLang="ja-JP" sz="2000" dirty="0" smtClean="0"/>
          </a:p>
          <a:p>
            <a:pPr marL="0" indent="0">
              <a:buNone/>
            </a:pPr>
            <a:r>
              <a:rPr lang="en-US" altLang="ja-JP" sz="2000" dirty="0"/>
              <a:t>	</a:t>
            </a:r>
            <a:r>
              <a:rPr lang="ja-JP" altLang="en-US" sz="2000" dirty="0" smtClean="0"/>
              <a:t>テ</a:t>
            </a:r>
            <a:r>
              <a:rPr lang="ja-JP" altLang="en-US" sz="2000" dirty="0"/>
              <a:t>スティング</a:t>
            </a:r>
            <a:endParaRPr kumimoji="1" lang="en-US" altLang="ja-JP" sz="2000" dirty="0" smtClean="0"/>
          </a:p>
          <a:p>
            <a:pPr marL="0" indent="0">
              <a:buNone/>
            </a:pPr>
            <a:r>
              <a:rPr lang="en-US" altLang="ja-JP" sz="2000" dirty="0" smtClean="0"/>
              <a:t>6.3  Defect </a:t>
            </a:r>
            <a:r>
              <a:rPr lang="en-US" altLang="ja-JP" sz="2000" dirty="0"/>
              <a:t>management </a:t>
            </a:r>
            <a:endParaRPr lang="en-US" altLang="ja-JP" sz="2000" dirty="0" smtClean="0"/>
          </a:p>
          <a:p>
            <a:pPr marL="0" indent="0">
              <a:buNone/>
            </a:pPr>
            <a:r>
              <a:rPr lang="en-US" altLang="ja-JP" sz="2000" dirty="0"/>
              <a:t>	</a:t>
            </a:r>
            <a:r>
              <a:rPr lang="ja-JP" altLang="en-US" sz="2000" dirty="0" smtClean="0"/>
              <a:t>欠</a:t>
            </a:r>
            <a:r>
              <a:rPr lang="ja-JP" altLang="en-US" sz="2000" dirty="0"/>
              <a:t>陥管</a:t>
            </a:r>
            <a:r>
              <a:rPr lang="ja-JP" altLang="en-US" sz="2000" dirty="0" smtClean="0"/>
              <a:t>理</a:t>
            </a:r>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40/57</a:t>
            </a:r>
            <a:endParaRPr lang="en-US" i="1" dirty="0">
              <a:solidFill>
                <a:schemeClr val="bg1"/>
              </a:solidFill>
            </a:endParaRPr>
          </a:p>
        </p:txBody>
      </p:sp>
    </p:spTree>
    <p:extLst>
      <p:ext uri="{BB962C8B-B14F-4D97-AF65-F5344CB8AC3E}">
        <p14:creationId xmlns:p14="http://schemas.microsoft.com/office/powerpoint/2010/main" xmlns="" val="1904813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kumimoji="1" lang="en-US" altLang="ja-JP" sz="3600" dirty="0" smtClean="0"/>
              <a:t>6.1 </a:t>
            </a:r>
            <a:r>
              <a:rPr kumimoji="1" lang="vi-VN" altLang="ja-JP" sz="3600" dirty="0" err="1" smtClean="0"/>
              <a:t>Review</a:t>
            </a:r>
            <a:r>
              <a:rPr kumimoji="1" lang="vi-VN" altLang="ja-JP" sz="3600" dirty="0" smtClean="0"/>
              <a:t/>
            </a:r>
            <a:br>
              <a:rPr kumimoji="1" lang="vi-VN" altLang="ja-JP" sz="3600" dirty="0" smtClean="0"/>
            </a:br>
            <a:r>
              <a:rPr kumimoji="1" lang="en-US" altLang="ja-JP" sz="3600" dirty="0" smtClean="0"/>
              <a:t>	</a:t>
            </a:r>
            <a:r>
              <a:rPr lang="ja-JP" altLang="en-US" sz="2400" dirty="0" smtClean="0"/>
              <a:t>レ</a:t>
            </a:r>
            <a:r>
              <a:rPr lang="ja-JP" altLang="en-US" sz="2400" dirty="0"/>
              <a:t>ビュー</a:t>
            </a:r>
            <a:endParaRPr kumimoji="1" lang="ja-JP" altLang="en-US" sz="2400" dirty="0"/>
          </a:p>
        </p:txBody>
      </p:sp>
      <p:sp>
        <p:nvSpPr>
          <p:cNvPr id="3" name="Content Placeholder 2"/>
          <p:cNvSpPr>
            <a:spLocks noGrp="1"/>
          </p:cNvSpPr>
          <p:nvPr>
            <p:ph idx="1"/>
          </p:nvPr>
        </p:nvSpPr>
        <p:spPr/>
        <p:txBody>
          <a:bodyPr>
            <a:normAutofit/>
          </a:bodyPr>
          <a:lstStyle/>
          <a:p>
            <a:pPr marL="0" indent="0">
              <a:buNone/>
            </a:pPr>
            <a:endParaRPr kumimoji="1" lang="en-US" altLang="ja-JP" sz="2000" dirty="0" smtClean="0"/>
          </a:p>
          <a:p>
            <a:pPr marL="0" indent="0">
              <a:buNone/>
            </a:pPr>
            <a:endParaRPr kumimoji="1" lang="en-US" altLang="ja-JP" sz="2000" dirty="0"/>
          </a:p>
          <a:p>
            <a:pPr marL="0" indent="0">
              <a:buNone/>
            </a:pPr>
            <a:endParaRPr kumimoji="1" lang="en-US" altLang="ja-JP" sz="2000" dirty="0" smtClean="0"/>
          </a:p>
          <a:p>
            <a:pPr marL="0" indent="0">
              <a:buNone/>
            </a:pPr>
            <a:r>
              <a:rPr kumimoji="1" lang="en-US" altLang="ja-JP" sz="2000" dirty="0" smtClean="0"/>
              <a:t>Review </a:t>
            </a:r>
            <a:r>
              <a:rPr kumimoji="1" lang="en-US" altLang="ja-JP" sz="2000" dirty="0"/>
              <a:t>process:</a:t>
            </a:r>
          </a:p>
          <a:p>
            <a:pPr marL="0" indent="0">
              <a:buNone/>
            </a:pPr>
            <a:r>
              <a:rPr lang="ja-JP" altLang="en-US" sz="2000" dirty="0"/>
              <a:t>レビュープロセス</a:t>
            </a:r>
            <a:endParaRPr kumimoji="1" lang="ja-JP" altLang="en-US" sz="2000" dirty="0"/>
          </a:p>
        </p:txBody>
      </p:sp>
      <p:sp>
        <p:nvSpPr>
          <p:cNvPr id="7" name="TextBox 6"/>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41/57</a:t>
            </a:r>
            <a:endParaRPr lang="en-US"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88343" y="1686710"/>
            <a:ext cx="4985161" cy="5041446"/>
          </a:xfrm>
          <a:prstGeom prst="rect">
            <a:avLst/>
          </a:prstGeom>
        </p:spPr>
      </p:pic>
    </p:spTree>
    <p:extLst>
      <p:ext uri="{BB962C8B-B14F-4D97-AF65-F5344CB8AC3E}">
        <p14:creationId xmlns:p14="http://schemas.microsoft.com/office/powerpoint/2010/main" xmlns="" val="2876001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6.2 </a:t>
            </a:r>
            <a:r>
              <a:rPr kumimoji="1" lang="vi-VN" altLang="ja-JP" dirty="0" err="1" smtClean="0"/>
              <a:t>Testing</a:t>
            </a:r>
            <a:r>
              <a:rPr kumimoji="1" lang="vi-VN" altLang="ja-JP" dirty="0"/>
              <a:t/>
            </a:r>
            <a:br>
              <a:rPr kumimoji="1" lang="vi-VN" altLang="ja-JP" dirty="0"/>
            </a:br>
            <a:r>
              <a:rPr kumimoji="1" lang="en-US" altLang="ja-JP" dirty="0" smtClean="0"/>
              <a:t>	</a:t>
            </a:r>
            <a:r>
              <a:rPr lang="ja-JP" altLang="en-US" sz="2400" dirty="0" smtClean="0"/>
              <a:t>テ</a:t>
            </a:r>
            <a:r>
              <a:rPr lang="ja-JP" altLang="en-US" sz="2400" dirty="0"/>
              <a:t>スティング</a:t>
            </a:r>
            <a:endParaRPr lang="en-US" dirty="0"/>
          </a:p>
        </p:txBody>
      </p:sp>
      <p:sp>
        <p:nvSpPr>
          <p:cNvPr id="3" name="Content Placeholder 2"/>
          <p:cNvSpPr>
            <a:spLocks noGrp="1"/>
          </p:cNvSpPr>
          <p:nvPr>
            <p:ph idx="1"/>
          </p:nvPr>
        </p:nvSpPr>
        <p:spPr/>
        <p:txBody>
          <a:bodyPr>
            <a:normAutofit/>
          </a:bodyPr>
          <a:lstStyle/>
          <a:p>
            <a:pPr marL="0" lvl="0" indent="0">
              <a:buNone/>
            </a:pPr>
            <a:r>
              <a:rPr lang="en-US" sz="2000" dirty="0"/>
              <a:t>6.2.1 Test </a:t>
            </a:r>
            <a:r>
              <a:rPr lang="en-US" sz="2000" dirty="0" smtClean="0"/>
              <a:t>Stage </a:t>
            </a:r>
            <a:br>
              <a:rPr lang="en-US" sz="2000" dirty="0" smtClean="0"/>
            </a:br>
            <a:r>
              <a:rPr lang="en-US" sz="2000" dirty="0" smtClean="0"/>
              <a:t>	 </a:t>
            </a:r>
            <a:r>
              <a:rPr lang="ja-JP" altLang="en-US" sz="2000" cap="all" dirty="0"/>
              <a:t>テスト要求</a:t>
            </a:r>
            <a:endParaRPr lang="en-US" sz="2000" dirty="0"/>
          </a:p>
          <a:p>
            <a:pPr marL="0" indent="0">
              <a:buNone/>
            </a:pPr>
            <a:r>
              <a:rPr lang="en-US" sz="2000" dirty="0"/>
              <a:t>6.2.2 Test Process </a:t>
            </a:r>
            <a:r>
              <a:rPr lang="en-US" sz="2000" dirty="0" smtClean="0"/>
              <a:t/>
            </a:r>
            <a:br>
              <a:rPr lang="en-US" sz="2000" dirty="0" smtClean="0"/>
            </a:br>
            <a:r>
              <a:rPr lang="en-US" sz="2000" dirty="0" smtClean="0"/>
              <a:t>	 </a:t>
            </a:r>
            <a:r>
              <a:rPr lang="ja-JP" altLang="en-US" sz="2000" cap="all" dirty="0"/>
              <a:t>テスト工</a:t>
            </a:r>
            <a:r>
              <a:rPr lang="ja-JP" altLang="en-US" sz="2000" cap="all" dirty="0" smtClean="0"/>
              <a:t>程</a:t>
            </a:r>
            <a:endParaRPr lang="en-US" altLang="ja-JP" sz="2000" cap="all" dirty="0" smtClean="0"/>
          </a:p>
          <a:p>
            <a:pPr marL="0" indent="0">
              <a:buNone/>
            </a:pPr>
            <a:r>
              <a:rPr lang="vi-VN" altLang="en-US" sz="2000" dirty="0"/>
              <a:t>6.2.3 </a:t>
            </a:r>
            <a:r>
              <a:rPr lang="vi-VN" altLang="en-US" sz="2000" dirty="0" err="1"/>
              <a:t>Test</a:t>
            </a:r>
            <a:r>
              <a:rPr lang="vi-VN" altLang="en-US" sz="2000" dirty="0"/>
              <a:t> </a:t>
            </a:r>
            <a:r>
              <a:rPr lang="vi-VN" altLang="en-US" sz="2000" dirty="0" err="1" smtClean="0"/>
              <a:t>Plan</a:t>
            </a:r>
            <a:endParaRPr lang="en-US" altLang="en-US" sz="2000" dirty="0" smtClean="0"/>
          </a:p>
          <a:p>
            <a:pPr marL="0" indent="0">
              <a:buNone/>
            </a:pPr>
            <a:r>
              <a:rPr lang="en-US" altLang="ja-JP" sz="2000" dirty="0"/>
              <a:t>	</a:t>
            </a:r>
            <a:r>
              <a:rPr lang="ja-JP" altLang="en-US" sz="2000" dirty="0" smtClean="0"/>
              <a:t>テ</a:t>
            </a:r>
            <a:r>
              <a:rPr lang="ja-JP" altLang="en-US" sz="2000" dirty="0"/>
              <a:t>スト計</a:t>
            </a:r>
            <a:r>
              <a:rPr lang="ja-JP" altLang="en-US" sz="2000" dirty="0" smtClean="0"/>
              <a:t>画</a:t>
            </a:r>
            <a:endParaRPr lang="en-US" sz="2000" dirty="0"/>
          </a:p>
          <a:p>
            <a:pPr marL="0" indent="0">
              <a:buNone/>
            </a:pPr>
            <a:r>
              <a:rPr lang="en-US" sz="2000" dirty="0" smtClean="0"/>
              <a:t>6.2.4 </a:t>
            </a:r>
            <a:r>
              <a:rPr lang="en-US" sz="2000" dirty="0"/>
              <a:t>Test Case </a:t>
            </a:r>
            <a:br>
              <a:rPr lang="en-US" sz="2000" dirty="0"/>
            </a:br>
            <a:r>
              <a:rPr lang="en-US" sz="2000" dirty="0" smtClean="0"/>
              <a:t>	 </a:t>
            </a:r>
            <a:r>
              <a:rPr lang="ja-JP" altLang="en-US" sz="2000" cap="all" dirty="0" smtClean="0"/>
              <a:t>テ</a:t>
            </a:r>
            <a:r>
              <a:rPr lang="ja-JP" altLang="en-US" sz="2000" cap="all" dirty="0"/>
              <a:t>ストケース</a:t>
            </a:r>
            <a:endParaRPr lang="en-US" sz="2000" dirty="0"/>
          </a:p>
          <a:p>
            <a:pPr marL="0" indent="0">
              <a:buNone/>
            </a:pPr>
            <a:r>
              <a:rPr lang="en-US" sz="2000" dirty="0" smtClean="0"/>
              <a:t>6.2.5 </a:t>
            </a:r>
            <a:r>
              <a:rPr lang="en-US" sz="2000" dirty="0"/>
              <a:t>Test Report </a:t>
            </a:r>
            <a:r>
              <a:rPr lang="en-US" sz="2000" dirty="0" smtClean="0"/>
              <a:t/>
            </a:r>
            <a:br>
              <a:rPr lang="en-US" sz="2000" dirty="0" smtClean="0"/>
            </a:br>
            <a:r>
              <a:rPr lang="en-US" sz="2000" dirty="0" smtClean="0"/>
              <a:t>	 </a:t>
            </a:r>
            <a:r>
              <a:rPr lang="ja-JP" altLang="en-US" sz="2000" cap="all" dirty="0" smtClean="0"/>
              <a:t>テ</a:t>
            </a:r>
            <a:r>
              <a:rPr lang="ja-JP" altLang="en-US" sz="2000" cap="all" dirty="0"/>
              <a:t>ストレポート</a:t>
            </a:r>
            <a:endParaRPr lang="en-US" sz="2000" dirty="0"/>
          </a:p>
          <a:p>
            <a:pPr marL="0" indent="0">
              <a:buNone/>
            </a:pPr>
            <a:endParaRPr lang="en-US" sz="2000" dirty="0"/>
          </a:p>
        </p:txBody>
      </p:sp>
      <p:sp>
        <p:nvSpPr>
          <p:cNvPr id="5" name="TextBox 4"/>
          <p:cNvSpPr txBox="1"/>
          <p:nvPr/>
        </p:nvSpPr>
        <p:spPr>
          <a:xfrm>
            <a:off x="8350193" y="6505795"/>
            <a:ext cx="793807" cy="369332"/>
          </a:xfrm>
          <a:prstGeom prst="rect">
            <a:avLst/>
          </a:prstGeom>
          <a:noFill/>
        </p:spPr>
        <p:txBody>
          <a:bodyPr wrap="none" rtlCol="0">
            <a:spAutoFit/>
          </a:bodyPr>
          <a:lstStyle/>
          <a:p>
            <a:r>
              <a:rPr lang="en-US" i="1" dirty="0" smtClean="0">
                <a:solidFill>
                  <a:schemeClr val="bg1"/>
                </a:solidFill>
              </a:rPr>
              <a:t>42/57</a:t>
            </a:r>
            <a:endParaRPr lang="en-US" i="1" dirty="0">
              <a:solidFill>
                <a:schemeClr val="bg1"/>
              </a:solidFill>
            </a:endParaRPr>
          </a:p>
        </p:txBody>
      </p:sp>
    </p:spTree>
    <p:extLst>
      <p:ext uri="{BB962C8B-B14F-4D97-AF65-F5344CB8AC3E}">
        <p14:creationId xmlns:p14="http://schemas.microsoft.com/office/powerpoint/2010/main" xmlns="" val="1395114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6.2.1 Test </a:t>
            </a:r>
            <a:r>
              <a:rPr lang="en-US" dirty="0" smtClean="0"/>
              <a:t>Stage </a:t>
            </a:r>
            <a:br>
              <a:rPr lang="en-US" dirty="0" smtClean="0"/>
            </a:br>
            <a:r>
              <a:rPr lang="en-US" dirty="0" smtClean="0"/>
              <a:t>	</a:t>
            </a:r>
            <a:r>
              <a:rPr lang="ja-JP" altLang="en-US" cap="all" dirty="0" smtClean="0"/>
              <a:t>テ</a:t>
            </a:r>
            <a:r>
              <a:rPr lang="ja-JP" altLang="en-US" cap="all" dirty="0"/>
              <a:t>スト要求</a:t>
            </a:r>
            <a:endParaRPr kumimoji="1" lang="ja-JP" altLang="en-US" dirty="0"/>
          </a:p>
        </p:txBody>
      </p:sp>
      <p:sp>
        <p:nvSpPr>
          <p:cNvPr id="3" name="Content Placeholder 2"/>
          <p:cNvSpPr>
            <a:spLocks noGrp="1"/>
          </p:cNvSpPr>
          <p:nvPr>
            <p:ph idx="1"/>
          </p:nvPr>
        </p:nvSpPr>
        <p:spPr/>
        <p:txBody>
          <a:bodyPr/>
          <a:lstStyle/>
          <a:p>
            <a:pPr marL="0" indent="0">
              <a:buNone/>
            </a:pPr>
            <a:endParaRPr kumimoji="1" lang="ja-JP" altLang="en-US" dirty="0"/>
          </a:p>
        </p:txBody>
      </p:sp>
      <p:sp>
        <p:nvSpPr>
          <p:cNvPr id="16" name="Diagonal Stripe 15"/>
          <p:cNvSpPr/>
          <p:nvPr/>
        </p:nvSpPr>
        <p:spPr>
          <a:xfrm rot="21403525">
            <a:off x="4709269" y="2315023"/>
            <a:ext cx="2869676" cy="4187585"/>
          </a:xfrm>
          <a:prstGeom prst="diagStripe">
            <a:avLst>
              <a:gd name="adj" fmla="val 90902"/>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lang="en-US">
              <a:solidFill>
                <a:schemeClr val="tx1"/>
              </a:solidFill>
            </a:endParaRPr>
          </a:p>
        </p:txBody>
      </p:sp>
      <p:sp>
        <p:nvSpPr>
          <p:cNvPr id="17" name="Diagonal Stripe 16"/>
          <p:cNvSpPr/>
          <p:nvPr/>
        </p:nvSpPr>
        <p:spPr>
          <a:xfrm rot="6089577">
            <a:off x="1534823" y="2883245"/>
            <a:ext cx="3261181" cy="3407765"/>
          </a:xfrm>
          <a:prstGeom prst="diagStripe">
            <a:avLst>
              <a:gd name="adj" fmla="val 90902"/>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lang="en-US">
              <a:solidFill>
                <a:schemeClr val="tx1"/>
              </a:solidFill>
            </a:endParaRPr>
          </a:p>
        </p:txBody>
      </p:sp>
      <p:sp>
        <p:nvSpPr>
          <p:cNvPr id="29" name="TextBox 28"/>
          <p:cNvSpPr txBox="1"/>
          <p:nvPr/>
        </p:nvSpPr>
        <p:spPr>
          <a:xfrm>
            <a:off x="8396751" y="6533126"/>
            <a:ext cx="793807" cy="369332"/>
          </a:xfrm>
          <a:prstGeom prst="rect">
            <a:avLst/>
          </a:prstGeom>
          <a:noFill/>
        </p:spPr>
        <p:txBody>
          <a:bodyPr wrap="none" rtlCol="0">
            <a:spAutoFit/>
          </a:bodyPr>
          <a:lstStyle/>
          <a:p>
            <a:r>
              <a:rPr lang="en-US" i="1" dirty="0" smtClean="0">
                <a:solidFill>
                  <a:schemeClr val="bg1"/>
                </a:solidFill>
              </a:rPr>
              <a:t>43/57</a:t>
            </a:r>
            <a:endParaRPr lang="en-US" i="1" dirty="0">
              <a:solidFill>
                <a:schemeClr val="bg1"/>
              </a:solidFill>
            </a:endParaRPr>
          </a:p>
        </p:txBody>
      </p:sp>
      <p:grpSp>
        <p:nvGrpSpPr>
          <p:cNvPr id="72" name="Group 4"/>
          <p:cNvGrpSpPr>
            <a:grpSpLocks/>
          </p:cNvGrpSpPr>
          <p:nvPr/>
        </p:nvGrpSpPr>
        <p:grpSpPr bwMode="auto">
          <a:xfrm>
            <a:off x="727181" y="1426832"/>
            <a:ext cx="7989888" cy="5348287"/>
            <a:chOff x="0" y="0"/>
            <a:chExt cx="7199528" cy="4281052"/>
          </a:xfrm>
        </p:grpSpPr>
        <p:grpSp>
          <p:nvGrpSpPr>
            <p:cNvPr id="73" name="Group 6"/>
            <p:cNvGrpSpPr>
              <a:grpSpLocks/>
            </p:cNvGrpSpPr>
            <p:nvPr/>
          </p:nvGrpSpPr>
          <p:grpSpPr bwMode="auto">
            <a:xfrm>
              <a:off x="0" y="0"/>
              <a:ext cx="7199528" cy="4281052"/>
              <a:chOff x="0" y="0"/>
              <a:chExt cx="7199528" cy="4281052"/>
            </a:xfrm>
          </p:grpSpPr>
          <p:sp>
            <p:nvSpPr>
              <p:cNvPr id="74" name="Rectangle 5"/>
              <p:cNvSpPr>
                <a:spLocks noChangeArrowheads="1"/>
              </p:cNvSpPr>
              <p:nvPr/>
            </p:nvSpPr>
            <p:spPr bwMode="auto">
              <a:xfrm>
                <a:off x="0" y="275871"/>
                <a:ext cx="1483652" cy="768063"/>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dirty="0">
                    <a:solidFill>
                      <a:srgbClr val="FFFFFF"/>
                    </a:solidFill>
                    <a:latin typeface="Century Gothic" panose="020B0502020202020204" pitchFamily="34" charset="0"/>
                    <a:sym typeface="Century Gothic" panose="020B0502020202020204" pitchFamily="34" charset="0"/>
                  </a:rPr>
                  <a:t>Requirement Specification</a:t>
                </a:r>
                <a:endParaRPr lang="vi-VN" altLang="en-US" sz="1600" dirty="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dirty="0">
                    <a:solidFill>
                      <a:srgbClr val="FFFFFF"/>
                    </a:solidFill>
                    <a:latin typeface="MS PGothic" panose="020B0600070205080204" pitchFamily="34" charset="-128"/>
                    <a:sym typeface="MS PGothic" panose="020B0600070205080204" pitchFamily="34" charset="-128"/>
                  </a:rPr>
                  <a:t>要求仕様</a:t>
                </a:r>
                <a:endParaRPr lang="en-US" dirty="0"/>
              </a:p>
            </p:txBody>
          </p:sp>
          <p:sp>
            <p:nvSpPr>
              <p:cNvPr id="75" name="Rectangle 7"/>
              <p:cNvSpPr>
                <a:spLocks noChangeArrowheads="1"/>
              </p:cNvSpPr>
              <p:nvPr/>
            </p:nvSpPr>
            <p:spPr bwMode="auto">
              <a:xfrm>
                <a:off x="894989" y="1332266"/>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High level design</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上級設計</a:t>
                </a:r>
                <a:endParaRPr lang="en-US"/>
              </a:p>
            </p:txBody>
          </p:sp>
          <p:sp>
            <p:nvSpPr>
              <p:cNvPr id="76" name="Rectangle 10"/>
              <p:cNvSpPr>
                <a:spLocks noChangeArrowheads="1"/>
              </p:cNvSpPr>
              <p:nvPr/>
            </p:nvSpPr>
            <p:spPr bwMode="auto">
              <a:xfrm>
                <a:off x="1508244" y="2405509"/>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Detailed design</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詳細設計</a:t>
                </a:r>
                <a:endParaRPr lang="en-US"/>
              </a:p>
            </p:txBody>
          </p:sp>
          <p:sp>
            <p:nvSpPr>
              <p:cNvPr id="77" name="Rectangle 11"/>
              <p:cNvSpPr>
                <a:spLocks noChangeArrowheads="1"/>
              </p:cNvSpPr>
              <p:nvPr/>
            </p:nvSpPr>
            <p:spPr bwMode="auto">
              <a:xfrm>
                <a:off x="2730561" y="3489478"/>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Coding</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コディング</a:t>
                </a:r>
                <a:endParaRPr lang="en-US"/>
              </a:p>
            </p:txBody>
          </p:sp>
          <p:sp>
            <p:nvSpPr>
              <p:cNvPr id="78" name="Rectangle 9"/>
              <p:cNvSpPr>
                <a:spLocks noChangeArrowheads="1"/>
              </p:cNvSpPr>
              <p:nvPr/>
            </p:nvSpPr>
            <p:spPr bwMode="auto">
              <a:xfrm>
                <a:off x="3933018" y="2405509"/>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Unit test</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単体テスト</a:t>
                </a:r>
                <a:endParaRPr lang="en-US"/>
              </a:p>
            </p:txBody>
          </p:sp>
          <p:sp>
            <p:nvSpPr>
              <p:cNvPr id="79" name="Rectangle 8"/>
              <p:cNvSpPr>
                <a:spLocks noChangeArrowheads="1"/>
              </p:cNvSpPr>
              <p:nvPr/>
            </p:nvSpPr>
            <p:spPr bwMode="auto">
              <a:xfrm>
                <a:off x="4485797" y="1332266"/>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Integration test</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統合テスト</a:t>
                </a:r>
                <a:endParaRPr lang="en-US"/>
              </a:p>
            </p:txBody>
          </p:sp>
          <p:sp>
            <p:nvSpPr>
              <p:cNvPr id="80" name="Rectangle 6"/>
              <p:cNvSpPr>
                <a:spLocks noChangeArrowheads="1"/>
              </p:cNvSpPr>
              <p:nvPr/>
            </p:nvSpPr>
            <p:spPr bwMode="auto">
              <a:xfrm>
                <a:off x="5427244" y="252300"/>
                <a:ext cx="1483652" cy="791574"/>
              </a:xfrm>
              <a:prstGeom prst="rect">
                <a:avLst/>
              </a:prstGeom>
              <a:solidFill>
                <a:schemeClr val="accent1"/>
              </a:solidFill>
              <a:ln w="19050">
                <a:solidFill>
                  <a:srgbClr val="FFFFFF"/>
                </a:solidFill>
                <a:miter lim="800000"/>
                <a:headEnd/>
                <a:tailEnd/>
              </a:ln>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a:solidFill>
                      <a:srgbClr val="FFFFFF"/>
                    </a:solidFill>
                    <a:latin typeface="Century Gothic" panose="020B0502020202020204" pitchFamily="34" charset="0"/>
                    <a:sym typeface="Century Gothic" panose="020B0502020202020204" pitchFamily="34" charset="0"/>
                  </a:rPr>
                  <a:t>System test</a:t>
                </a:r>
                <a:endParaRPr lang="vi-VN" altLang="en-US" sz="1600">
                  <a:solidFill>
                    <a:srgbClr val="FFFFFF"/>
                  </a:solidFill>
                  <a:latin typeface="Century Gothic" panose="020B0502020202020204" pitchFamily="34" charset="0"/>
                  <a:sym typeface="Century Gothic" panose="020B0502020202020204" pitchFamily="34" charset="0"/>
                </a:endParaRPr>
              </a:p>
              <a:p>
                <a:pPr algn="ctr" eaLnBrk="1" hangingPunct="1"/>
                <a:r>
                  <a:rPr lang="ja-JP" altLang="en-US" sz="1600">
                    <a:solidFill>
                      <a:srgbClr val="FFFFFF"/>
                    </a:solidFill>
                    <a:latin typeface="MS PGothic" panose="020B0600070205080204" pitchFamily="34" charset="-128"/>
                    <a:sym typeface="MS PGothic" panose="020B0600070205080204" pitchFamily="34" charset="-128"/>
                  </a:rPr>
                  <a:t>総合テスト</a:t>
                </a:r>
                <a:endParaRPr lang="en-US"/>
              </a:p>
            </p:txBody>
          </p:sp>
          <p:cxnSp>
            <p:nvCxnSpPr>
              <p:cNvPr id="81" name="Straight Arrow Connector 35"/>
              <p:cNvCxnSpPr>
                <a:cxnSpLocks noChangeShapeType="1"/>
                <a:stCxn id="74" idx="3"/>
                <a:endCxn id="80" idx="1"/>
              </p:cNvCxnSpPr>
              <p:nvPr/>
            </p:nvCxnSpPr>
            <p:spPr bwMode="auto">
              <a:xfrm flipV="1">
                <a:off x="1483652" y="648087"/>
                <a:ext cx="3943592" cy="11816"/>
              </a:xfrm>
              <a:prstGeom prst="straightConnector1">
                <a:avLst/>
              </a:prstGeom>
              <a:noFill/>
              <a:ln w="19050">
                <a:solidFill>
                  <a:schemeClr val="tx1"/>
                </a:solidFill>
                <a:prstDash val="dash"/>
                <a:round/>
                <a:headEnd type="arrow" w="med" len="med"/>
                <a:tailEnd type="arrow" w="med" len="med"/>
              </a:ln>
              <a:extLst>
                <a:ext uri="{909E8E84-426E-40DD-AFC4-6F175D3DCCD1}">
                  <a14:hiddenFill xmlns:a14="http://schemas.microsoft.com/office/drawing/2010/main" xmlns="">
                    <a:noFill/>
                  </a14:hiddenFill>
                </a:ext>
              </a:extLst>
            </p:spPr>
          </p:cxnSp>
          <p:cxnSp>
            <p:nvCxnSpPr>
              <p:cNvPr id="82" name="Straight Arrow Connector 36"/>
              <p:cNvCxnSpPr>
                <a:cxnSpLocks noChangeShapeType="1"/>
                <a:stCxn id="75" idx="3"/>
                <a:endCxn id="79" idx="1"/>
              </p:cNvCxnSpPr>
              <p:nvPr/>
            </p:nvCxnSpPr>
            <p:spPr bwMode="auto">
              <a:xfrm>
                <a:off x="2378641" y="1728053"/>
                <a:ext cx="2107156" cy="1"/>
              </a:xfrm>
              <a:prstGeom prst="straightConnector1">
                <a:avLst/>
              </a:prstGeom>
              <a:noFill/>
              <a:ln w="19050">
                <a:solidFill>
                  <a:schemeClr val="tx1"/>
                </a:solidFill>
                <a:prstDash val="dash"/>
                <a:round/>
                <a:headEnd type="arrow" w="med" len="med"/>
                <a:tailEnd type="arrow" w="med" len="med"/>
              </a:ln>
              <a:extLst>
                <a:ext uri="{909E8E84-426E-40DD-AFC4-6F175D3DCCD1}">
                  <a14:hiddenFill xmlns:a14="http://schemas.microsoft.com/office/drawing/2010/main" xmlns="">
                    <a:noFill/>
                  </a14:hiddenFill>
                </a:ext>
              </a:extLst>
            </p:spPr>
          </p:cxnSp>
          <p:cxnSp>
            <p:nvCxnSpPr>
              <p:cNvPr id="83" name="Straight Arrow Connector 39"/>
              <p:cNvCxnSpPr>
                <a:cxnSpLocks noChangeShapeType="1"/>
                <a:stCxn id="76" idx="3"/>
                <a:endCxn id="78" idx="1"/>
              </p:cNvCxnSpPr>
              <p:nvPr/>
            </p:nvCxnSpPr>
            <p:spPr bwMode="auto">
              <a:xfrm>
                <a:off x="2991896" y="2801296"/>
                <a:ext cx="941122" cy="1"/>
              </a:xfrm>
              <a:prstGeom prst="straightConnector1">
                <a:avLst/>
              </a:prstGeom>
              <a:noFill/>
              <a:ln w="19050">
                <a:solidFill>
                  <a:schemeClr val="tx1"/>
                </a:solidFill>
                <a:prstDash val="dash"/>
                <a:round/>
                <a:headEnd type="arrow" w="med" len="med"/>
                <a:tailEnd type="arrow" w="med" len="med"/>
              </a:ln>
              <a:extLst>
                <a:ext uri="{909E8E84-426E-40DD-AFC4-6F175D3DCCD1}">
                  <a14:hiddenFill xmlns:a14="http://schemas.microsoft.com/office/drawing/2010/main" xmlns="">
                    <a:noFill/>
                  </a14:hiddenFill>
                </a:ext>
              </a:extLst>
            </p:spPr>
          </p:cxnSp>
          <p:sp>
            <p:nvSpPr>
              <p:cNvPr id="84" name="Rectangle 42"/>
              <p:cNvSpPr>
                <a:spLocks noChangeArrowheads="1"/>
              </p:cNvSpPr>
              <p:nvPr/>
            </p:nvSpPr>
            <p:spPr bwMode="auto">
              <a:xfrm>
                <a:off x="4309160" y="0"/>
                <a:ext cx="2890368" cy="229755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endParaRPr lang="vi-VN" dirty="0">
                  <a:solidFill>
                    <a:srgbClr val="FFFFFF"/>
                  </a:solidFill>
                  <a:latin typeface="Century Gothic" panose="020B0502020202020204" pitchFamily="34" charset="0"/>
                  <a:sym typeface="Century Gothic" panose="020B0502020202020204" pitchFamily="34" charset="0"/>
                </a:endParaRPr>
              </a:p>
              <a:p>
                <a:pPr algn="ctr" eaLnBrk="1" hangingPunct="1"/>
                <a:r>
                  <a:rPr lang="vi-VN" dirty="0">
                    <a:solidFill>
                      <a:srgbClr val="FFFFFF"/>
                    </a:solidFill>
                    <a:latin typeface="Century Gothic" panose="020B0502020202020204" pitchFamily="34" charset="0"/>
                    <a:sym typeface="Century Gothic" panose="020B0502020202020204" pitchFamily="34" charset="0"/>
                  </a:rPr>
                  <a:t>				</a:t>
                </a:r>
              </a:p>
              <a:p>
                <a:pPr algn="ctr" eaLnBrk="1" hangingPunct="1"/>
                <a:r>
                  <a:rPr lang="vi-VN" b="1" dirty="0">
                    <a:solidFill>
                      <a:srgbClr val="FFFFFF"/>
                    </a:solidFill>
                    <a:latin typeface="Century Gothic" panose="020B0502020202020204" pitchFamily="34" charset="0"/>
                    <a:sym typeface="Century Gothic" panose="020B0502020202020204" pitchFamily="34" charset="0"/>
                  </a:rPr>
                  <a:t>				</a:t>
                </a:r>
                <a:r>
                  <a:rPr lang="vi-VN" b="1" dirty="0" err="1">
                    <a:latin typeface="Century Gothic" panose="020B0502020202020204" pitchFamily="34" charset="0"/>
                    <a:sym typeface="Century Gothic" panose="020B0502020202020204" pitchFamily="34" charset="0"/>
                  </a:rPr>
                  <a:t>System</a:t>
                </a:r>
                <a:r>
                  <a:rPr lang="vi-VN" b="1" dirty="0">
                    <a:latin typeface="Century Gothic" panose="020B0502020202020204" pitchFamily="34" charset="0"/>
                    <a:sym typeface="Century Gothic" panose="020B0502020202020204" pitchFamily="34" charset="0"/>
                  </a:rPr>
                  <a:t> 					</a:t>
                </a:r>
                <a:r>
                  <a:rPr lang="vi-VN" b="1" dirty="0" err="1">
                    <a:latin typeface="Century Gothic" panose="020B0502020202020204" pitchFamily="34" charset="0"/>
                    <a:sym typeface="Century Gothic" panose="020B0502020202020204" pitchFamily="34" charset="0"/>
                  </a:rPr>
                  <a:t>Test</a:t>
                </a:r>
                <a:endParaRPr lang="vi-VN" b="1" dirty="0">
                  <a:latin typeface="Century Gothic" panose="020B0502020202020204" pitchFamily="34" charset="0"/>
                  <a:sym typeface="Century Gothic" panose="020B0502020202020204" pitchFamily="34" charset="0"/>
                </a:endParaRPr>
              </a:p>
              <a:p>
                <a:pPr algn="ctr" eaLnBrk="1" hangingPunct="1"/>
                <a:r>
                  <a:rPr lang="vi-VN" dirty="0">
                    <a:solidFill>
                      <a:srgbClr val="FFFFFF"/>
                    </a:solidFill>
                    <a:latin typeface="Century Gothic" panose="020B0502020202020204" pitchFamily="34" charset="0"/>
                    <a:sym typeface="Century Gothic" panose="020B0502020202020204" pitchFamily="34" charset="0"/>
                  </a:rPr>
                  <a:t>		</a:t>
                </a:r>
              </a:p>
              <a:p>
                <a:pPr algn="ctr" eaLnBrk="1" hangingPunct="1"/>
                <a:r>
                  <a:rPr lang="vi-VN" dirty="0">
                    <a:solidFill>
                      <a:srgbClr val="FFFFFF"/>
                    </a:solidFill>
                    <a:latin typeface="Century Gothic" panose="020B0502020202020204" pitchFamily="34" charset="0"/>
                    <a:sym typeface="Century Gothic" panose="020B0502020202020204" pitchFamily="34" charset="0"/>
                  </a:rPr>
                  <a:t>		</a:t>
                </a:r>
              </a:p>
            </p:txBody>
          </p:sp>
        </p:grpSp>
      </p:grpSp>
      <p:sp>
        <p:nvSpPr>
          <p:cNvPr id="85" name="Rounded Rectangle 84"/>
          <p:cNvSpPr/>
          <p:nvPr/>
        </p:nvSpPr>
        <p:spPr bwMode="auto">
          <a:xfrm>
            <a:off x="4844726" y="1078669"/>
            <a:ext cx="4080681" cy="4675245"/>
          </a:xfrm>
          <a:prstGeom prst="roundRect">
            <a:avLst/>
          </a:prstGeom>
          <a:noFill/>
          <a:ln w="9525" cap="flat" cmpd="sng" algn="ctr">
            <a:solidFill>
              <a:srgbClr val="FFFF00"/>
            </a:solidFill>
            <a:prstDash val="solid"/>
            <a:round/>
            <a:headEnd type="none" w="med" len="med"/>
            <a:tailEnd type="none" w="med" len="med"/>
          </a:ln>
          <a:effectLst>
            <a:glow rad="101600">
              <a:srgbClr val="FFFF00">
                <a:alpha val="60000"/>
              </a:srgbClr>
            </a:glow>
          </a:effectLst>
        </p:spPr>
        <p:txBody>
          <a:bodyPr/>
          <a:lstStyle/>
          <a:p>
            <a:pPr>
              <a:defRPr/>
            </a:pPr>
            <a:endParaRPr lang="vi-VN" sz="2900" dirty="0">
              <a:solidFill>
                <a:srgbClr val="FFFF00"/>
              </a:solidFill>
            </a:endParaRPr>
          </a:p>
        </p:txBody>
      </p:sp>
    </p:spTree>
    <p:extLst>
      <p:ext uri="{BB962C8B-B14F-4D97-AF65-F5344CB8AC3E}">
        <p14:creationId xmlns:p14="http://schemas.microsoft.com/office/powerpoint/2010/main" xmlns="" val="2765124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6.2.1 Test </a:t>
            </a:r>
            <a:r>
              <a:rPr lang="en-US" sz="3200" dirty="0" smtClean="0"/>
              <a:t>Stage </a:t>
            </a:r>
            <a:r>
              <a:rPr lang="en-US" sz="3200" dirty="0"/>
              <a:t/>
            </a:r>
            <a:br>
              <a:rPr lang="en-US" sz="3200" dirty="0"/>
            </a:br>
            <a:r>
              <a:rPr lang="en-US" sz="3200" dirty="0"/>
              <a:t>	</a:t>
            </a:r>
            <a:r>
              <a:rPr lang="ja-JP" altLang="en-US" sz="3200" cap="all" dirty="0" smtClean="0"/>
              <a:t>テス</a:t>
            </a:r>
            <a:r>
              <a:rPr lang="ja-JP" altLang="en-US" sz="3200" cap="all" dirty="0"/>
              <a:t>ト段階</a:t>
            </a:r>
            <a:endParaRPr lang="en-US" sz="3200" dirty="0"/>
          </a:p>
        </p:txBody>
      </p:sp>
      <p:sp>
        <p:nvSpPr>
          <p:cNvPr id="3" name="Content Placeholder 2"/>
          <p:cNvSpPr>
            <a:spLocks noGrp="1"/>
          </p:cNvSpPr>
          <p:nvPr>
            <p:ph idx="1"/>
          </p:nvPr>
        </p:nvSpPr>
        <p:spPr>
          <a:xfrm>
            <a:off x="609599" y="1930400"/>
            <a:ext cx="6865258" cy="4383314"/>
          </a:xfrm>
        </p:spPr>
        <p:txBody>
          <a:bodyPr>
            <a:normAutofit/>
          </a:bodyPr>
          <a:lstStyle/>
          <a:p>
            <a:r>
              <a:rPr lang="en-US" b="1" i="1" dirty="0">
                <a:solidFill>
                  <a:schemeClr val="accent1"/>
                </a:solidFill>
              </a:rPr>
              <a:t>Test Acceptance </a:t>
            </a:r>
            <a:r>
              <a:rPr lang="en-US" b="1" i="1" dirty="0" smtClean="0">
                <a:solidFill>
                  <a:schemeClr val="accent1"/>
                </a:solidFill>
              </a:rPr>
              <a:t>Criteria</a:t>
            </a:r>
            <a:br>
              <a:rPr lang="en-US" b="1" i="1" dirty="0" smtClean="0">
                <a:solidFill>
                  <a:schemeClr val="accent1"/>
                </a:solidFill>
              </a:rPr>
            </a:br>
            <a:r>
              <a:rPr lang="ja-JP" altLang="en-US" b="1" i="1" dirty="0" smtClean="0">
                <a:solidFill>
                  <a:schemeClr val="accent1"/>
                </a:solidFill>
              </a:rPr>
              <a:t>テ</a:t>
            </a:r>
            <a:r>
              <a:rPr lang="ja-JP" altLang="en-US" b="1" i="1" dirty="0">
                <a:solidFill>
                  <a:schemeClr val="accent1"/>
                </a:solidFill>
              </a:rPr>
              <a:t>スト受入基準</a:t>
            </a:r>
            <a:endParaRPr lang="vi-VN" b="1" i="1" dirty="0">
              <a:solidFill>
                <a:schemeClr val="accent1"/>
              </a:solidFill>
            </a:endParaRPr>
          </a:p>
          <a:p>
            <a:pPr>
              <a:buNone/>
            </a:pPr>
            <a:endParaRPr lang="en-US" dirty="0"/>
          </a:p>
        </p:txBody>
      </p:sp>
      <p:sp>
        <p:nvSpPr>
          <p:cNvPr id="4" name="Content Placeholder 2"/>
          <p:cNvSpPr txBox="1">
            <a:spLocks/>
          </p:cNvSpPr>
          <p:nvPr/>
        </p:nvSpPr>
        <p:spPr>
          <a:xfrm>
            <a:off x="711199" y="2044476"/>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kumimoji="0" lang="en-US"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44/57</a:t>
            </a:r>
            <a:endParaRPr lang="en-US" i="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44277409"/>
              </p:ext>
            </p:extLst>
          </p:nvPr>
        </p:nvGraphicFramePr>
        <p:xfrm>
          <a:off x="711199" y="2872340"/>
          <a:ext cx="7272741" cy="3052908"/>
        </p:xfrm>
        <a:graphic>
          <a:graphicData uri="http://schemas.openxmlformats.org/drawingml/2006/table">
            <a:tbl>
              <a:tblPr firstRow="1" bandRow="1">
                <a:tableStyleId>{5DA37D80-6434-44D0-A028-1B22A696006F}</a:tableStyleId>
              </a:tblPr>
              <a:tblGrid>
                <a:gridCol w="1818185"/>
                <a:gridCol w="1914914"/>
                <a:gridCol w="1854470"/>
                <a:gridCol w="1685172"/>
              </a:tblGrid>
              <a:tr h="1017636">
                <a:tc>
                  <a:txBody>
                    <a:bodyPr/>
                    <a:lstStyle/>
                    <a:p>
                      <a:pPr algn="ctr"/>
                      <a:r>
                        <a:rPr lang="en-US" dirty="0" smtClean="0"/>
                        <a:t>Test stage</a:t>
                      </a:r>
                      <a:endParaRPr lang="vi-VN" b="1" dirty="0"/>
                    </a:p>
                  </a:txBody>
                  <a:tcPr/>
                </a:tc>
                <a:tc>
                  <a:txBody>
                    <a:bodyPr/>
                    <a:lstStyle/>
                    <a:p>
                      <a:pPr algn="ctr"/>
                      <a:r>
                        <a:rPr lang="en-US" dirty="0" smtClean="0"/>
                        <a:t>Number of test case/KLOC</a:t>
                      </a:r>
                      <a:endParaRPr lang="vi-VN" b="0" dirty="0"/>
                    </a:p>
                  </a:txBody>
                  <a:tcPr/>
                </a:tc>
                <a:tc>
                  <a:txBody>
                    <a:bodyPr/>
                    <a:lstStyle/>
                    <a:p>
                      <a:pPr algn="ctr"/>
                      <a:r>
                        <a:rPr lang="en-US" dirty="0" smtClean="0"/>
                        <a:t>Weighted defects/KLOC</a:t>
                      </a:r>
                      <a:endParaRPr lang="vi-VN" b="0" dirty="0"/>
                    </a:p>
                  </a:txBody>
                  <a:tcPr/>
                </a:tc>
                <a:tc>
                  <a:txBody>
                    <a:bodyPr/>
                    <a:lstStyle/>
                    <a:p>
                      <a:pPr algn="ctr"/>
                      <a:r>
                        <a:rPr lang="en-US" dirty="0" smtClean="0"/>
                        <a:t>Path coverage</a:t>
                      </a:r>
                      <a:endParaRPr lang="vi-VN" b="0" dirty="0"/>
                    </a:p>
                  </a:txBody>
                  <a:tcPr/>
                </a:tc>
              </a:tr>
              <a:tr h="1017636">
                <a:tc>
                  <a:txBody>
                    <a:bodyPr/>
                    <a:lstStyle/>
                    <a:p>
                      <a:pPr algn="ctr"/>
                      <a:r>
                        <a:rPr lang="en-US" dirty="0" smtClean="0"/>
                        <a:t>Unit Test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u="none" strike="noStrike" cap="none" normalizeH="0" baseline="0" dirty="0" smtClean="0">
                          <a:ln>
                            <a:noFill/>
                          </a:ln>
                          <a:effectLst/>
                          <a:sym typeface="MS PGothic" pitchFamily="34" charset="-128"/>
                        </a:rPr>
                        <a:t>単体テスト</a:t>
                      </a:r>
                      <a:endParaRPr kumimoji="0" lang="ja-JP" altLang="en-US" sz="1800" b="1" i="0" u="none" strike="noStrike" cap="none" normalizeH="0" baseline="0" dirty="0" smtClean="0">
                        <a:ln>
                          <a:noFill/>
                        </a:ln>
                        <a:solidFill>
                          <a:schemeClr val="tx1"/>
                        </a:solidFill>
                        <a:effectLst/>
                        <a:latin typeface="Century Gothic" pitchFamily="34" charset="0"/>
                        <a:ea typeface="MS PGothic" pitchFamily="34" charset="-128"/>
                        <a:cs typeface="Meiryo" pitchFamily="34" charset="-128"/>
                        <a:sym typeface="MS PGothic" pitchFamily="34" charset="-128"/>
                      </a:endParaRPr>
                    </a:p>
                  </a:txBody>
                  <a:tcPr>
                    <a:noFill/>
                  </a:tcPr>
                </a:tc>
                <a:tc>
                  <a:txBody>
                    <a:bodyPr/>
                    <a:lstStyle/>
                    <a:p>
                      <a:pPr algn="ctr"/>
                      <a:r>
                        <a:rPr lang="en-US" dirty="0" smtClean="0"/>
                        <a:t>75 - 90</a:t>
                      </a:r>
                      <a:endParaRPr lang="vi-VN" dirty="0"/>
                    </a:p>
                  </a:txBody>
                  <a:tcPr>
                    <a:noFill/>
                  </a:tcPr>
                </a:tc>
                <a:tc>
                  <a:txBody>
                    <a:bodyPr/>
                    <a:lstStyle/>
                    <a:p>
                      <a:pPr algn="ctr"/>
                      <a:r>
                        <a:rPr lang="en-US" dirty="0" smtClean="0"/>
                        <a:t>4 –</a:t>
                      </a:r>
                      <a:r>
                        <a:rPr lang="en-US" baseline="0" dirty="0" smtClean="0"/>
                        <a:t> 6 </a:t>
                      </a:r>
                      <a:endParaRPr lang="vi-VN" dirty="0"/>
                    </a:p>
                  </a:txBody>
                  <a:tcPr>
                    <a:noFill/>
                  </a:tcPr>
                </a:tc>
                <a:tc>
                  <a:txBody>
                    <a:bodyPr/>
                    <a:lstStyle/>
                    <a:p>
                      <a:pPr algn="ctr"/>
                      <a:r>
                        <a:rPr lang="en-US" dirty="0" smtClean="0"/>
                        <a:t>100%</a:t>
                      </a:r>
                      <a:endParaRPr lang="vi-VN" dirty="0"/>
                    </a:p>
                  </a:txBody>
                  <a:tcPr>
                    <a:noFill/>
                  </a:tcPr>
                </a:tc>
              </a:tr>
              <a:tr h="1017636">
                <a:tc>
                  <a:txBody>
                    <a:bodyPr/>
                    <a:lstStyle/>
                    <a:p>
                      <a:pPr algn="ctr"/>
                      <a:r>
                        <a:rPr lang="en-US" dirty="0" smtClean="0"/>
                        <a:t>System Test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u="none" strike="noStrike" cap="none" normalizeH="0" baseline="0" dirty="0" smtClean="0">
                          <a:ln>
                            <a:noFill/>
                          </a:ln>
                          <a:effectLst/>
                          <a:sym typeface="MS PGothic" pitchFamily="34" charset="-128"/>
                        </a:rPr>
                        <a:t>総合テスト</a:t>
                      </a:r>
                      <a:endParaRPr kumimoji="0" lang="ja-JP" altLang="en-US" sz="1800" b="1" i="0" u="none" strike="noStrike" cap="none" normalizeH="0" baseline="0" dirty="0" smtClean="0">
                        <a:ln>
                          <a:noFill/>
                        </a:ln>
                        <a:solidFill>
                          <a:schemeClr val="tx1"/>
                        </a:solidFill>
                        <a:effectLst/>
                        <a:latin typeface="Century Gothic" pitchFamily="34" charset="0"/>
                        <a:ea typeface="MS PGothic" pitchFamily="34" charset="-128"/>
                        <a:cs typeface="Meiryo" pitchFamily="34" charset="-128"/>
                        <a:sym typeface="MS PGothic" pitchFamily="34" charset="-128"/>
                      </a:endParaRPr>
                    </a:p>
                  </a:txBody>
                  <a:tcPr/>
                </a:tc>
                <a:tc>
                  <a:txBody>
                    <a:bodyPr/>
                    <a:lstStyle/>
                    <a:p>
                      <a:pPr algn="ctr"/>
                      <a:r>
                        <a:rPr lang="en-US" dirty="0" smtClean="0"/>
                        <a:t>35 - 45</a:t>
                      </a:r>
                      <a:endParaRPr lang="vi-VN" dirty="0"/>
                    </a:p>
                  </a:txBody>
                  <a:tcPr/>
                </a:tc>
                <a:tc>
                  <a:txBody>
                    <a:bodyPr/>
                    <a:lstStyle/>
                    <a:p>
                      <a:pPr algn="ctr"/>
                      <a:r>
                        <a:rPr lang="en-US" dirty="0" smtClean="0"/>
                        <a:t>2</a:t>
                      </a:r>
                      <a:r>
                        <a:rPr lang="en-US" baseline="0" dirty="0" smtClean="0"/>
                        <a:t> - 4</a:t>
                      </a:r>
                      <a:endParaRPr lang="vi-VN" dirty="0"/>
                    </a:p>
                  </a:txBody>
                  <a:tcPr/>
                </a:tc>
                <a:tc>
                  <a:txBody>
                    <a:bodyPr/>
                    <a:lstStyle/>
                    <a:p>
                      <a:pPr algn="ctr"/>
                      <a:r>
                        <a:rPr lang="en-US" dirty="0" smtClean="0"/>
                        <a:t>100%</a:t>
                      </a:r>
                      <a:endParaRPr lang="vi-VN" dirty="0"/>
                    </a:p>
                  </a:txBody>
                  <a:tcPr/>
                </a:tc>
              </a:tr>
            </a:tbl>
          </a:graphicData>
        </a:graphic>
      </p:graphicFrame>
    </p:spTree>
    <p:extLst>
      <p:ext uri="{BB962C8B-B14F-4D97-AF65-F5344CB8AC3E}">
        <p14:creationId xmlns:p14="http://schemas.microsoft.com/office/powerpoint/2010/main" xmlns="" val="4238203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3200" dirty="0"/>
              <a:t>6.2.2 </a:t>
            </a:r>
            <a:r>
              <a:rPr lang="vi-VN" altLang="ja-JP" sz="3200" dirty="0" err="1"/>
              <a:t>Test</a:t>
            </a:r>
            <a:r>
              <a:rPr lang="en-US" altLang="ja-JP" sz="3200" dirty="0"/>
              <a:t> Process </a:t>
            </a:r>
            <a:r>
              <a:rPr lang="en-US" altLang="ja-JP" sz="3200" dirty="0" smtClean="0"/>
              <a:t/>
            </a:r>
            <a:br>
              <a:rPr lang="en-US" altLang="ja-JP" sz="3200" dirty="0" smtClean="0"/>
            </a:br>
            <a:r>
              <a:rPr lang="en-US" altLang="ja-JP" sz="3200" dirty="0" smtClean="0"/>
              <a:t>	</a:t>
            </a:r>
            <a:r>
              <a:rPr lang="ja-JP" altLang="en-US" sz="3200" cap="all" dirty="0" smtClean="0"/>
              <a:t>テ</a:t>
            </a:r>
            <a:r>
              <a:rPr lang="ja-JP" altLang="en-US" sz="3200" cap="all" dirty="0"/>
              <a:t>スト工</a:t>
            </a:r>
            <a:r>
              <a:rPr lang="ja-JP" altLang="en-US" sz="3200" cap="all" dirty="0" smtClean="0"/>
              <a:t>程</a:t>
            </a:r>
            <a:endParaRPr kumimoji="1" lang="ja-JP" altLang="en-US" sz="3200" dirty="0"/>
          </a:p>
        </p:txBody>
      </p:sp>
      <p:sp>
        <p:nvSpPr>
          <p:cNvPr id="3" name="Content Placeholder 2"/>
          <p:cNvSpPr>
            <a:spLocks noGrp="1"/>
          </p:cNvSpPr>
          <p:nvPr>
            <p:ph idx="1"/>
          </p:nvPr>
        </p:nvSpPr>
        <p:spPr>
          <a:xfrm>
            <a:off x="609599" y="1760562"/>
            <a:ext cx="6347714" cy="4280802"/>
          </a:xfrm>
        </p:spPr>
        <p:txBody>
          <a:bodyPr/>
          <a:lstStyle/>
          <a:p>
            <a:pPr marL="0" indent="0">
              <a:buNone/>
            </a:pPr>
            <a:endParaRPr kumimoji="1" lang="ja-JP" altLang="en-US" dirty="0"/>
          </a:p>
        </p:txBody>
      </p:sp>
      <p:sp>
        <p:nvSpPr>
          <p:cNvPr id="5" name="Rectangle 4"/>
          <p:cNvSpPr/>
          <p:nvPr/>
        </p:nvSpPr>
        <p:spPr>
          <a:xfrm>
            <a:off x="3242505" y="2667706"/>
            <a:ext cx="1320801" cy="9214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Test </a:t>
            </a:r>
            <a:r>
              <a:rPr lang="en-US" sz="1600" dirty="0" smtClean="0"/>
              <a:t>cases</a:t>
            </a:r>
          </a:p>
          <a:p>
            <a:pPr algn="ctr"/>
            <a:r>
              <a:rPr lang="ja-JP" altLang="en-US" sz="1600" dirty="0"/>
              <a:t>テストケース</a:t>
            </a:r>
            <a:endParaRPr lang="en-US" sz="1600" dirty="0"/>
          </a:p>
        </p:txBody>
      </p:sp>
      <p:sp>
        <p:nvSpPr>
          <p:cNvPr id="6" name="Rectangle 5"/>
          <p:cNvSpPr/>
          <p:nvPr/>
        </p:nvSpPr>
        <p:spPr>
          <a:xfrm>
            <a:off x="7335508" y="2665786"/>
            <a:ext cx="1320801" cy="941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Test </a:t>
            </a:r>
            <a:r>
              <a:rPr lang="en-US" sz="1600" dirty="0" smtClean="0"/>
              <a:t>reports</a:t>
            </a:r>
          </a:p>
          <a:p>
            <a:pPr algn="ctr"/>
            <a:r>
              <a:rPr lang="ja-JP" altLang="en-US" sz="1600" dirty="0" smtClean="0"/>
              <a:t>テスト実行報告書</a:t>
            </a:r>
            <a:endParaRPr lang="en-US" sz="1600" dirty="0"/>
          </a:p>
        </p:txBody>
      </p:sp>
      <p:sp>
        <p:nvSpPr>
          <p:cNvPr id="7" name="Rounded Rectangle 6"/>
          <p:cNvSpPr/>
          <p:nvPr/>
        </p:nvSpPr>
        <p:spPr>
          <a:xfrm>
            <a:off x="2085637" y="4322165"/>
            <a:ext cx="1737322" cy="182018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Design </a:t>
            </a:r>
          </a:p>
          <a:p>
            <a:pPr algn="ctr"/>
            <a:r>
              <a:rPr lang="en-US" sz="1600" dirty="0"/>
              <a:t>test </a:t>
            </a:r>
            <a:r>
              <a:rPr lang="en-US" sz="1600" dirty="0" smtClean="0"/>
              <a:t>cases</a:t>
            </a:r>
          </a:p>
          <a:p>
            <a:pPr algn="ctr"/>
            <a:r>
              <a:rPr lang="ja-JP" altLang="en-US" sz="1600" dirty="0" smtClean="0"/>
              <a:t>テストケースを設計する</a:t>
            </a:r>
            <a:endParaRPr lang="en-US" sz="1600" dirty="0"/>
          </a:p>
        </p:txBody>
      </p:sp>
      <p:sp>
        <p:nvSpPr>
          <p:cNvPr id="8" name="Rounded Rectangle 7"/>
          <p:cNvSpPr/>
          <p:nvPr/>
        </p:nvSpPr>
        <p:spPr>
          <a:xfrm>
            <a:off x="4117865" y="4328182"/>
            <a:ext cx="1737322" cy="182018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600" dirty="0" smtClean="0"/>
              <a:t>Execute</a:t>
            </a:r>
            <a:r>
              <a:rPr lang="ja-JP" altLang="en-US" sz="1600" dirty="0"/>
              <a:t> </a:t>
            </a:r>
            <a:r>
              <a:rPr lang="en-US" altLang="ja-JP" sz="1600" dirty="0" smtClean="0"/>
              <a:t>test</a:t>
            </a:r>
          </a:p>
          <a:p>
            <a:pPr algn="ctr"/>
            <a:r>
              <a:rPr lang="ja-JP" altLang="en-US" sz="1600" dirty="0" smtClean="0"/>
              <a:t>テストを実行する</a:t>
            </a:r>
            <a:endParaRPr lang="en-US" sz="1600" dirty="0"/>
          </a:p>
        </p:txBody>
      </p:sp>
      <p:sp>
        <p:nvSpPr>
          <p:cNvPr id="9" name="Rounded Rectangle 8"/>
          <p:cNvSpPr/>
          <p:nvPr/>
        </p:nvSpPr>
        <p:spPr>
          <a:xfrm>
            <a:off x="6104435" y="4322165"/>
            <a:ext cx="1737322" cy="182018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Compare result to test </a:t>
            </a:r>
            <a:r>
              <a:rPr lang="en-US" sz="1600" dirty="0" smtClean="0"/>
              <a:t>cases</a:t>
            </a:r>
          </a:p>
          <a:p>
            <a:pPr algn="ctr"/>
            <a:r>
              <a:rPr lang="ja-JP" altLang="en-US" sz="1600" dirty="0" smtClean="0"/>
              <a:t>テストケースと結果を比較する</a:t>
            </a:r>
            <a:endParaRPr lang="en-US" sz="1600" dirty="0"/>
          </a:p>
        </p:txBody>
      </p:sp>
      <p:cxnSp>
        <p:nvCxnSpPr>
          <p:cNvPr id="10" name="Straight Arrow Connector 9"/>
          <p:cNvCxnSpPr>
            <a:stCxn id="7" idx="3"/>
            <a:endCxn id="8" idx="1"/>
          </p:cNvCxnSpPr>
          <p:nvPr/>
        </p:nvCxnSpPr>
        <p:spPr>
          <a:xfrm>
            <a:off x="3822959" y="5232256"/>
            <a:ext cx="294906" cy="6018"/>
          </a:xfrm>
          <a:prstGeom prst="straightConnector1">
            <a:avLst/>
          </a:prstGeom>
          <a:ln>
            <a:tailEnd type="triangle"/>
          </a:ln>
        </p:spPr>
        <p:style>
          <a:lnRef idx="3">
            <a:schemeClr val="lt1"/>
          </a:lnRef>
          <a:fillRef idx="1">
            <a:schemeClr val="accent5"/>
          </a:fillRef>
          <a:effectRef idx="1">
            <a:schemeClr val="accent5"/>
          </a:effectRef>
          <a:fontRef idx="minor">
            <a:schemeClr val="lt1"/>
          </a:fontRef>
        </p:style>
      </p:cxnSp>
      <p:cxnSp>
        <p:nvCxnSpPr>
          <p:cNvPr id="11" name="Straight Arrow Connector 10"/>
          <p:cNvCxnSpPr>
            <a:stCxn id="8" idx="3"/>
            <a:endCxn id="9" idx="1"/>
          </p:cNvCxnSpPr>
          <p:nvPr/>
        </p:nvCxnSpPr>
        <p:spPr>
          <a:xfrm flipV="1">
            <a:off x="5855187" y="5232256"/>
            <a:ext cx="249248" cy="6018"/>
          </a:xfrm>
          <a:prstGeom prst="straightConnector1">
            <a:avLst/>
          </a:prstGeom>
          <a:ln>
            <a:tailEnd type="triangle"/>
          </a:ln>
        </p:spPr>
        <p:style>
          <a:lnRef idx="3">
            <a:schemeClr val="lt1"/>
          </a:lnRef>
          <a:fillRef idx="1">
            <a:schemeClr val="accent5"/>
          </a:fillRef>
          <a:effectRef idx="1">
            <a:schemeClr val="accent5"/>
          </a:effectRef>
          <a:fontRef idx="minor">
            <a:schemeClr val="lt1"/>
          </a:fontRef>
        </p:style>
      </p:cxnSp>
      <p:cxnSp>
        <p:nvCxnSpPr>
          <p:cNvPr id="12" name="Elbow Connector 11"/>
          <p:cNvCxnSpPr>
            <a:endCxn id="5" idx="1"/>
          </p:cNvCxnSpPr>
          <p:nvPr/>
        </p:nvCxnSpPr>
        <p:spPr>
          <a:xfrm rot="5400000" flipH="1" flipV="1">
            <a:off x="2537059" y="3616728"/>
            <a:ext cx="1193751" cy="217141"/>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Elbow Connector 12"/>
          <p:cNvCxnSpPr>
            <a:stCxn id="5" idx="3"/>
          </p:cNvCxnSpPr>
          <p:nvPr/>
        </p:nvCxnSpPr>
        <p:spPr>
          <a:xfrm>
            <a:off x="4563306" y="3128422"/>
            <a:ext cx="240724" cy="1227294"/>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Elbow Connector 13"/>
          <p:cNvCxnSpPr/>
          <p:nvPr/>
        </p:nvCxnSpPr>
        <p:spPr>
          <a:xfrm rot="5400000" flipH="1" flipV="1">
            <a:off x="4549922" y="3624349"/>
            <a:ext cx="1213277" cy="221423"/>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Elbow Connector 14"/>
          <p:cNvCxnSpPr/>
          <p:nvPr/>
        </p:nvCxnSpPr>
        <p:spPr>
          <a:xfrm>
            <a:off x="6588073" y="3128422"/>
            <a:ext cx="196954" cy="1227294"/>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Elbow Connector 15"/>
          <p:cNvCxnSpPr>
            <a:endCxn id="6" idx="1"/>
          </p:cNvCxnSpPr>
          <p:nvPr/>
        </p:nvCxnSpPr>
        <p:spPr>
          <a:xfrm rot="5400000" flipH="1" flipV="1">
            <a:off x="6641789" y="3628449"/>
            <a:ext cx="1185793" cy="201646"/>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Elbow Connector 16"/>
          <p:cNvCxnSpPr>
            <a:stCxn id="5" idx="0"/>
            <a:endCxn id="9" idx="0"/>
          </p:cNvCxnSpPr>
          <p:nvPr/>
        </p:nvCxnSpPr>
        <p:spPr>
          <a:xfrm rot="16200000" flipH="1">
            <a:off x="4610771" y="1959840"/>
            <a:ext cx="1654459" cy="3070190"/>
          </a:xfrm>
          <a:prstGeom prst="bentConnector3">
            <a:avLst>
              <a:gd name="adj1" fmla="val -14795"/>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Rounded Rectangle 17"/>
          <p:cNvSpPr/>
          <p:nvPr/>
        </p:nvSpPr>
        <p:spPr>
          <a:xfrm>
            <a:off x="53409" y="4322165"/>
            <a:ext cx="1737322" cy="1820184"/>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600" dirty="0" smtClean="0"/>
              <a:t>Creat</a:t>
            </a:r>
            <a:r>
              <a:rPr lang="en-US" altLang="ja-JP" sz="1600" dirty="0"/>
              <a:t>e</a:t>
            </a:r>
            <a:r>
              <a:rPr lang="en-US" sz="1600" dirty="0" smtClean="0"/>
              <a:t> </a:t>
            </a:r>
            <a:endParaRPr lang="en-US" sz="1600" dirty="0"/>
          </a:p>
          <a:p>
            <a:pPr algn="ctr"/>
            <a:r>
              <a:rPr lang="en-US" sz="1600" dirty="0"/>
              <a:t>test </a:t>
            </a:r>
            <a:r>
              <a:rPr lang="en-US" sz="1600" dirty="0" smtClean="0"/>
              <a:t>plan</a:t>
            </a:r>
          </a:p>
          <a:p>
            <a:pPr algn="ctr"/>
            <a:r>
              <a:rPr lang="ja-JP" altLang="en-US" sz="1600" dirty="0" smtClean="0"/>
              <a:t>テスト計画書を作成する</a:t>
            </a:r>
            <a:endParaRPr lang="en-US" sz="1600" dirty="0"/>
          </a:p>
        </p:txBody>
      </p:sp>
      <p:sp>
        <p:nvSpPr>
          <p:cNvPr id="19" name="Rectangle 18"/>
          <p:cNvSpPr/>
          <p:nvPr/>
        </p:nvSpPr>
        <p:spPr>
          <a:xfrm>
            <a:off x="1167052" y="2686100"/>
            <a:ext cx="1320801" cy="9214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Test </a:t>
            </a:r>
            <a:r>
              <a:rPr lang="en-US" sz="1600" dirty="0" smtClean="0"/>
              <a:t>plan</a:t>
            </a:r>
          </a:p>
          <a:p>
            <a:pPr algn="ctr"/>
            <a:r>
              <a:rPr lang="ja-JP" altLang="en-US" sz="1600" dirty="0"/>
              <a:t>テスト</a:t>
            </a:r>
            <a:r>
              <a:rPr lang="ja-JP" altLang="en-US" sz="1600" dirty="0" smtClean="0"/>
              <a:t>設計</a:t>
            </a:r>
            <a:r>
              <a:rPr lang="ja-JP" altLang="en-US" sz="1600" dirty="0"/>
              <a:t>書</a:t>
            </a:r>
            <a:endParaRPr lang="en-US" sz="1600" dirty="0"/>
          </a:p>
        </p:txBody>
      </p:sp>
      <p:cxnSp>
        <p:nvCxnSpPr>
          <p:cNvPr id="20" name="Elbow Connector 19"/>
          <p:cNvCxnSpPr>
            <a:stCxn id="18" idx="0"/>
            <a:endCxn id="19" idx="1"/>
          </p:cNvCxnSpPr>
          <p:nvPr/>
        </p:nvCxnSpPr>
        <p:spPr>
          <a:xfrm rot="5400000" flipH="1" flipV="1">
            <a:off x="456887" y="3612000"/>
            <a:ext cx="1175349" cy="244982"/>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1" name="Elbow Connector 20"/>
          <p:cNvCxnSpPr>
            <a:stCxn id="19" idx="3"/>
          </p:cNvCxnSpPr>
          <p:nvPr/>
        </p:nvCxnSpPr>
        <p:spPr>
          <a:xfrm>
            <a:off x="2487853" y="3146816"/>
            <a:ext cx="238522" cy="1175349"/>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a:stCxn id="18" idx="3"/>
            <a:endCxn id="7" idx="1"/>
          </p:cNvCxnSpPr>
          <p:nvPr/>
        </p:nvCxnSpPr>
        <p:spPr>
          <a:xfrm>
            <a:off x="1790731" y="5232256"/>
            <a:ext cx="294906" cy="0"/>
          </a:xfrm>
          <a:prstGeom prst="straightConnector1">
            <a:avLst/>
          </a:prstGeom>
          <a:ln>
            <a:tailEnd type="triangle"/>
          </a:ln>
        </p:spPr>
        <p:style>
          <a:lnRef idx="3">
            <a:schemeClr val="lt1"/>
          </a:lnRef>
          <a:fillRef idx="1">
            <a:schemeClr val="accent5"/>
          </a:fillRef>
          <a:effectRef idx="1">
            <a:schemeClr val="accent5"/>
          </a:effectRef>
          <a:fontRef idx="minor">
            <a:schemeClr val="lt1"/>
          </a:fontRef>
        </p:style>
      </p:cxnSp>
      <p:sp>
        <p:nvSpPr>
          <p:cNvPr id="4" name="TextBox 3"/>
          <p:cNvSpPr txBox="1"/>
          <p:nvPr/>
        </p:nvSpPr>
        <p:spPr>
          <a:xfrm>
            <a:off x="374772" y="6441484"/>
            <a:ext cx="5325497" cy="584775"/>
          </a:xfrm>
          <a:prstGeom prst="rect">
            <a:avLst/>
          </a:prstGeom>
          <a:noFill/>
        </p:spPr>
        <p:txBody>
          <a:bodyPr wrap="none" rtlCol="0">
            <a:spAutoFit/>
          </a:bodyPr>
          <a:lstStyle/>
          <a:p>
            <a:r>
              <a:rPr lang="en-US" sz="1100" dirty="0"/>
              <a:t>This diagram is based on Ian  </a:t>
            </a:r>
            <a:r>
              <a:rPr lang="en-US" sz="1100" dirty="0" err="1"/>
              <a:t>Sommerville</a:t>
            </a:r>
            <a:r>
              <a:rPr lang="en-US" sz="1100" dirty="0"/>
              <a:t>, </a:t>
            </a:r>
            <a:r>
              <a:rPr lang="en-US" sz="1100" i="1" dirty="0"/>
              <a:t>Software Engineering Eighth Edition</a:t>
            </a:r>
            <a:r>
              <a:rPr lang="en-US" sz="1100" dirty="0"/>
              <a:t>, </a:t>
            </a:r>
            <a:r>
              <a:rPr lang="en-US" sz="1100" dirty="0" smtClean="0"/>
              <a:t/>
            </a:r>
            <a:br>
              <a:rPr lang="en-US" sz="1100" dirty="0" smtClean="0"/>
            </a:br>
            <a:r>
              <a:rPr lang="en-US" sz="1100" dirty="0" smtClean="0"/>
              <a:t>Figure </a:t>
            </a:r>
            <a:r>
              <a:rPr lang="en-US" sz="1100" dirty="0"/>
              <a:t>23.2 A model of software testing process(Ch. 23)</a:t>
            </a:r>
          </a:p>
          <a:p>
            <a:endParaRPr lang="en-US" sz="1000" dirty="0"/>
          </a:p>
        </p:txBody>
      </p:sp>
      <p:sp>
        <p:nvSpPr>
          <p:cNvPr id="24" name="Rectangle 23"/>
          <p:cNvSpPr/>
          <p:nvPr/>
        </p:nvSpPr>
        <p:spPr>
          <a:xfrm>
            <a:off x="5266339" y="2667707"/>
            <a:ext cx="1320801" cy="9214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sz="1600" dirty="0"/>
              <a:t>Test </a:t>
            </a:r>
            <a:r>
              <a:rPr lang="en-US" sz="1600" dirty="0" smtClean="0"/>
              <a:t>results</a:t>
            </a:r>
          </a:p>
          <a:p>
            <a:pPr algn="ctr"/>
            <a:r>
              <a:rPr lang="ja-JP" altLang="en-US" sz="1600" dirty="0" smtClean="0"/>
              <a:t>テスト</a:t>
            </a:r>
            <a:r>
              <a:rPr lang="ja-JP" altLang="en-US" sz="1600" dirty="0"/>
              <a:t>結果</a:t>
            </a:r>
            <a:endParaRPr lang="en-US" altLang="ja-JP" sz="1600" dirty="0" smtClean="0"/>
          </a:p>
        </p:txBody>
      </p:sp>
      <p:sp>
        <p:nvSpPr>
          <p:cNvPr id="25" name="TextBox 24"/>
          <p:cNvSpPr txBox="1"/>
          <p:nvPr/>
        </p:nvSpPr>
        <p:spPr>
          <a:xfrm>
            <a:off x="8390730" y="6533126"/>
            <a:ext cx="793807" cy="369332"/>
          </a:xfrm>
          <a:prstGeom prst="rect">
            <a:avLst/>
          </a:prstGeom>
          <a:noFill/>
        </p:spPr>
        <p:txBody>
          <a:bodyPr wrap="none" rtlCol="0">
            <a:spAutoFit/>
          </a:bodyPr>
          <a:lstStyle/>
          <a:p>
            <a:r>
              <a:rPr lang="en-US" i="1" dirty="0" smtClean="0">
                <a:solidFill>
                  <a:schemeClr val="bg1"/>
                </a:solidFill>
              </a:rPr>
              <a:t>45/57</a:t>
            </a:r>
            <a:endParaRPr lang="en-US" i="1" dirty="0">
              <a:solidFill>
                <a:schemeClr val="bg1"/>
              </a:solidFill>
            </a:endParaRPr>
          </a:p>
        </p:txBody>
      </p:sp>
    </p:spTree>
    <p:extLst>
      <p:ext uri="{BB962C8B-B14F-4D97-AF65-F5344CB8AC3E}">
        <p14:creationId xmlns:p14="http://schemas.microsoft.com/office/powerpoint/2010/main" xmlns="" val="2200443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19314"/>
            <a:ext cx="7437438" cy="1255486"/>
          </a:xfrm>
        </p:spPr>
        <p:txBody>
          <a:bodyPr>
            <a:normAutofit/>
          </a:bodyPr>
          <a:lstStyle/>
          <a:p>
            <a:pPr eaLnBrk="1" hangingPunct="1"/>
            <a:r>
              <a:rPr lang="en-US" sz="3200" dirty="0" smtClean="0"/>
              <a:t>6.2.3 </a:t>
            </a:r>
            <a:r>
              <a:rPr lang="vi-VN" altLang="en-US" sz="3200" dirty="0" err="1" smtClean="0"/>
              <a:t>Test</a:t>
            </a:r>
            <a:r>
              <a:rPr lang="vi-VN" altLang="en-US" sz="3200" dirty="0" smtClean="0"/>
              <a:t> </a:t>
            </a:r>
            <a:r>
              <a:rPr lang="vi-VN" altLang="en-US" sz="3200" dirty="0" err="1" smtClean="0"/>
              <a:t>Plan</a:t>
            </a:r>
            <a:r>
              <a:rPr lang="vi-VN" altLang="en-US" sz="3200" dirty="0" smtClean="0"/>
              <a:t> </a:t>
            </a:r>
            <a:r>
              <a:rPr lang="en-US" altLang="en-US" sz="3200" dirty="0" smtClean="0"/>
              <a:t/>
            </a:r>
            <a:br>
              <a:rPr lang="en-US" altLang="en-US" sz="3200" dirty="0" smtClean="0"/>
            </a:br>
            <a:r>
              <a:rPr lang="en-US" altLang="en-US" sz="3200" dirty="0" smtClean="0"/>
              <a:t>	</a:t>
            </a:r>
            <a:r>
              <a:rPr lang="ja-JP" altLang="en-US" sz="3200" dirty="0" smtClean="0"/>
              <a:t>テスト計画</a:t>
            </a:r>
            <a:endParaRPr lang="vi-VN" sz="3200" dirty="0" smtClean="0"/>
          </a:p>
        </p:txBody>
      </p:sp>
      <p:sp>
        <p:nvSpPr>
          <p:cNvPr id="19460" name="Content Placeholder 5"/>
          <p:cNvSpPr>
            <a:spLocks noGrp="1"/>
          </p:cNvSpPr>
          <p:nvPr>
            <p:ph idx="1"/>
          </p:nvPr>
        </p:nvSpPr>
        <p:spPr>
          <a:xfrm>
            <a:off x="609600" y="1277257"/>
            <a:ext cx="8056563" cy="4764768"/>
          </a:xfrm>
        </p:spPr>
        <p:txBody>
          <a:bodyPr/>
          <a:lstStyle/>
          <a:p>
            <a:pPr>
              <a:buFont typeface="Wingdings" panose="05000000000000000000" pitchFamily="2" charset="2"/>
              <a:buChar char="Ø"/>
            </a:pPr>
            <a:r>
              <a:rPr lang="vi-VN" sz="1800" dirty="0" err="1" smtClean="0"/>
              <a:t>Human</a:t>
            </a:r>
            <a:r>
              <a:rPr lang="vi-VN" sz="1800" dirty="0" smtClean="0"/>
              <a:t> </a:t>
            </a:r>
            <a:r>
              <a:rPr lang="vi-VN" sz="1800" dirty="0" err="1" smtClean="0"/>
              <a:t>Resou</a:t>
            </a:r>
            <a:r>
              <a:rPr lang="en-US" sz="1800" dirty="0" smtClean="0"/>
              <a:t>r</a:t>
            </a:r>
            <a:r>
              <a:rPr lang="vi-VN" sz="1800" dirty="0" err="1" smtClean="0"/>
              <a:t>ce</a:t>
            </a:r>
            <a:r>
              <a:rPr lang="en-US" sz="1800" dirty="0" smtClean="0"/>
              <a:t> - </a:t>
            </a:r>
            <a:r>
              <a:rPr lang="ja-JP" altLang="en-US" dirty="0"/>
              <a:t>人材</a:t>
            </a:r>
            <a:endParaRPr lang="vi-VN" sz="1800" dirty="0" smtClean="0"/>
          </a:p>
          <a:p>
            <a:pPr eaLnBrk="1" hangingPunct="1">
              <a:buFont typeface="Wingdings 3" panose="05040102010807070707" pitchFamily="18" charset="2"/>
              <a:buNone/>
            </a:pPr>
            <a:endParaRPr lang="vi-VN" sz="1800" dirty="0" smtClean="0"/>
          </a:p>
        </p:txBody>
      </p:sp>
      <p:graphicFrame>
        <p:nvGraphicFramePr>
          <p:cNvPr id="7" name="Table 6"/>
          <p:cNvGraphicFramePr>
            <a:graphicFrameLocks noGrp="1"/>
          </p:cNvGraphicFramePr>
          <p:nvPr>
            <p:extLst>
              <p:ext uri="{D42A27DB-BD31-4B8C-83A1-F6EECF244321}">
                <p14:modId xmlns:p14="http://schemas.microsoft.com/office/powerpoint/2010/main" xmlns="" val="269251991"/>
              </p:ext>
            </p:extLst>
          </p:nvPr>
        </p:nvGraphicFramePr>
        <p:xfrm>
          <a:off x="609600" y="1723288"/>
          <a:ext cx="7729538" cy="5121870"/>
        </p:xfrm>
        <a:graphic>
          <a:graphicData uri="http://schemas.openxmlformats.org/drawingml/2006/table">
            <a:tbl>
              <a:tblPr firstRow="1" bandRow="1">
                <a:tableStyleId>{5C22544A-7EE6-4342-B048-85BDC9FD1C3A}</a:tableStyleId>
              </a:tblPr>
              <a:tblGrid>
                <a:gridCol w="2474908"/>
                <a:gridCol w="5254630"/>
              </a:tblGrid>
              <a:tr h="381690">
                <a:tc>
                  <a:txBody>
                    <a:bodyPr/>
                    <a:lstStyle/>
                    <a:p>
                      <a:pPr algn="ctr"/>
                      <a:r>
                        <a:rPr lang="vi-VN" sz="1800" dirty="0" smtClean="0"/>
                        <a:t>Member</a:t>
                      </a:r>
                      <a:endParaRPr lang="vi-VN" sz="1800" dirty="0"/>
                    </a:p>
                  </a:txBody>
                  <a:tcPr marL="91444" marR="91444" marT="45725" marB="45725"/>
                </a:tc>
                <a:tc>
                  <a:txBody>
                    <a:bodyPr/>
                    <a:lstStyle/>
                    <a:p>
                      <a:pPr algn="ctr"/>
                      <a:r>
                        <a:rPr lang="vi-VN" sz="1800" dirty="0" smtClean="0"/>
                        <a:t>Task</a:t>
                      </a:r>
                      <a:endParaRPr lang="vi-VN" sz="1800" dirty="0"/>
                    </a:p>
                  </a:txBody>
                  <a:tcPr marL="91444" marR="91444" marT="45725" marB="45725"/>
                </a:tc>
              </a:tr>
              <a:tr h="1877553">
                <a:tc>
                  <a:txBody>
                    <a:bodyPr/>
                    <a:lstStyle/>
                    <a:p>
                      <a:pPr algn="ctr"/>
                      <a:r>
                        <a:rPr lang="vi-VN" sz="1800" dirty="0" smtClean="0"/>
                        <a:t>ThanhMT</a:t>
                      </a:r>
                      <a:endParaRPr lang="vi-VN" sz="1800" dirty="0"/>
                    </a:p>
                  </a:txBody>
                  <a:tcPr marL="91444" marR="91444" marT="45725" marB="45725"/>
                </a:tc>
                <a:tc>
                  <a:txBody>
                    <a:bodyPr/>
                    <a:lstStyle/>
                    <a:p>
                      <a:r>
                        <a:rPr lang="en-US" sz="1800" kern="1200" dirty="0" smtClean="0">
                          <a:solidFill>
                            <a:schemeClr val="dk1"/>
                          </a:solidFill>
                          <a:latin typeface="+mn-lt"/>
                          <a:ea typeface="+mn-ea"/>
                          <a:cs typeface="+mn-cs"/>
                        </a:rPr>
                        <a:t>- Manage Test resource and assign test tasks</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Create Test</a:t>
                      </a:r>
                      <a:r>
                        <a:rPr lang="en-US" sz="1800" kern="1200" baseline="0" dirty="0" smtClean="0">
                          <a:solidFill>
                            <a:schemeClr val="dk1"/>
                          </a:solidFill>
                          <a:latin typeface="+mn-lt"/>
                          <a:ea typeface="+mn-ea"/>
                          <a:cs typeface="+mn-cs"/>
                        </a:rPr>
                        <a:t> Plan</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Create System</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Test Case</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Review Test</a:t>
                      </a:r>
                      <a:r>
                        <a:rPr lang="en-US" sz="1800" kern="1200" baseline="0" dirty="0" smtClean="0">
                          <a:solidFill>
                            <a:schemeClr val="dk1"/>
                          </a:solidFill>
                          <a:latin typeface="+mn-lt"/>
                          <a:ea typeface="+mn-ea"/>
                          <a:cs typeface="+mn-cs"/>
                        </a:rPr>
                        <a:t> Case</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Execute test</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Create Test report</a:t>
                      </a:r>
                      <a:endParaRPr lang="vi-VN" sz="1800" dirty="0"/>
                    </a:p>
                  </a:txBody>
                  <a:tcPr marL="91444" marR="91444" marT="45725" marB="45725"/>
                </a:tc>
              </a:tr>
              <a:tr h="954209">
                <a:tc>
                  <a:txBody>
                    <a:bodyPr/>
                    <a:lstStyle/>
                    <a:p>
                      <a:pPr algn="ctr"/>
                      <a:r>
                        <a:rPr lang="vi-VN" sz="1800" dirty="0" smtClean="0"/>
                        <a:t>ManhTT</a:t>
                      </a:r>
                      <a:endParaRPr lang="vi-VN" sz="1800" dirty="0"/>
                    </a:p>
                  </a:txBody>
                  <a:tcPr marL="91444" marR="91444" marT="45725" marB="45725"/>
                </a:tc>
                <a:tc>
                  <a:txBody>
                    <a:bodyPr/>
                    <a:lstStyle/>
                    <a:p>
                      <a:r>
                        <a:rPr lang="en-US" sz="1800" kern="1200" dirty="0" smtClean="0">
                          <a:solidFill>
                            <a:schemeClr val="dk1"/>
                          </a:solidFill>
                          <a:latin typeface="+mn-lt"/>
                          <a:ea typeface="+mn-ea"/>
                          <a:cs typeface="+mn-cs"/>
                        </a:rPr>
                        <a:t>- Create Unit Test</a:t>
                      </a:r>
                      <a:r>
                        <a:rPr lang="en-US" sz="1800" kern="1200" baseline="0" dirty="0" smtClean="0">
                          <a:solidFill>
                            <a:schemeClr val="dk1"/>
                          </a:solidFill>
                          <a:latin typeface="+mn-lt"/>
                          <a:ea typeface="+mn-ea"/>
                          <a:cs typeface="+mn-cs"/>
                        </a:rPr>
                        <a:t> Case</a:t>
                      </a:r>
                      <a:r>
                        <a:rPr lang="en-US" sz="1800" kern="1200" dirty="0" smtClean="0">
                          <a:solidFill>
                            <a:schemeClr val="dk1"/>
                          </a:solidFill>
                          <a:latin typeface="+mn-lt"/>
                          <a:ea typeface="+mn-ea"/>
                          <a:cs typeface="+mn-cs"/>
                        </a:rPr>
                        <a:t> </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Execute test</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Report test result</a:t>
                      </a:r>
                      <a:endParaRPr lang="vi-VN" sz="1800" dirty="0"/>
                    </a:p>
                  </a:txBody>
                  <a:tcPr marL="91444" marR="91444" marT="45725" marB="45725"/>
                </a:tc>
              </a:tr>
              <a:tr h="954209">
                <a:tc>
                  <a:txBody>
                    <a:bodyPr/>
                    <a:lstStyle/>
                    <a:p>
                      <a:pPr algn="ctr"/>
                      <a:r>
                        <a:rPr lang="vi-VN" sz="1800" dirty="0" smtClean="0"/>
                        <a:t>TuanNM</a:t>
                      </a:r>
                      <a:endParaRPr lang="vi-VN" sz="1800" dirty="0"/>
                    </a:p>
                  </a:txBody>
                  <a:tcPr marL="91444" marR="91444" marT="45725" marB="45725"/>
                </a:tc>
                <a:tc>
                  <a:txBody>
                    <a:bodyPr/>
                    <a:lstStyle/>
                    <a:p>
                      <a:r>
                        <a:rPr lang="en-US" sz="1800" kern="1200" dirty="0" smtClean="0">
                          <a:solidFill>
                            <a:schemeClr val="dk1"/>
                          </a:solidFill>
                          <a:latin typeface="+mn-lt"/>
                          <a:ea typeface="+mn-ea"/>
                          <a:cs typeface="+mn-cs"/>
                        </a:rPr>
                        <a:t>- Create Unit Test</a:t>
                      </a:r>
                      <a:r>
                        <a:rPr lang="en-US" sz="1800" kern="1200" baseline="0" dirty="0" smtClean="0">
                          <a:solidFill>
                            <a:schemeClr val="dk1"/>
                          </a:solidFill>
                          <a:latin typeface="+mn-lt"/>
                          <a:ea typeface="+mn-ea"/>
                          <a:cs typeface="+mn-cs"/>
                        </a:rPr>
                        <a:t> Case</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Execute test</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Report test result</a:t>
                      </a:r>
                      <a:endParaRPr lang="vi-VN" sz="1800" dirty="0"/>
                    </a:p>
                  </a:txBody>
                  <a:tcPr marL="91444" marR="91444" marT="45725" marB="45725"/>
                </a:tc>
              </a:tr>
              <a:tr h="954209">
                <a:tc>
                  <a:txBody>
                    <a:bodyPr/>
                    <a:lstStyle/>
                    <a:p>
                      <a:pPr algn="ctr"/>
                      <a:r>
                        <a:rPr lang="vi-VN" sz="1800" dirty="0" smtClean="0"/>
                        <a:t>ThanhHT</a:t>
                      </a:r>
                      <a:endParaRPr lang="vi-VN" sz="1800" dirty="0"/>
                    </a:p>
                  </a:txBody>
                  <a:tcPr marL="91444" marR="91444" marT="45725" marB="45725"/>
                </a:tc>
                <a:tc>
                  <a:txBody>
                    <a:bodyPr/>
                    <a:lstStyle/>
                    <a:p>
                      <a:r>
                        <a:rPr lang="en-US" sz="1800" kern="1200" dirty="0" smtClean="0">
                          <a:solidFill>
                            <a:schemeClr val="dk1"/>
                          </a:solidFill>
                          <a:latin typeface="+mn-lt"/>
                          <a:ea typeface="+mn-ea"/>
                          <a:cs typeface="+mn-cs"/>
                        </a:rPr>
                        <a:t>- Create Unit Test</a:t>
                      </a:r>
                      <a:r>
                        <a:rPr lang="en-US" sz="1800" kern="1200" baseline="0" dirty="0" smtClean="0">
                          <a:solidFill>
                            <a:schemeClr val="dk1"/>
                          </a:solidFill>
                          <a:latin typeface="+mn-lt"/>
                          <a:ea typeface="+mn-ea"/>
                          <a:cs typeface="+mn-cs"/>
                        </a:rPr>
                        <a:t> Case</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Execute test</a:t>
                      </a:r>
                      <a:endParaRPr lang="vi-VN"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Report test result</a:t>
                      </a:r>
                      <a:endParaRPr lang="vi-VN" sz="1800" dirty="0"/>
                    </a:p>
                  </a:txBody>
                  <a:tcPr marL="91444" marR="91444" marT="45725" marB="45725"/>
                </a:tc>
              </a:tr>
            </a:tbl>
          </a:graphicData>
        </a:graphic>
      </p:graphicFrame>
      <p:sp>
        <p:nvSpPr>
          <p:cNvPr id="6" name="TextBox 5"/>
          <p:cNvSpPr txBox="1"/>
          <p:nvPr/>
        </p:nvSpPr>
        <p:spPr>
          <a:xfrm>
            <a:off x="8383815" y="6533126"/>
            <a:ext cx="793807" cy="369332"/>
          </a:xfrm>
          <a:prstGeom prst="rect">
            <a:avLst/>
          </a:prstGeom>
          <a:noFill/>
        </p:spPr>
        <p:txBody>
          <a:bodyPr wrap="none" rtlCol="0">
            <a:spAutoFit/>
          </a:bodyPr>
          <a:lstStyle/>
          <a:p>
            <a:r>
              <a:rPr lang="en-US" i="1" dirty="0" smtClean="0">
                <a:solidFill>
                  <a:schemeClr val="bg1"/>
                </a:solidFill>
              </a:rPr>
              <a:t>46/57</a:t>
            </a:r>
            <a:endParaRPr lang="en-US" i="1" dirty="0">
              <a:solidFill>
                <a:schemeClr val="bg1"/>
              </a:solidFill>
            </a:endParaRPr>
          </a:p>
        </p:txBody>
      </p:sp>
    </p:spTree>
    <p:extLst>
      <p:ext uri="{BB962C8B-B14F-4D97-AF65-F5344CB8AC3E}">
        <p14:creationId xmlns:p14="http://schemas.microsoft.com/office/powerpoint/2010/main" xmlns="" val="388120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87338"/>
            <a:ext cx="6346825" cy="995362"/>
          </a:xfrm>
        </p:spPr>
        <p:txBody>
          <a:bodyPr>
            <a:noAutofit/>
          </a:bodyPr>
          <a:lstStyle/>
          <a:p>
            <a:r>
              <a:rPr lang="en-US" sz="3200" dirty="0"/>
              <a:t>6.2.3 </a:t>
            </a:r>
            <a:r>
              <a:rPr lang="vi-VN" altLang="en-US" sz="3200" dirty="0" err="1"/>
              <a:t>Test</a:t>
            </a:r>
            <a:r>
              <a:rPr lang="vi-VN" altLang="en-US" sz="3200" dirty="0"/>
              <a:t> </a:t>
            </a:r>
            <a:r>
              <a:rPr lang="vi-VN" altLang="en-US" sz="3200" dirty="0" err="1"/>
              <a:t>Plan</a:t>
            </a:r>
            <a:r>
              <a:rPr lang="vi-VN" altLang="en-US" sz="3200" dirty="0"/>
              <a:t> </a:t>
            </a:r>
            <a:r>
              <a:rPr lang="en-US" altLang="en-US" sz="3200" dirty="0"/>
              <a:t/>
            </a:r>
            <a:br>
              <a:rPr lang="en-US" altLang="en-US" sz="3200" dirty="0"/>
            </a:br>
            <a:r>
              <a:rPr lang="en-US" altLang="en-US" sz="3200" dirty="0"/>
              <a:t>	</a:t>
            </a:r>
            <a:r>
              <a:rPr lang="ja-JP" altLang="en-US" sz="3200" dirty="0"/>
              <a:t>テスト計画</a:t>
            </a:r>
            <a:endParaRPr lang="vi-VN" sz="3200" dirty="0" smtClean="0"/>
          </a:p>
        </p:txBody>
      </p:sp>
      <p:sp>
        <p:nvSpPr>
          <p:cNvPr id="20483" name="Content Placeholder 2"/>
          <p:cNvSpPr>
            <a:spLocks noGrp="1"/>
          </p:cNvSpPr>
          <p:nvPr>
            <p:ph idx="1"/>
          </p:nvPr>
        </p:nvSpPr>
        <p:spPr>
          <a:xfrm>
            <a:off x="1041400" y="1741714"/>
            <a:ext cx="7351713" cy="4300311"/>
          </a:xfrm>
        </p:spPr>
        <p:txBody>
          <a:bodyPr/>
          <a:lstStyle/>
          <a:p>
            <a:pPr eaLnBrk="1" hangingPunct="1"/>
            <a:r>
              <a:rPr lang="vi-VN" sz="1800" dirty="0" err="1" smtClean="0"/>
              <a:t>Test</a:t>
            </a:r>
            <a:r>
              <a:rPr lang="vi-VN" sz="1800" dirty="0" smtClean="0"/>
              <a:t> </a:t>
            </a:r>
            <a:r>
              <a:rPr lang="vi-VN" sz="1800" dirty="0" err="1" smtClean="0"/>
              <a:t>milestone</a:t>
            </a:r>
            <a:r>
              <a:rPr lang="en-US" altLang="ja-JP" sz="1800" dirty="0" smtClean="0"/>
              <a:t/>
            </a:r>
            <a:br>
              <a:rPr lang="en-US" altLang="ja-JP" sz="1800" dirty="0" smtClean="0"/>
            </a:br>
            <a:r>
              <a:rPr lang="en-US" altLang="ja-JP" sz="1800" dirty="0" smtClean="0"/>
              <a:t>	</a:t>
            </a:r>
            <a:r>
              <a:rPr lang="ja-JP" altLang="en-US" sz="1800" dirty="0" smtClean="0"/>
              <a:t>テストのマイルストーン</a:t>
            </a:r>
            <a:endParaRPr lang="vi-VN" altLang="ja-JP" sz="1800" dirty="0" smtClean="0"/>
          </a:p>
          <a:p>
            <a:pPr eaLnBrk="1" hangingPunct="1">
              <a:buFont typeface="Wingdings 3" panose="05040102010807070707" pitchFamily="18" charset="2"/>
              <a:buNone/>
            </a:pPr>
            <a:endParaRPr lang="vi-VN" sz="18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3922475759"/>
              </p:ext>
            </p:extLst>
          </p:nvPr>
        </p:nvGraphicFramePr>
        <p:xfrm>
          <a:off x="1041400" y="2345533"/>
          <a:ext cx="7061200" cy="4211635"/>
        </p:xfrm>
        <a:graphic>
          <a:graphicData uri="http://schemas.openxmlformats.org/drawingml/2006/table">
            <a:tbl>
              <a:tblPr firstRow="1" bandRow="1">
                <a:tableStyleId>{5C22544A-7EE6-4342-B048-85BDC9FD1C3A}</a:tableStyleId>
              </a:tblPr>
              <a:tblGrid>
                <a:gridCol w="1301226"/>
                <a:gridCol w="3767186"/>
                <a:gridCol w="1992788"/>
              </a:tblGrid>
              <a:tr h="800339">
                <a:tc>
                  <a:txBody>
                    <a:bodyPr/>
                    <a:lstStyle/>
                    <a:p>
                      <a:pPr algn="ctr"/>
                      <a:r>
                        <a:rPr lang="vi-VN" sz="1800" dirty="0" smtClean="0"/>
                        <a:t>Milestone No.</a:t>
                      </a:r>
                      <a:endParaRPr lang="vi-VN" sz="1800" dirty="0"/>
                    </a:p>
                  </a:txBody>
                  <a:tcPr marL="91450" marR="91450" marT="45715" marB="45715"/>
                </a:tc>
                <a:tc>
                  <a:txBody>
                    <a:bodyPr/>
                    <a:lstStyle/>
                    <a:p>
                      <a:pPr algn="ctr"/>
                      <a:r>
                        <a:rPr lang="vi-VN" sz="1800" dirty="0" smtClean="0"/>
                        <a:t>Milestone Task</a:t>
                      </a:r>
                      <a:endParaRPr lang="vi-VN" sz="1800" dirty="0"/>
                    </a:p>
                  </a:txBody>
                  <a:tcPr marL="91450" marR="91450" marT="45715" marB="45715"/>
                </a:tc>
                <a:tc>
                  <a:txBody>
                    <a:bodyPr/>
                    <a:lstStyle/>
                    <a:p>
                      <a:pPr algn="ctr"/>
                      <a:r>
                        <a:rPr lang="vi-VN" sz="1800" dirty="0" smtClean="0"/>
                        <a:t>Complete</a:t>
                      </a:r>
                      <a:r>
                        <a:rPr lang="vi-VN" sz="1800" baseline="0" dirty="0" smtClean="0"/>
                        <a:t> Date</a:t>
                      </a:r>
                      <a:endParaRPr lang="vi-VN" sz="1800" dirty="0"/>
                    </a:p>
                  </a:txBody>
                  <a:tcPr marL="91450" marR="91450" marT="45715" marB="45715"/>
                </a:tc>
              </a:tr>
              <a:tr h="426412">
                <a:tc>
                  <a:txBody>
                    <a:bodyPr/>
                    <a:lstStyle/>
                    <a:p>
                      <a:pPr algn="ctr"/>
                      <a:r>
                        <a:rPr lang="vi-VN" sz="1800" dirty="0" smtClean="0"/>
                        <a:t>01</a:t>
                      </a:r>
                      <a:endParaRPr lang="vi-VN" sz="1800" dirty="0"/>
                    </a:p>
                  </a:txBody>
                  <a:tcPr marL="91450" marR="91450" marT="45715" marB="45715"/>
                </a:tc>
                <a:tc>
                  <a:txBody>
                    <a:bodyPr/>
                    <a:lstStyle/>
                    <a:p>
                      <a:r>
                        <a:rPr lang="vi-VN" sz="1800" dirty="0" smtClean="0"/>
                        <a:t>Create Test</a:t>
                      </a:r>
                      <a:r>
                        <a:rPr lang="vi-VN" sz="1800" baseline="0" dirty="0" smtClean="0"/>
                        <a:t> Plan</a:t>
                      </a:r>
                      <a:endParaRPr lang="vi-VN" sz="1800" dirty="0"/>
                    </a:p>
                  </a:txBody>
                  <a:tcPr marL="91450" marR="91450" marT="45715" marB="45715"/>
                </a:tc>
                <a:tc>
                  <a:txBody>
                    <a:bodyPr/>
                    <a:lstStyle/>
                    <a:p>
                      <a:r>
                        <a:rPr lang="vi-VN" sz="1800" dirty="0" smtClean="0"/>
                        <a:t>21-05-2014</a:t>
                      </a:r>
                      <a:endParaRPr lang="vi-VN" sz="1800" dirty="0"/>
                    </a:p>
                  </a:txBody>
                  <a:tcPr marL="91450" marR="91450" marT="45715" marB="45715"/>
                </a:tc>
              </a:tr>
              <a:tr h="426412">
                <a:tc>
                  <a:txBody>
                    <a:bodyPr/>
                    <a:lstStyle/>
                    <a:p>
                      <a:pPr algn="ctr"/>
                      <a:r>
                        <a:rPr lang="vi-VN" sz="1800" dirty="0" smtClean="0"/>
                        <a:t>02</a:t>
                      </a:r>
                      <a:endParaRPr lang="vi-VN" sz="1800" dirty="0"/>
                    </a:p>
                  </a:txBody>
                  <a:tcPr marL="91450" marR="91450" marT="45715" marB="45715"/>
                </a:tc>
                <a:tc>
                  <a:txBody>
                    <a:bodyPr/>
                    <a:lstStyle/>
                    <a:p>
                      <a:r>
                        <a:rPr lang="vi-VN" sz="1800" dirty="0" smtClean="0"/>
                        <a:t>Review &amp; Update Test</a:t>
                      </a:r>
                      <a:r>
                        <a:rPr lang="vi-VN" sz="1800" baseline="0" dirty="0" smtClean="0"/>
                        <a:t> Plan</a:t>
                      </a:r>
                      <a:endParaRPr lang="vi-VN" sz="1800" dirty="0"/>
                    </a:p>
                  </a:txBody>
                  <a:tcPr marL="91450" marR="91450" marT="45715" marB="45715"/>
                </a:tc>
                <a:tc>
                  <a:txBody>
                    <a:bodyPr/>
                    <a:lstStyle/>
                    <a:p>
                      <a:r>
                        <a:rPr lang="vi-VN" sz="1800" dirty="0" smtClean="0"/>
                        <a:t>25-05-2014</a:t>
                      </a:r>
                      <a:endParaRPr lang="vi-VN" sz="1800" dirty="0"/>
                    </a:p>
                  </a:txBody>
                  <a:tcPr marL="91450" marR="91450" marT="45715" marB="45715"/>
                </a:tc>
              </a:tr>
              <a:tr h="426412">
                <a:tc>
                  <a:txBody>
                    <a:bodyPr/>
                    <a:lstStyle/>
                    <a:p>
                      <a:pPr algn="ctr"/>
                      <a:r>
                        <a:rPr lang="vi-VN" sz="1800" dirty="0" smtClean="0"/>
                        <a:t>03</a:t>
                      </a:r>
                      <a:endParaRPr lang="vi-VN" sz="1800" dirty="0"/>
                    </a:p>
                  </a:txBody>
                  <a:tcPr marL="91450" marR="91450" marT="45715" marB="45715"/>
                </a:tc>
                <a:tc>
                  <a:txBody>
                    <a:bodyPr/>
                    <a:lstStyle/>
                    <a:p>
                      <a:r>
                        <a:rPr lang="vi-VN" sz="1800" dirty="0" smtClean="0"/>
                        <a:t>Create Unit Testcase</a:t>
                      </a:r>
                      <a:endParaRPr lang="vi-VN" sz="1800" dirty="0"/>
                    </a:p>
                  </a:txBody>
                  <a:tcPr marL="91450" marR="91450" marT="45715" marB="45715"/>
                </a:tc>
                <a:tc>
                  <a:txBody>
                    <a:bodyPr/>
                    <a:lstStyle/>
                    <a:p>
                      <a:r>
                        <a:rPr lang="vi-VN" sz="1800" dirty="0" smtClean="0"/>
                        <a:t>08-06-2014</a:t>
                      </a:r>
                      <a:endParaRPr lang="vi-VN" sz="1800" dirty="0"/>
                    </a:p>
                  </a:txBody>
                  <a:tcPr marL="91450" marR="91450" marT="45715" marB="45715"/>
                </a:tc>
              </a:tr>
              <a:tr h="426412">
                <a:tc>
                  <a:txBody>
                    <a:bodyPr/>
                    <a:lstStyle/>
                    <a:p>
                      <a:pPr algn="ctr"/>
                      <a:r>
                        <a:rPr lang="vi-VN" sz="1800" dirty="0" smtClean="0"/>
                        <a:t>04</a:t>
                      </a:r>
                      <a:endParaRPr lang="vi-VN" sz="1800" dirty="0"/>
                    </a:p>
                  </a:txBody>
                  <a:tcPr marL="91450" marR="91450" marT="45715" marB="45715"/>
                </a:tc>
                <a:tc>
                  <a:txBody>
                    <a:bodyPr/>
                    <a:lstStyle/>
                    <a:p>
                      <a:r>
                        <a:rPr lang="vi-VN" sz="1800" dirty="0" smtClean="0"/>
                        <a:t>Review &amp;</a:t>
                      </a:r>
                      <a:r>
                        <a:rPr lang="vi-VN" sz="1800" baseline="0" dirty="0" smtClean="0"/>
                        <a:t> Update Unit Testcase</a:t>
                      </a:r>
                      <a:endParaRPr lang="vi-VN" sz="1800" dirty="0"/>
                    </a:p>
                  </a:txBody>
                  <a:tcPr marL="91450" marR="91450" marT="45715" marB="45715"/>
                </a:tc>
                <a:tc>
                  <a:txBody>
                    <a:bodyPr/>
                    <a:lstStyle/>
                    <a:p>
                      <a:r>
                        <a:rPr lang="vi-VN" sz="1800" dirty="0" smtClean="0"/>
                        <a:t>18-06-2014</a:t>
                      </a:r>
                      <a:endParaRPr lang="vi-VN" sz="1800" dirty="0"/>
                    </a:p>
                  </a:txBody>
                  <a:tcPr marL="91450" marR="91450" marT="45715" marB="45715"/>
                </a:tc>
              </a:tr>
              <a:tr h="426412">
                <a:tc>
                  <a:txBody>
                    <a:bodyPr/>
                    <a:lstStyle/>
                    <a:p>
                      <a:pPr algn="ctr"/>
                      <a:r>
                        <a:rPr lang="vi-VN" sz="1800" dirty="0" smtClean="0"/>
                        <a:t>05</a:t>
                      </a:r>
                      <a:endParaRPr lang="vi-VN" sz="1800" dirty="0"/>
                    </a:p>
                  </a:txBody>
                  <a:tcPr marL="91450" marR="91450" marT="45715" marB="45715"/>
                </a:tc>
                <a:tc>
                  <a:txBody>
                    <a:bodyPr/>
                    <a:lstStyle/>
                    <a:p>
                      <a:r>
                        <a:rPr lang="vi-VN" sz="1800" dirty="0" err="1" smtClean="0"/>
                        <a:t>Create</a:t>
                      </a:r>
                      <a:r>
                        <a:rPr lang="vi-VN" sz="1800" dirty="0" smtClean="0"/>
                        <a:t> System</a:t>
                      </a:r>
                      <a:r>
                        <a:rPr lang="vi-VN" sz="1800" baseline="0" dirty="0" smtClean="0"/>
                        <a:t> Testcase</a:t>
                      </a:r>
                      <a:endParaRPr lang="vi-VN" sz="1800" dirty="0"/>
                    </a:p>
                  </a:txBody>
                  <a:tcPr marL="91450" marR="91450" marT="45715" marB="45715"/>
                </a:tc>
                <a:tc>
                  <a:txBody>
                    <a:bodyPr/>
                    <a:lstStyle/>
                    <a:p>
                      <a:r>
                        <a:rPr lang="vi-VN" sz="1800" dirty="0" smtClean="0"/>
                        <a:t>08-06-2014</a:t>
                      </a:r>
                      <a:endParaRPr lang="vi-VN" sz="1800" dirty="0"/>
                    </a:p>
                  </a:txBody>
                  <a:tcPr marL="91450" marR="91450" marT="45715" marB="45715"/>
                </a:tc>
              </a:tr>
              <a:tr h="426412">
                <a:tc>
                  <a:txBody>
                    <a:bodyPr/>
                    <a:lstStyle/>
                    <a:p>
                      <a:pPr algn="ctr"/>
                      <a:r>
                        <a:rPr lang="vi-VN" sz="1800" dirty="0" smtClean="0"/>
                        <a:t>06</a:t>
                      </a:r>
                      <a:endParaRPr lang="vi-VN" sz="1800" dirty="0"/>
                    </a:p>
                  </a:txBody>
                  <a:tcPr marL="91450" marR="91450" marT="45715" marB="45715"/>
                </a:tc>
                <a:tc>
                  <a:txBody>
                    <a:bodyPr/>
                    <a:lstStyle/>
                    <a:p>
                      <a:r>
                        <a:rPr lang="vi-VN" sz="1800" dirty="0" smtClean="0"/>
                        <a:t>Review &amp; Update System Testcase</a:t>
                      </a:r>
                      <a:endParaRPr lang="vi-VN" sz="1800" dirty="0"/>
                    </a:p>
                  </a:txBody>
                  <a:tcPr marL="91450" marR="91450" marT="45715" marB="45715"/>
                </a:tc>
                <a:tc>
                  <a:txBody>
                    <a:bodyPr/>
                    <a:lstStyle/>
                    <a:p>
                      <a:r>
                        <a:rPr lang="vi-VN" sz="1800" dirty="0" smtClean="0"/>
                        <a:t>16-06-2014</a:t>
                      </a:r>
                      <a:endParaRPr lang="vi-VN" sz="1800" dirty="0"/>
                    </a:p>
                  </a:txBody>
                  <a:tcPr marL="91450" marR="91450" marT="45715" marB="45715"/>
                </a:tc>
              </a:tr>
              <a:tr h="426412">
                <a:tc>
                  <a:txBody>
                    <a:bodyPr/>
                    <a:lstStyle/>
                    <a:p>
                      <a:pPr algn="ctr"/>
                      <a:r>
                        <a:rPr lang="vi-VN" sz="1800" dirty="0" smtClean="0"/>
                        <a:t>07</a:t>
                      </a:r>
                      <a:endParaRPr lang="vi-VN" sz="1800" dirty="0"/>
                    </a:p>
                  </a:txBody>
                  <a:tcPr marL="91450" marR="91450" marT="45715" marB="45715"/>
                </a:tc>
                <a:tc>
                  <a:txBody>
                    <a:bodyPr/>
                    <a:lstStyle/>
                    <a:p>
                      <a:r>
                        <a:rPr lang="vi-VN" sz="1800" dirty="0" smtClean="0"/>
                        <a:t>Excute Unit Test</a:t>
                      </a:r>
                      <a:endParaRPr lang="vi-VN" sz="1800" dirty="0"/>
                    </a:p>
                  </a:txBody>
                  <a:tcPr marL="91450" marR="91450" marT="45715" marB="45715"/>
                </a:tc>
                <a:tc>
                  <a:txBody>
                    <a:bodyPr/>
                    <a:lstStyle/>
                    <a:p>
                      <a:r>
                        <a:rPr lang="vi-VN" sz="1800" dirty="0" smtClean="0"/>
                        <a:t>01-07-2014</a:t>
                      </a:r>
                      <a:endParaRPr lang="vi-VN" sz="1800" dirty="0"/>
                    </a:p>
                  </a:txBody>
                  <a:tcPr marL="91450" marR="91450" marT="45715" marB="45715"/>
                </a:tc>
              </a:tr>
              <a:tr h="426412">
                <a:tc>
                  <a:txBody>
                    <a:bodyPr/>
                    <a:lstStyle/>
                    <a:p>
                      <a:pPr algn="ctr"/>
                      <a:r>
                        <a:rPr lang="vi-VN" sz="1800" dirty="0" smtClean="0"/>
                        <a:t>08</a:t>
                      </a:r>
                      <a:endParaRPr lang="vi-VN" sz="1800" dirty="0"/>
                    </a:p>
                  </a:txBody>
                  <a:tcPr marL="91450" marR="91450" marT="45715" marB="45715"/>
                </a:tc>
                <a:tc>
                  <a:txBody>
                    <a:bodyPr/>
                    <a:lstStyle/>
                    <a:p>
                      <a:r>
                        <a:rPr lang="vi-VN" sz="1800" dirty="0" smtClean="0"/>
                        <a:t>Excute System</a:t>
                      </a:r>
                      <a:r>
                        <a:rPr lang="vi-VN" sz="1800" baseline="0" dirty="0" smtClean="0"/>
                        <a:t> Test</a:t>
                      </a:r>
                      <a:endParaRPr lang="vi-VN" sz="1800" dirty="0"/>
                    </a:p>
                  </a:txBody>
                  <a:tcPr marL="91450" marR="91450" marT="45715" marB="45715"/>
                </a:tc>
                <a:tc>
                  <a:txBody>
                    <a:bodyPr/>
                    <a:lstStyle/>
                    <a:p>
                      <a:r>
                        <a:rPr lang="vi-VN" sz="1800" dirty="0" smtClean="0"/>
                        <a:t>19-07-2014</a:t>
                      </a:r>
                      <a:endParaRPr lang="vi-VN" sz="1800" dirty="0"/>
                    </a:p>
                  </a:txBody>
                  <a:tcPr marL="91450" marR="91450" marT="45715" marB="45715"/>
                </a:tc>
              </a:tr>
            </a:tbl>
          </a:graphicData>
        </a:graphic>
      </p:graphicFrame>
      <p:sp>
        <p:nvSpPr>
          <p:cNvPr id="6" name="TextBox 5"/>
          <p:cNvSpPr txBox="1"/>
          <p:nvPr/>
        </p:nvSpPr>
        <p:spPr>
          <a:xfrm>
            <a:off x="8393113" y="6533126"/>
            <a:ext cx="793807" cy="369332"/>
          </a:xfrm>
          <a:prstGeom prst="rect">
            <a:avLst/>
          </a:prstGeom>
          <a:noFill/>
        </p:spPr>
        <p:txBody>
          <a:bodyPr wrap="none" rtlCol="0">
            <a:spAutoFit/>
          </a:bodyPr>
          <a:lstStyle/>
          <a:p>
            <a:r>
              <a:rPr lang="en-US" i="1" dirty="0" smtClean="0">
                <a:solidFill>
                  <a:schemeClr val="bg1"/>
                </a:solidFill>
              </a:rPr>
              <a:t>47/57</a:t>
            </a:r>
            <a:endParaRPr lang="en-US" i="1" dirty="0">
              <a:solidFill>
                <a:schemeClr val="bg1"/>
              </a:solidFill>
            </a:endParaRPr>
          </a:p>
        </p:txBody>
      </p:sp>
    </p:spTree>
    <p:extLst>
      <p:ext uri="{BB962C8B-B14F-4D97-AF65-F5344CB8AC3E}">
        <p14:creationId xmlns:p14="http://schemas.microsoft.com/office/powerpoint/2010/main" xmlns="" val="1765500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3200" dirty="0" smtClean="0"/>
              <a:t>6.2.4 </a:t>
            </a:r>
            <a:r>
              <a:rPr lang="vi-VN" altLang="ja-JP" sz="3200" dirty="0" err="1"/>
              <a:t>Test</a:t>
            </a:r>
            <a:r>
              <a:rPr lang="en-US" altLang="ja-JP" sz="3200" dirty="0"/>
              <a:t> case </a:t>
            </a:r>
            <a:r>
              <a:rPr lang="en-US" altLang="ja-JP" sz="3200" dirty="0" smtClean="0"/>
              <a:t/>
            </a:r>
            <a:br>
              <a:rPr lang="en-US" altLang="ja-JP" sz="3200" dirty="0" smtClean="0"/>
            </a:br>
            <a:r>
              <a:rPr lang="en-US" altLang="ja-JP" sz="3200" dirty="0" smtClean="0"/>
              <a:t>	</a:t>
            </a:r>
            <a:r>
              <a:rPr lang="ja-JP" altLang="en-US" sz="3200" cap="all" dirty="0" smtClean="0"/>
              <a:t>テ</a:t>
            </a:r>
            <a:r>
              <a:rPr lang="ja-JP" altLang="en-US" sz="3200" cap="all" dirty="0"/>
              <a:t>ストケース</a:t>
            </a:r>
            <a:endParaRPr kumimoji="1" lang="ja-JP" altLang="en-US" sz="3200" dirty="0"/>
          </a:p>
        </p:txBody>
      </p:sp>
      <p:sp>
        <p:nvSpPr>
          <p:cNvPr id="3" name="Content Placeholder 2"/>
          <p:cNvSpPr>
            <a:spLocks noGrp="1"/>
          </p:cNvSpPr>
          <p:nvPr>
            <p:ph idx="1"/>
          </p:nvPr>
        </p:nvSpPr>
        <p:spPr>
          <a:xfrm>
            <a:off x="1030513" y="1705970"/>
            <a:ext cx="6347714" cy="4335393"/>
          </a:xfrm>
        </p:spPr>
        <p:txBody>
          <a:bodyPr/>
          <a:lstStyle/>
          <a:p>
            <a:r>
              <a:rPr lang="en-US" altLang="ja-JP" dirty="0"/>
              <a:t>Sample of System test case</a:t>
            </a:r>
            <a:br>
              <a:rPr lang="en-US" altLang="ja-JP" dirty="0"/>
            </a:br>
            <a:r>
              <a:rPr lang="ja-JP" altLang="en-US" dirty="0"/>
              <a:t>システムテストケースのサンプル</a:t>
            </a:r>
            <a:endParaRPr lang="en-US" altLang="ja-JP" dirty="0"/>
          </a:p>
          <a:p>
            <a:pPr marL="0" indent="0">
              <a:buNone/>
            </a:pPr>
            <a:endParaRPr kumimoji="1" lang="en-US" altLang="ja-JP" dirty="0"/>
          </a:p>
        </p:txBody>
      </p:sp>
      <p:sp>
        <p:nvSpPr>
          <p:cNvPr id="7" name="TextBox 6"/>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48/57</a:t>
            </a:r>
            <a:endParaRPr lang="en-US" i="1"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3415" y="2342635"/>
            <a:ext cx="7297169" cy="4190491"/>
          </a:xfrm>
          <a:prstGeom prst="rect">
            <a:avLst/>
          </a:prstGeom>
        </p:spPr>
      </p:pic>
    </p:spTree>
    <p:extLst>
      <p:ext uri="{BB962C8B-B14F-4D97-AF65-F5344CB8AC3E}">
        <p14:creationId xmlns:p14="http://schemas.microsoft.com/office/powerpoint/2010/main" xmlns="" val="308282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599" y="503237"/>
            <a:ext cx="7807325" cy="998538"/>
          </a:xfrm>
        </p:spPr>
        <p:txBody>
          <a:bodyPr>
            <a:normAutofit fontScale="90000"/>
          </a:bodyPr>
          <a:lstStyle/>
          <a:p>
            <a:pPr eaLnBrk="1" hangingPunct="1"/>
            <a:r>
              <a:rPr lang="vi-VN" altLang="en-US" dirty="0" smtClean="0"/>
              <a:t>6.2.5 Test</a:t>
            </a:r>
            <a:r>
              <a:rPr lang="vi-VN" altLang="en-US" dirty="0"/>
              <a:t> </a:t>
            </a:r>
            <a:r>
              <a:rPr lang="vi-VN" altLang="en-US" dirty="0" smtClean="0"/>
              <a:t>Report </a:t>
            </a:r>
            <a:r>
              <a:rPr lang="en-US" altLang="en-US" dirty="0" smtClean="0"/>
              <a:t/>
            </a:r>
            <a:br>
              <a:rPr lang="en-US" altLang="en-US" dirty="0" smtClean="0"/>
            </a:br>
            <a:r>
              <a:rPr lang="en-US" altLang="en-US" dirty="0" smtClean="0"/>
              <a:t>	</a:t>
            </a:r>
            <a:r>
              <a:rPr lang="vi-VN" altLang="en-US" dirty="0" smtClean="0"/>
              <a:t> </a:t>
            </a:r>
            <a:r>
              <a:rPr lang="ja-JP" altLang="en-US" dirty="0" smtClean="0">
                <a:latin typeface="Century Gothic" panose="020B0502020202020204" pitchFamily="34" charset="0"/>
                <a:sym typeface="Meiryo" panose="020B0604030504040204" pitchFamily="34" charset="-128"/>
              </a:rPr>
              <a:t>テストレポート</a:t>
            </a:r>
          </a:p>
        </p:txBody>
      </p:sp>
      <p:sp>
        <p:nvSpPr>
          <p:cNvPr id="22532" name="Rectangle 3"/>
          <p:cNvSpPr>
            <a:spLocks noGrp="1" noChangeArrowheads="1"/>
          </p:cNvSpPr>
          <p:nvPr>
            <p:ph sz="half" idx="1"/>
          </p:nvPr>
        </p:nvSpPr>
        <p:spPr>
          <a:xfrm>
            <a:off x="609599" y="1916482"/>
            <a:ext cx="8058411" cy="4490006"/>
          </a:xfrm>
        </p:spPr>
        <p:txBody>
          <a:bodyPr/>
          <a:lstStyle/>
          <a:p>
            <a:pPr eaLnBrk="1" hangingPunct="1">
              <a:buFont typeface="Wingdings" panose="05000000000000000000" pitchFamily="2" charset="2"/>
              <a:buChar char="Ø"/>
            </a:pPr>
            <a:r>
              <a:rPr lang="vi-VN" altLang="zh-CN" sz="2000" dirty="0" smtClean="0"/>
              <a:t>Number of test cases:</a:t>
            </a:r>
          </a:p>
          <a:p>
            <a:pPr>
              <a:buNone/>
            </a:pPr>
            <a:r>
              <a:rPr lang="en-US" altLang="ja-JP" dirty="0" smtClean="0"/>
              <a:t>	</a:t>
            </a:r>
            <a:r>
              <a:rPr lang="ja-JP" altLang="en-US" dirty="0" smtClean="0"/>
              <a:t>テ</a:t>
            </a:r>
            <a:r>
              <a:rPr lang="ja-JP" altLang="en-US" dirty="0"/>
              <a:t>ストケースの数</a:t>
            </a:r>
            <a:r>
              <a:rPr lang="ja-JP" altLang="en-US" dirty="0" smtClean="0"/>
              <a:t>：</a:t>
            </a:r>
            <a:endParaRPr lang="vi-VN" altLang="ja-JP" dirty="0" smtClean="0"/>
          </a:p>
          <a:p>
            <a:pPr>
              <a:buNone/>
            </a:pPr>
            <a:endParaRPr lang="vi-VN" altLang="zh-CN" sz="1800" dirty="0"/>
          </a:p>
          <a:p>
            <a:pPr>
              <a:buNone/>
            </a:pPr>
            <a:endParaRPr lang="vi-VN" altLang="zh-CN" dirty="0" smtClean="0"/>
          </a:p>
          <a:p>
            <a:pPr>
              <a:buNone/>
            </a:pPr>
            <a:endParaRPr lang="vi-VN" altLang="zh-CN" sz="1800" dirty="0"/>
          </a:p>
          <a:p>
            <a:pPr lvl="0">
              <a:buFont typeface="Wingdings" panose="05000000000000000000" pitchFamily="2" charset="2"/>
              <a:buChar char="Ø"/>
            </a:pPr>
            <a:endParaRPr lang="en-US" b="1" dirty="0" smtClean="0"/>
          </a:p>
          <a:p>
            <a:pPr lvl="0">
              <a:buFont typeface="Wingdings" panose="05000000000000000000" pitchFamily="2" charset="2"/>
              <a:buChar char="Ø"/>
            </a:pPr>
            <a:r>
              <a:rPr lang="en-US" b="1" dirty="0" smtClean="0"/>
              <a:t>Conclusion:</a:t>
            </a:r>
            <a:endParaRPr lang="vi-VN" dirty="0"/>
          </a:p>
          <a:p>
            <a:pPr lvl="1">
              <a:buFont typeface="Wingdings" panose="05000000000000000000" pitchFamily="2" charset="2"/>
              <a:buChar char="ü"/>
            </a:pPr>
            <a:r>
              <a:rPr lang="en-US" sz="2000" dirty="0" smtClean="0"/>
              <a:t>Executed </a:t>
            </a:r>
            <a:r>
              <a:rPr lang="en-US" sz="2000" dirty="0"/>
              <a:t>test according to test </a:t>
            </a:r>
            <a:r>
              <a:rPr lang="en-US" sz="2000" dirty="0" smtClean="0"/>
              <a:t>plan.</a:t>
            </a:r>
            <a:endParaRPr lang="en-US" sz="2000" dirty="0"/>
          </a:p>
          <a:p>
            <a:pPr lvl="1">
              <a:buFont typeface="Wingdings" panose="05000000000000000000" pitchFamily="2" charset="2"/>
              <a:buChar char="ü"/>
            </a:pPr>
            <a:r>
              <a:rPr lang="en-US" sz="2000" dirty="0" smtClean="0"/>
              <a:t>All </a:t>
            </a:r>
            <a:r>
              <a:rPr lang="en-US" sz="2000" dirty="0"/>
              <a:t>test </a:t>
            </a:r>
            <a:r>
              <a:rPr lang="en-US" sz="2000" dirty="0" smtClean="0"/>
              <a:t>cases </a:t>
            </a:r>
            <a:r>
              <a:rPr lang="en-US" sz="2000" dirty="0"/>
              <a:t>are passed 100%. So, the project is right to requirements and suitable to user.</a:t>
            </a:r>
            <a:endParaRPr lang="vi-VN" sz="2000" dirty="0"/>
          </a:p>
          <a:p>
            <a:pPr marL="0" indent="0">
              <a:buNone/>
            </a:pPr>
            <a:endParaRPr lang="vi-VN" altLang="zh-CN" dirty="0" smtClean="0"/>
          </a:p>
          <a:p>
            <a:pPr>
              <a:buNone/>
            </a:pPr>
            <a:endParaRPr lang="vi-VN" altLang="zh-CN" sz="1800" dirty="0" smtClean="0"/>
          </a:p>
          <a:p>
            <a:pPr eaLnBrk="1" hangingPunct="1">
              <a:buFont typeface="Wingdings 3" panose="05040102010807070707" pitchFamily="18" charset="2"/>
              <a:buNone/>
            </a:pPr>
            <a:endParaRPr lang="vi-VN" altLang="zh-CN" sz="1800" dirty="0" smtClean="0"/>
          </a:p>
          <a:p>
            <a:pPr eaLnBrk="1" hangingPunct="1">
              <a:buFont typeface="Wingdings 3" panose="05040102010807070707" pitchFamily="18" charset="2"/>
              <a:buNone/>
            </a:pPr>
            <a:endParaRPr lang="vi-VN" altLang="zh-CN" sz="1800" dirty="0" smtClean="0"/>
          </a:p>
          <a:p>
            <a:pPr eaLnBrk="1" hangingPunct="1">
              <a:buFont typeface="Wingdings 3" panose="05040102010807070707" pitchFamily="18" charset="2"/>
              <a:buNone/>
            </a:pPr>
            <a:endParaRPr lang="vi-VN" altLang="zh-CN" sz="1800" dirty="0" smtClean="0"/>
          </a:p>
        </p:txBody>
      </p:sp>
      <p:graphicFrame>
        <p:nvGraphicFramePr>
          <p:cNvPr id="37944" name="Group 56"/>
          <p:cNvGraphicFramePr>
            <a:graphicFrameLocks noGrp="1"/>
          </p:cNvGraphicFramePr>
          <p:nvPr>
            <p:extLst>
              <p:ext uri="{D42A27DB-BD31-4B8C-83A1-F6EECF244321}">
                <p14:modId xmlns:p14="http://schemas.microsoft.com/office/powerpoint/2010/main" xmlns="" val="3279216445"/>
              </p:ext>
            </p:extLst>
          </p:nvPr>
        </p:nvGraphicFramePr>
        <p:xfrm>
          <a:off x="3697175" y="2036962"/>
          <a:ext cx="4327525" cy="1881189"/>
        </p:xfrm>
        <a:graphic>
          <a:graphicData uri="http://schemas.openxmlformats.org/drawingml/2006/table">
            <a:tbl>
              <a:tblPr>
                <a:tableStyleId>{5DA37D80-6434-44D0-A028-1B22A696006F}</a:tableStyleId>
              </a:tblPr>
              <a:tblGrid>
                <a:gridCol w="2255838"/>
                <a:gridCol w="2071687"/>
              </a:tblGrid>
              <a:tr h="706438">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altLang="en-US" sz="1600" b="1" u="none" strike="noStrike" cap="none" normalizeH="0" baseline="0" dirty="0" smtClean="0">
                          <a:ln>
                            <a:noFill/>
                          </a:ln>
                          <a:effectLst/>
                          <a:sym typeface="Cambria" pitchFamily="18" charset="0"/>
                        </a:rPr>
                        <a:t>Unit Test</a:t>
                      </a:r>
                    </a:p>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ja-JP" altLang="en-US" sz="1600" b="1" u="none" strike="noStrike" cap="none" normalizeH="0" baseline="0" dirty="0" smtClean="0">
                          <a:ln>
                            <a:noFill/>
                          </a:ln>
                          <a:effectLst/>
                          <a:sym typeface="MS PGothic" pitchFamily="34" charset="-128"/>
                        </a:rPr>
                        <a:t>単体テスト</a:t>
                      </a:r>
                      <a:endParaRPr kumimoji="0" lang="ja-JP" altLang="en-US" sz="1600" b="1" i="0" u="none" strike="noStrike" cap="none" normalizeH="0" baseline="0" dirty="0" smtClean="0">
                        <a:ln>
                          <a:noFill/>
                        </a:ln>
                        <a:solidFill>
                          <a:schemeClr val="tx1"/>
                        </a:solidFill>
                        <a:effectLst/>
                        <a:latin typeface="Century Gothic" pitchFamily="34" charset="0"/>
                        <a:ea typeface="MS PGothic" pitchFamily="34" charset="-128"/>
                        <a:cs typeface="Meiryo" pitchFamily="34" charset="-128"/>
                        <a:sym typeface="MS PGothic" pitchFamily="34" charset="-128"/>
                      </a:endParaRPr>
                    </a:p>
                  </a:txBody>
                  <a:tcPr horzOverflow="overflow"/>
                </a:tc>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altLang="zh-CN" sz="1600" b="1" u="none" strike="noStrike" cap="none" normalizeH="0" baseline="0" smtClean="0">
                          <a:ln>
                            <a:noFill/>
                          </a:ln>
                          <a:effectLst/>
                          <a:sym typeface="Cambria" pitchFamily="18" charset="0"/>
                        </a:rPr>
                        <a:t>50</a:t>
                      </a:r>
                      <a:endParaRPr kumimoji="0" lang="vi-VN" altLang="zh-CN" sz="1600" b="1" i="0" u="none" strike="noStrike" cap="none" normalizeH="0" baseline="0" smtClean="0">
                        <a:ln>
                          <a:noFill/>
                        </a:ln>
                        <a:solidFill>
                          <a:schemeClr val="tx1"/>
                        </a:solidFill>
                        <a:effectLst/>
                        <a:latin typeface="Cambria" pitchFamily="18" charset="0"/>
                        <a:ea typeface="Meiryo" pitchFamily="34" charset="-128"/>
                        <a:cs typeface="Meiryo" pitchFamily="34" charset="-128"/>
                        <a:sym typeface="Cambria" pitchFamily="18" charset="0"/>
                      </a:endParaRPr>
                    </a:p>
                  </a:txBody>
                  <a:tcPr horzOverflow="overflow"/>
                </a:tc>
              </a:tr>
              <a:tr h="706438">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altLang="en-US" sz="1600" b="1" u="none" strike="noStrike" cap="none" normalizeH="0" baseline="0" dirty="0" smtClean="0">
                          <a:ln>
                            <a:noFill/>
                          </a:ln>
                          <a:effectLst/>
                          <a:sym typeface="Cambria" pitchFamily="18" charset="0"/>
                        </a:rPr>
                        <a:t>System Test</a:t>
                      </a:r>
                    </a:p>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ja-JP" altLang="en-US" sz="1600" b="1" u="none" strike="noStrike" cap="none" normalizeH="0" baseline="0" dirty="0" smtClean="0">
                          <a:ln>
                            <a:noFill/>
                          </a:ln>
                          <a:effectLst/>
                          <a:sym typeface="MS PGothic" pitchFamily="34" charset="-128"/>
                        </a:rPr>
                        <a:t>総合テスト</a:t>
                      </a:r>
                      <a:endParaRPr kumimoji="0" lang="ja-JP" altLang="en-US" sz="1600" b="1" i="0" u="none" strike="noStrike" cap="none" normalizeH="0" baseline="0" dirty="0" smtClean="0">
                        <a:ln>
                          <a:noFill/>
                        </a:ln>
                        <a:solidFill>
                          <a:schemeClr val="tx1"/>
                        </a:solidFill>
                        <a:effectLst/>
                        <a:latin typeface="Century Gothic" pitchFamily="34" charset="0"/>
                        <a:ea typeface="MS PGothic" pitchFamily="34" charset="-128"/>
                        <a:cs typeface="Meiryo" pitchFamily="34" charset="-128"/>
                        <a:sym typeface="MS PGothic" pitchFamily="34" charset="-128"/>
                      </a:endParaRPr>
                    </a:p>
                  </a:txBody>
                  <a:tcPr horzOverflow="overflow"/>
                </a:tc>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altLang="zh-CN" sz="1600" b="1" u="none" strike="noStrike" cap="none" normalizeH="0" baseline="0" dirty="0" smtClean="0">
                          <a:ln>
                            <a:noFill/>
                          </a:ln>
                          <a:effectLst/>
                          <a:sym typeface="Calibri" pitchFamily="34" charset="0"/>
                        </a:rPr>
                        <a:t>504</a:t>
                      </a:r>
                      <a:endParaRPr kumimoji="0" lang="vi-VN" altLang="zh-CN" sz="1600" b="1" i="0" u="none" strike="noStrike" cap="none" normalizeH="0" baseline="0" dirty="0" smtClean="0">
                        <a:ln>
                          <a:noFill/>
                        </a:ln>
                        <a:solidFill>
                          <a:schemeClr val="tx1"/>
                        </a:solidFill>
                        <a:effectLst/>
                        <a:latin typeface="Calibri" pitchFamily="34" charset="0"/>
                        <a:ea typeface="Meiryo" pitchFamily="34" charset="-128"/>
                        <a:cs typeface="Meiryo" pitchFamily="34" charset="-128"/>
                        <a:sym typeface="Calibri" pitchFamily="34" charset="0"/>
                      </a:endParaRPr>
                    </a:p>
                  </a:txBody>
                  <a:tcPr horzOverflow="overflow"/>
                </a:tc>
              </a:tr>
              <a:tr h="468313">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sz="1600" b="1" u="none" strike="noStrike" cap="none" normalizeH="0" baseline="0" dirty="0" smtClean="0">
                          <a:ln>
                            <a:noFill/>
                          </a:ln>
                          <a:effectLst/>
                          <a:sym typeface="Trebuchet MS" pitchFamily="34" charset="0"/>
                        </a:rPr>
                        <a:t>Total</a:t>
                      </a:r>
                      <a:endParaRPr kumimoji="0" lang="vi-VN" sz="1600" b="1" i="0" u="none" strike="noStrike" cap="none" normalizeH="0" baseline="0" dirty="0" smtClean="0">
                        <a:ln>
                          <a:noFill/>
                        </a:ln>
                        <a:solidFill>
                          <a:schemeClr val="tx1"/>
                        </a:solidFill>
                        <a:effectLst/>
                        <a:latin typeface="Trebuchet MS" pitchFamily="34" charset="0"/>
                        <a:ea typeface="Meiryo" pitchFamily="34" charset="-128"/>
                        <a:cs typeface="Meiryo" pitchFamily="34" charset="-128"/>
                        <a:sym typeface="Trebuchet MS" pitchFamily="34" charset="0"/>
                      </a:endParaRPr>
                    </a:p>
                  </a:txBody>
                  <a:tcPr horzOverflow="overflow"/>
                </a:tc>
                <a:tc>
                  <a:txBody>
                    <a:bodyPr/>
                    <a:lstStyle/>
                    <a:p>
                      <a:pPr marL="0" marR="0" lvl="0" indent="0" algn="ctr" defTabSz="457200" rtl="0" eaLnBrk="1" fontAlgn="base" latinLnBrk="0" hangingPunct="1">
                        <a:lnSpc>
                          <a:spcPct val="100000"/>
                        </a:lnSpc>
                        <a:spcBef>
                          <a:spcPts val="1000"/>
                        </a:spcBef>
                        <a:spcAft>
                          <a:spcPct val="0"/>
                        </a:spcAft>
                        <a:buClr>
                          <a:schemeClr val="accent1"/>
                        </a:buClr>
                        <a:buSzPct val="80000"/>
                        <a:buFont typeface="Wingdings 3" pitchFamily="18" charset="2"/>
                        <a:buNone/>
                        <a:tabLst/>
                      </a:pPr>
                      <a:r>
                        <a:rPr kumimoji="0" lang="vi-VN" altLang="zh-CN" sz="1600" b="1" u="none" strike="noStrike" cap="none" normalizeH="0" baseline="0" dirty="0" smtClean="0">
                          <a:ln>
                            <a:noFill/>
                          </a:ln>
                          <a:effectLst/>
                          <a:sym typeface="Calibri" pitchFamily="34" charset="0"/>
                        </a:rPr>
                        <a:t>554</a:t>
                      </a:r>
                      <a:endParaRPr kumimoji="0" lang="vi-VN" altLang="zh-CN" sz="1600" b="1" i="0" u="none" strike="noStrike" cap="none" normalizeH="0" baseline="0" dirty="0" smtClean="0">
                        <a:ln>
                          <a:noFill/>
                        </a:ln>
                        <a:solidFill>
                          <a:schemeClr val="tx1"/>
                        </a:solidFill>
                        <a:effectLst/>
                        <a:latin typeface="Calibri" pitchFamily="34" charset="0"/>
                        <a:ea typeface="Meiryo" pitchFamily="34" charset="-128"/>
                        <a:cs typeface="Meiryo" pitchFamily="34" charset="-128"/>
                        <a:sym typeface="Calibri" pitchFamily="34" charset="0"/>
                      </a:endParaRPr>
                    </a:p>
                  </a:txBody>
                  <a:tcPr horzOverflow="overflow"/>
                </a:tc>
              </a:tr>
            </a:tbl>
          </a:graphicData>
        </a:graphic>
      </p:graphicFrame>
      <p:sp>
        <p:nvSpPr>
          <p:cNvPr id="7" name="TextBox 6"/>
          <p:cNvSpPr txBox="1"/>
          <p:nvPr/>
        </p:nvSpPr>
        <p:spPr>
          <a:xfrm>
            <a:off x="8416945" y="6533126"/>
            <a:ext cx="793807" cy="369332"/>
          </a:xfrm>
          <a:prstGeom prst="rect">
            <a:avLst/>
          </a:prstGeom>
          <a:noFill/>
        </p:spPr>
        <p:txBody>
          <a:bodyPr wrap="none" rtlCol="0">
            <a:spAutoFit/>
          </a:bodyPr>
          <a:lstStyle/>
          <a:p>
            <a:r>
              <a:rPr lang="en-US" i="1" dirty="0" smtClean="0">
                <a:solidFill>
                  <a:schemeClr val="bg1"/>
                </a:solidFill>
              </a:rPr>
              <a:t>49/57</a:t>
            </a:r>
            <a:endParaRPr lang="en-US" i="1" dirty="0">
              <a:solidFill>
                <a:schemeClr val="bg1"/>
              </a:solidFill>
            </a:endParaRPr>
          </a:p>
        </p:txBody>
      </p:sp>
    </p:spTree>
    <p:extLst>
      <p:ext uri="{BB962C8B-B14F-4D97-AF65-F5344CB8AC3E}">
        <p14:creationId xmlns:p14="http://schemas.microsoft.com/office/powerpoint/2010/main" xmlns="" val="1829213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kumimoji="1" lang="en-US" altLang="ja-JP" sz="3600" dirty="0" smtClean="0"/>
              <a:t>1.1  Why is Manga Mobile Reader?</a:t>
            </a:r>
            <a:br>
              <a:rPr kumimoji="1" lang="en-US" altLang="ja-JP" sz="3600" dirty="0" smtClean="0"/>
            </a:br>
            <a:r>
              <a:rPr kumimoji="1" lang="en-US" altLang="ja-JP" sz="3600" dirty="0" smtClean="0"/>
              <a:t>	</a:t>
            </a:r>
            <a:r>
              <a:rPr lang="ja-JP" altLang="en-US" sz="2400" dirty="0" smtClean="0"/>
              <a:t>な</a:t>
            </a:r>
            <a:r>
              <a:rPr lang="ja-JP" altLang="en-US" sz="2400" dirty="0"/>
              <a:t>ぜマンガモバイルリーダーです</a:t>
            </a:r>
            <a:endParaRPr kumimoji="1" lang="ja-JP" altLang="en-US" sz="2400" dirty="0"/>
          </a:p>
        </p:txBody>
      </p:sp>
      <p:sp>
        <p:nvSpPr>
          <p:cNvPr id="3" name="Content Placeholder 2"/>
          <p:cNvSpPr>
            <a:spLocks noGrp="1"/>
          </p:cNvSpPr>
          <p:nvPr>
            <p:ph idx="1"/>
          </p:nvPr>
        </p:nvSpPr>
        <p:spPr/>
        <p:txBody>
          <a:bodyPr>
            <a:normAutofit/>
          </a:bodyPr>
          <a:lstStyle/>
          <a:p>
            <a:r>
              <a:rPr lang="en-US" altLang="ja-JP" sz="2000" dirty="0"/>
              <a:t>A new trend of young </a:t>
            </a:r>
            <a:r>
              <a:rPr lang="en-US" altLang="ja-JP" sz="2000" dirty="0" smtClean="0"/>
              <a:t>people – Read Manga</a:t>
            </a:r>
            <a:br>
              <a:rPr lang="en-US" altLang="ja-JP" sz="2000" dirty="0" smtClean="0"/>
            </a:br>
            <a:r>
              <a:rPr lang="ja-JP" altLang="en-US" sz="2000" dirty="0"/>
              <a:t>若者の新しいトレンド </a:t>
            </a:r>
            <a:r>
              <a:rPr lang="en-US" altLang="ja-JP" sz="2000" dirty="0"/>
              <a:t>- </a:t>
            </a:r>
            <a:r>
              <a:rPr lang="ja-JP" altLang="en-US" sz="2000" dirty="0"/>
              <a:t>読み取りマン</a:t>
            </a:r>
            <a:r>
              <a:rPr lang="ja-JP" altLang="en-US" sz="2000" dirty="0" smtClean="0"/>
              <a:t>ガ</a:t>
            </a:r>
            <a:endParaRPr kumimoji="1" lang="en-US" altLang="ja-JP" sz="2000" dirty="0" smtClean="0"/>
          </a:p>
          <a:p>
            <a:r>
              <a:rPr lang="en-US" altLang="ja-JP" sz="2000" dirty="0"/>
              <a:t>An opportunity in the </a:t>
            </a:r>
            <a:r>
              <a:rPr lang="en-US" altLang="ja-JP" sz="2000" dirty="0" smtClean="0"/>
              <a:t>market</a:t>
            </a:r>
            <a:br>
              <a:rPr lang="en-US" altLang="ja-JP" sz="2000" dirty="0" smtClean="0"/>
            </a:br>
            <a:r>
              <a:rPr lang="ja-JP" altLang="en-US" sz="2000" dirty="0"/>
              <a:t>市場での機</a:t>
            </a:r>
            <a:r>
              <a:rPr lang="ja-JP" altLang="en-US" sz="2000" dirty="0" smtClean="0"/>
              <a:t>会</a:t>
            </a:r>
            <a:endParaRPr lang="en-US" altLang="ja-JP" sz="2000" dirty="0"/>
          </a:p>
          <a:p>
            <a:r>
              <a:rPr lang="en-US" altLang="ja-JP" sz="2000" dirty="0" smtClean="0"/>
              <a:t>Now is t</a:t>
            </a:r>
            <a:r>
              <a:rPr kumimoji="1" lang="en-US" altLang="ja-JP" sz="2000" dirty="0" smtClean="0"/>
              <a:t>ime for start!</a:t>
            </a:r>
            <a:br>
              <a:rPr kumimoji="1" lang="en-US" altLang="ja-JP" sz="2000" dirty="0" smtClean="0"/>
            </a:br>
            <a:r>
              <a:rPr kumimoji="1" lang="ja-JP" altLang="en-US" sz="2000" dirty="0"/>
              <a:t>今、時間がスタートで</a:t>
            </a:r>
            <a:r>
              <a:rPr kumimoji="1" lang="ja-JP" altLang="en-US" sz="2000" dirty="0" smtClean="0"/>
              <a:t>す</a:t>
            </a:r>
            <a:endParaRPr kumimoji="1" lang="ja-JP" altLang="en-US" sz="2000" dirty="0"/>
          </a:p>
        </p:txBody>
      </p:sp>
      <p:pic>
        <p:nvPicPr>
          <p:cNvPr id="4" name="Picture 3" descr="en-manga-reader-android-io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5758" y="4479252"/>
            <a:ext cx="3895922" cy="2140338"/>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10323" y="4707554"/>
            <a:ext cx="3086467" cy="1683733"/>
          </a:xfrm>
          <a:prstGeom prst="rect">
            <a:avLst/>
          </a:prstGeom>
        </p:spPr>
      </p:pic>
      <p:sp>
        <p:nvSpPr>
          <p:cNvPr id="7" name="TextBox 6"/>
          <p:cNvSpPr txBox="1"/>
          <p:nvPr/>
        </p:nvSpPr>
        <p:spPr>
          <a:xfrm>
            <a:off x="8472021" y="6534823"/>
            <a:ext cx="671979" cy="369332"/>
          </a:xfrm>
          <a:prstGeom prst="rect">
            <a:avLst/>
          </a:prstGeom>
          <a:noFill/>
        </p:spPr>
        <p:txBody>
          <a:bodyPr wrap="none" rtlCol="0">
            <a:spAutoFit/>
          </a:bodyPr>
          <a:lstStyle/>
          <a:p>
            <a:r>
              <a:rPr lang="en-US" i="1" dirty="0" smtClean="0">
                <a:solidFill>
                  <a:schemeClr val="bg1"/>
                </a:solidFill>
              </a:rPr>
              <a:t>5/57</a:t>
            </a:r>
            <a:endParaRPr lang="en-US" i="1" dirty="0">
              <a:solidFill>
                <a:schemeClr val="bg1"/>
              </a:solidFill>
            </a:endParaRPr>
          </a:p>
        </p:txBody>
      </p:sp>
    </p:spTree>
    <p:extLst>
      <p:ext uri="{BB962C8B-B14F-4D97-AF65-F5344CB8AC3E}">
        <p14:creationId xmlns:p14="http://schemas.microsoft.com/office/powerpoint/2010/main" xmlns="" val="1136832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88212" y="496888"/>
            <a:ext cx="7837487" cy="904875"/>
          </a:xfrm>
        </p:spPr>
        <p:txBody>
          <a:bodyPr>
            <a:normAutofit fontScale="90000"/>
          </a:bodyPr>
          <a:lstStyle/>
          <a:p>
            <a:r>
              <a:rPr lang="vi-VN" altLang="en-US" dirty="0" smtClean="0"/>
              <a:t>6.2.5 </a:t>
            </a:r>
            <a:r>
              <a:rPr lang="vi-VN" altLang="en-US" dirty="0" err="1"/>
              <a:t>Test</a:t>
            </a:r>
            <a:r>
              <a:rPr lang="vi-VN" altLang="en-US" dirty="0"/>
              <a:t> </a:t>
            </a:r>
            <a:r>
              <a:rPr lang="vi-VN" altLang="en-US" dirty="0" err="1"/>
              <a:t>Report</a:t>
            </a:r>
            <a:r>
              <a:rPr lang="vi-VN" altLang="en-US" dirty="0"/>
              <a:t> </a:t>
            </a:r>
            <a:r>
              <a:rPr lang="en-US" altLang="en-US" dirty="0" smtClean="0"/>
              <a:t/>
            </a:r>
            <a:br>
              <a:rPr lang="en-US" altLang="en-US" dirty="0" smtClean="0"/>
            </a:br>
            <a:r>
              <a:rPr lang="en-US" altLang="en-US" dirty="0" smtClean="0"/>
              <a:t>	 </a:t>
            </a:r>
            <a:r>
              <a:rPr lang="ja-JP" altLang="en-US" dirty="0" smtClean="0">
                <a:latin typeface="Century Gothic" panose="020B0502020202020204" pitchFamily="34" charset="0"/>
                <a:sym typeface="Meiryo" panose="020B0604030504040204" pitchFamily="34" charset="-128"/>
              </a:rPr>
              <a:t>テストレポート</a:t>
            </a:r>
            <a:endParaRPr lang="vi-VN" dirty="0" smtClean="0"/>
          </a:p>
        </p:txBody>
      </p:sp>
      <p:sp>
        <p:nvSpPr>
          <p:cNvPr id="6" name="TextBox 5"/>
          <p:cNvSpPr txBox="1"/>
          <p:nvPr/>
        </p:nvSpPr>
        <p:spPr>
          <a:xfrm>
            <a:off x="8422764" y="6533126"/>
            <a:ext cx="793807" cy="369332"/>
          </a:xfrm>
          <a:prstGeom prst="rect">
            <a:avLst/>
          </a:prstGeom>
          <a:noFill/>
        </p:spPr>
        <p:txBody>
          <a:bodyPr wrap="none" rtlCol="0">
            <a:spAutoFit/>
          </a:bodyPr>
          <a:lstStyle/>
          <a:p>
            <a:r>
              <a:rPr lang="en-US" i="1" dirty="0" smtClean="0">
                <a:solidFill>
                  <a:schemeClr val="bg1"/>
                </a:solidFill>
              </a:rPr>
              <a:t>50/57</a:t>
            </a:r>
            <a:endParaRPr lang="en-US" i="1" dirty="0">
              <a:solidFill>
                <a:schemeClr val="bg1"/>
              </a:solidFill>
            </a:endParaRP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353679423"/>
              </p:ext>
            </p:extLst>
          </p:nvPr>
        </p:nvGraphicFramePr>
        <p:xfrm>
          <a:off x="350729" y="1478199"/>
          <a:ext cx="3732755" cy="5263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xmlns="" val="1832176201"/>
              </p:ext>
            </p:extLst>
          </p:nvPr>
        </p:nvGraphicFramePr>
        <p:xfrm>
          <a:off x="4246323" y="1478199"/>
          <a:ext cx="4509370" cy="5239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34247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78461" cy="1320800"/>
          </a:xfrm>
        </p:spPr>
        <p:txBody>
          <a:bodyPr>
            <a:normAutofit/>
          </a:bodyPr>
          <a:lstStyle/>
          <a:p>
            <a:pPr algn="l"/>
            <a:r>
              <a:rPr lang="en-US" altLang="ja-JP" sz="3600" dirty="0" smtClean="0"/>
              <a:t>6.3 Defect management</a:t>
            </a:r>
            <a:br>
              <a:rPr lang="en-US" altLang="ja-JP" sz="3600" dirty="0" smtClean="0"/>
            </a:br>
            <a:r>
              <a:rPr lang="en-US" altLang="ja-JP" sz="3600" dirty="0" smtClean="0"/>
              <a:t>	</a:t>
            </a:r>
            <a:r>
              <a:rPr lang="ja-JP" altLang="en-US" sz="2400" dirty="0" smtClean="0"/>
              <a:t>欠</a:t>
            </a:r>
            <a:r>
              <a:rPr lang="ja-JP" altLang="en-US" sz="2400" dirty="0"/>
              <a:t>陥管</a:t>
            </a:r>
            <a:r>
              <a:rPr lang="ja-JP" altLang="en-US" sz="2400" dirty="0" smtClean="0"/>
              <a:t>理</a:t>
            </a:r>
            <a:endParaRPr kumimoji="1" lang="ja-JP" altLang="en-US" sz="2400" dirty="0"/>
          </a:p>
        </p:txBody>
      </p:sp>
      <p:sp>
        <p:nvSpPr>
          <p:cNvPr id="5" name="TextBox 4"/>
          <p:cNvSpPr txBox="1"/>
          <p:nvPr/>
        </p:nvSpPr>
        <p:spPr>
          <a:xfrm>
            <a:off x="8416868" y="6533126"/>
            <a:ext cx="793807" cy="369332"/>
          </a:xfrm>
          <a:prstGeom prst="rect">
            <a:avLst/>
          </a:prstGeom>
          <a:noFill/>
        </p:spPr>
        <p:txBody>
          <a:bodyPr wrap="none" rtlCol="0">
            <a:spAutoFit/>
          </a:bodyPr>
          <a:lstStyle/>
          <a:p>
            <a:r>
              <a:rPr lang="en-US" i="1" dirty="0" smtClean="0">
                <a:solidFill>
                  <a:schemeClr val="bg1"/>
                </a:solidFill>
              </a:rPr>
              <a:t>51/57</a:t>
            </a:r>
            <a:endParaRPr lang="en-US" i="1"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6" name="Picture 3" descr="Defect.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412" y="2267513"/>
            <a:ext cx="8639175" cy="426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40126" y="1853116"/>
            <a:ext cx="4031873" cy="646331"/>
          </a:xfrm>
          <a:prstGeom prst="rect">
            <a:avLst/>
          </a:prstGeom>
          <a:noFill/>
        </p:spPr>
        <p:txBody>
          <a:bodyPr wrap="none" rtlCol="0">
            <a:spAutoFit/>
          </a:bodyPr>
          <a:lstStyle/>
          <a:p>
            <a:r>
              <a:rPr lang="vi-VN" dirty="0" err="1"/>
              <a:t>Sample</a:t>
            </a:r>
            <a:r>
              <a:rPr lang="vi-VN" dirty="0"/>
              <a:t> </a:t>
            </a:r>
            <a:r>
              <a:rPr lang="vi-VN" dirty="0" err="1"/>
              <a:t>of</a:t>
            </a:r>
            <a:r>
              <a:rPr lang="vi-VN" dirty="0"/>
              <a:t> </a:t>
            </a:r>
            <a:r>
              <a:rPr lang="vi-VN" dirty="0" err="1"/>
              <a:t>Defect</a:t>
            </a:r>
            <a:r>
              <a:rPr lang="vi-VN" dirty="0"/>
              <a:t> </a:t>
            </a:r>
            <a:r>
              <a:rPr lang="vi-VN" dirty="0" err="1"/>
              <a:t>Management</a:t>
            </a:r>
            <a:r>
              <a:rPr lang="vi-VN" dirty="0"/>
              <a:t> </a:t>
            </a:r>
            <a:r>
              <a:rPr lang="vi-VN" dirty="0" err="1"/>
              <a:t>Sheet</a:t>
            </a:r>
            <a:endParaRPr lang="vi-VN" dirty="0"/>
          </a:p>
          <a:p>
            <a:endParaRPr lang="en-US" dirty="0"/>
          </a:p>
        </p:txBody>
      </p:sp>
    </p:spTree>
    <p:extLst>
      <p:ext uri="{BB962C8B-B14F-4D97-AF65-F5344CB8AC3E}">
        <p14:creationId xmlns:p14="http://schemas.microsoft.com/office/powerpoint/2010/main" xmlns="" val="505237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lgn="r">
              <a:buFont typeface="+mj-lt"/>
              <a:buAutoNum type="arabicPeriod" startAt="7"/>
            </a:pPr>
            <a:r>
              <a:rPr lang="en-US" altLang="ja-JP" dirty="0" smtClean="0"/>
              <a:t>Summary</a:t>
            </a:r>
            <a:br>
              <a:rPr lang="en-US" altLang="ja-JP" dirty="0" smtClean="0"/>
            </a:br>
            <a:r>
              <a:rPr lang="ja-JP" altLang="en-US" sz="3600" dirty="0"/>
              <a:t>サマリー</a:t>
            </a:r>
            <a:endParaRPr kumimoji="1" lang="ja-JP" altLang="en-US" sz="3600" dirty="0"/>
          </a:p>
        </p:txBody>
      </p:sp>
      <p:sp>
        <p:nvSpPr>
          <p:cNvPr id="3" name="Content Placeholder 2"/>
          <p:cNvSpPr>
            <a:spLocks noGrp="1"/>
          </p:cNvSpPr>
          <p:nvPr>
            <p:ph idx="1"/>
          </p:nvPr>
        </p:nvSpPr>
        <p:spPr/>
        <p:txBody>
          <a:bodyPr>
            <a:normAutofit/>
          </a:bodyPr>
          <a:lstStyle/>
          <a:p>
            <a:pPr marL="0" indent="0">
              <a:buNone/>
            </a:pPr>
            <a:r>
              <a:rPr kumimoji="1" lang="en-US" altLang="ja-JP" sz="2000" dirty="0" smtClean="0"/>
              <a:t>7.1   </a:t>
            </a:r>
            <a:r>
              <a:rPr kumimoji="1" lang="vi-VN" altLang="ja-JP" sz="2000" dirty="0" err="1" smtClean="0"/>
              <a:t>What</a:t>
            </a:r>
            <a:r>
              <a:rPr kumimoji="1" lang="vi-VN" altLang="ja-JP" sz="2000" dirty="0" smtClean="0"/>
              <a:t> we learned from </a:t>
            </a:r>
            <a:r>
              <a:rPr lang="en-US" altLang="ja-JP" sz="2000" dirty="0">
                <a:effectLst>
                  <a:outerShdw blurRad="38100" dist="38100" dir="2700000" algn="tl">
                    <a:srgbClr val="000000">
                      <a:alpha val="43137"/>
                    </a:srgbClr>
                  </a:outerShdw>
                </a:effectLst>
              </a:rPr>
              <a:t>Capstone </a:t>
            </a:r>
            <a:r>
              <a:rPr lang="en-US" altLang="ja-JP" sz="2000" dirty="0" smtClean="0">
                <a:effectLst>
                  <a:outerShdw blurRad="38100" dist="38100" dir="2700000" algn="tl">
                    <a:srgbClr val="000000">
                      <a:alpha val="43137"/>
                    </a:srgbClr>
                  </a:outerShdw>
                </a:effectLst>
              </a:rPr>
              <a:t>project?</a:t>
            </a:r>
            <a:br>
              <a:rPr lang="en-US" altLang="ja-JP" sz="2000" dirty="0" smtClean="0">
                <a:effectLst>
                  <a:outerShdw blurRad="38100" dist="38100" dir="2700000" algn="tl">
                    <a:srgbClr val="000000">
                      <a:alpha val="43137"/>
                    </a:srgbClr>
                  </a:outerShdw>
                </a:effectLst>
              </a:rPr>
            </a:br>
            <a:r>
              <a:rPr lang="en-US" altLang="ja-JP" sz="2000" dirty="0" smtClean="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キャップストーンプロジェクトから何を学ん</a:t>
            </a:r>
            <a:r>
              <a:rPr lang="ja-JP" altLang="en-US" sz="2000" dirty="0" smtClean="0">
                <a:effectLst>
                  <a:outerShdw blurRad="38100" dist="38100" dir="2700000" algn="tl">
                    <a:srgbClr val="000000">
                      <a:alpha val="43137"/>
                    </a:srgbClr>
                  </a:outerShdw>
                </a:effectLst>
              </a:rPr>
              <a:t>だ</a:t>
            </a:r>
            <a:endParaRPr lang="en-US" altLang="ja-JP" sz="2000" dirty="0" smtClean="0">
              <a:effectLst>
                <a:outerShdw blurRad="38100" dist="38100" dir="2700000" algn="tl">
                  <a:srgbClr val="000000">
                    <a:alpha val="43137"/>
                  </a:srgbClr>
                </a:outerShdw>
              </a:effectLst>
            </a:endParaRPr>
          </a:p>
          <a:p>
            <a:pPr marL="0" indent="0">
              <a:buNone/>
            </a:pPr>
            <a:r>
              <a:rPr kumimoji="1" lang="en-US" altLang="ja-JP" sz="2000" dirty="0" smtClean="0">
                <a:effectLst>
                  <a:outerShdw blurRad="38100" dist="38100" dir="2700000" algn="tl">
                    <a:srgbClr val="000000">
                      <a:alpha val="43137"/>
                    </a:srgbClr>
                  </a:outerShdw>
                </a:effectLst>
              </a:rPr>
              <a:t>7.2   Plan in future for MMR application</a:t>
            </a:r>
            <a:br>
              <a:rPr kumimoji="1" lang="en-US" altLang="ja-JP" sz="2000" dirty="0" smtClean="0">
                <a:effectLst>
                  <a:outerShdw blurRad="38100" dist="38100" dir="2700000" algn="tl">
                    <a:srgbClr val="000000">
                      <a:alpha val="43137"/>
                    </a:srgbClr>
                  </a:outerShdw>
                </a:effectLst>
              </a:rPr>
            </a:br>
            <a:r>
              <a:rPr kumimoji="1" lang="en-US" altLang="ja-JP" sz="2000" dirty="0" smtClean="0">
                <a:effectLst>
                  <a:outerShdw blurRad="38100" dist="38100" dir="2700000" algn="tl">
                    <a:srgbClr val="000000">
                      <a:alpha val="43137"/>
                    </a:srgbClr>
                  </a:outerShdw>
                </a:effectLst>
              </a:rPr>
              <a:t>	</a:t>
            </a:r>
            <a:r>
              <a:rPr kumimoji="1" lang="ja-JP" altLang="en-US" sz="2000" dirty="0">
                <a:effectLst>
                  <a:outerShdw blurRad="38100" dist="38100" dir="2700000" algn="tl">
                    <a:srgbClr val="000000">
                      <a:alpha val="43137"/>
                    </a:srgbClr>
                  </a:outerShdw>
                </a:effectLst>
              </a:rPr>
              <a:t> </a:t>
            </a:r>
            <a:r>
              <a:rPr kumimoji="1" lang="en-US" altLang="ja-JP" sz="2000" dirty="0">
                <a:effectLst>
                  <a:outerShdw blurRad="38100" dist="38100" dir="2700000" algn="tl">
                    <a:srgbClr val="000000">
                      <a:alpha val="43137"/>
                    </a:srgbClr>
                  </a:outerShdw>
                </a:effectLst>
              </a:rPr>
              <a:t>MMR</a:t>
            </a:r>
            <a:r>
              <a:rPr kumimoji="1" lang="ja-JP" altLang="en-US" sz="2000" dirty="0">
                <a:effectLst>
                  <a:outerShdw blurRad="38100" dist="38100" dir="2700000" algn="tl">
                    <a:srgbClr val="000000">
                      <a:alpha val="43137"/>
                    </a:srgbClr>
                  </a:outerShdw>
                </a:effectLst>
              </a:rPr>
              <a:t>アプリケーションの将来の計</a:t>
            </a:r>
            <a:r>
              <a:rPr kumimoji="1" lang="ja-JP" altLang="en-US" sz="2000" dirty="0" smtClean="0">
                <a:effectLst>
                  <a:outerShdw blurRad="38100" dist="38100" dir="2700000" algn="tl">
                    <a:srgbClr val="000000">
                      <a:alpha val="43137"/>
                    </a:srgbClr>
                  </a:outerShdw>
                </a:effectLst>
              </a:rPr>
              <a:t>画</a:t>
            </a:r>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52/57</a:t>
            </a:r>
            <a:endParaRPr lang="en-US" i="1" dirty="0">
              <a:solidFill>
                <a:schemeClr val="bg1"/>
              </a:solidFill>
            </a:endParaRPr>
          </a:p>
        </p:txBody>
      </p:sp>
    </p:spTree>
    <p:extLst>
      <p:ext uri="{BB962C8B-B14F-4D97-AF65-F5344CB8AC3E}">
        <p14:creationId xmlns:p14="http://schemas.microsoft.com/office/powerpoint/2010/main" xmlns="" val="3985568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7.1  </a:t>
            </a:r>
            <a:r>
              <a:rPr lang="vi-VN" altLang="ja-JP" sz="3600" dirty="0" err="1" smtClean="0"/>
              <a:t>What</a:t>
            </a:r>
            <a:r>
              <a:rPr lang="vi-VN" altLang="ja-JP" sz="3600" dirty="0" smtClean="0"/>
              <a:t> </a:t>
            </a:r>
            <a:r>
              <a:rPr lang="vi-VN" altLang="ja-JP" sz="3600" dirty="0"/>
              <a:t>we </a:t>
            </a:r>
            <a:r>
              <a:rPr lang="vi-VN" altLang="ja-JP" sz="3600" dirty="0" smtClean="0"/>
              <a:t>learned?</a:t>
            </a:r>
            <a:endParaRPr kumimoji="1" lang="ja-JP" altLang="en-US" sz="3600" dirty="0"/>
          </a:p>
        </p:txBody>
      </p:sp>
      <p:sp>
        <p:nvSpPr>
          <p:cNvPr id="3" name="Content Placeholder 2"/>
          <p:cNvSpPr>
            <a:spLocks noGrp="1"/>
          </p:cNvSpPr>
          <p:nvPr>
            <p:ph idx="1"/>
          </p:nvPr>
        </p:nvSpPr>
        <p:spPr>
          <a:xfrm>
            <a:off x="609599" y="2160590"/>
            <a:ext cx="7862422" cy="3880773"/>
          </a:xfrm>
        </p:spPr>
        <p:txBody>
          <a:bodyPr>
            <a:normAutofit/>
          </a:bodyPr>
          <a:lstStyle/>
          <a:p>
            <a:r>
              <a:rPr kumimoji="1" lang="en-US" altLang="ja-JP" sz="2000" dirty="0"/>
              <a:t>Understand and grasp software development </a:t>
            </a:r>
            <a:r>
              <a:rPr kumimoji="1" lang="en-US" altLang="ja-JP" sz="2000" dirty="0" smtClean="0"/>
              <a:t>process</a:t>
            </a:r>
            <a:br>
              <a:rPr kumimoji="1" lang="en-US" altLang="ja-JP" sz="2000" dirty="0" smtClean="0"/>
            </a:br>
            <a:r>
              <a:rPr kumimoji="1" lang="ja-JP" altLang="en-US" sz="2000" dirty="0"/>
              <a:t>理解し、ソフトウェアの開発過程を把握す</a:t>
            </a:r>
            <a:r>
              <a:rPr kumimoji="1" lang="ja-JP" altLang="en-US" sz="2000" dirty="0" smtClean="0"/>
              <a:t>る</a:t>
            </a:r>
            <a:endParaRPr kumimoji="1" lang="en-US" altLang="ja-JP" sz="2000" dirty="0" smtClean="0"/>
          </a:p>
          <a:p>
            <a:r>
              <a:rPr kumimoji="1" lang="en-US" altLang="ja-JP" sz="2000" dirty="0"/>
              <a:t>Learn how to use some software that had not previously </a:t>
            </a:r>
            <a:r>
              <a:rPr kumimoji="1" lang="en-US" altLang="ja-JP" sz="2000" dirty="0" smtClean="0"/>
              <a:t>used</a:t>
            </a:r>
            <a:br>
              <a:rPr kumimoji="1" lang="en-US" altLang="ja-JP" sz="2000" dirty="0" smtClean="0"/>
            </a:br>
            <a:r>
              <a:rPr kumimoji="1" lang="ja-JP" altLang="en-US" sz="2000" dirty="0"/>
              <a:t>以前使用していなかったいくつかのソフトウェアを使用する方法を学習しま</a:t>
            </a:r>
            <a:r>
              <a:rPr kumimoji="1" lang="ja-JP" altLang="en-US" sz="2000" dirty="0" smtClean="0"/>
              <a:t>す</a:t>
            </a:r>
            <a:endParaRPr kumimoji="1" lang="en-US" altLang="ja-JP" sz="2000" dirty="0" smtClean="0"/>
          </a:p>
          <a:p>
            <a:r>
              <a:rPr kumimoji="1" lang="en-US" altLang="ja-JP" sz="2000" dirty="0" smtClean="0"/>
              <a:t>Be able to working in group in software development process</a:t>
            </a:r>
            <a:br>
              <a:rPr kumimoji="1" lang="en-US" altLang="ja-JP" sz="2000" dirty="0" smtClean="0"/>
            </a:br>
            <a:r>
              <a:rPr kumimoji="1" lang="ja-JP" altLang="en-US" sz="2000" dirty="0"/>
              <a:t>ソフトウェアの開発過程にグループで働くことができるよ</a:t>
            </a:r>
            <a:r>
              <a:rPr kumimoji="1" lang="ja-JP" altLang="en-US" sz="2000" dirty="0" smtClean="0"/>
              <a:t>う</a:t>
            </a:r>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53/57</a:t>
            </a:r>
            <a:endParaRPr lang="en-US" i="1" dirty="0">
              <a:solidFill>
                <a:schemeClr val="bg1"/>
              </a:solidFill>
            </a:endParaRPr>
          </a:p>
        </p:txBody>
      </p:sp>
    </p:spTree>
    <p:extLst>
      <p:ext uri="{BB962C8B-B14F-4D97-AF65-F5344CB8AC3E}">
        <p14:creationId xmlns:p14="http://schemas.microsoft.com/office/powerpoint/2010/main" xmlns="" val="1288410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7.2  Plan </a:t>
            </a:r>
            <a:r>
              <a:rPr lang="en-US" altLang="ja-JP" sz="3600" dirty="0"/>
              <a:t>in future </a:t>
            </a:r>
            <a:endParaRPr kumimoji="1" lang="ja-JP" altLang="en-US" sz="3600" dirty="0"/>
          </a:p>
        </p:txBody>
      </p:sp>
      <p:sp>
        <p:nvSpPr>
          <p:cNvPr id="3" name="Content Placeholder 2"/>
          <p:cNvSpPr>
            <a:spLocks noGrp="1"/>
          </p:cNvSpPr>
          <p:nvPr>
            <p:ph idx="1"/>
          </p:nvPr>
        </p:nvSpPr>
        <p:spPr/>
        <p:txBody>
          <a:bodyPr>
            <a:normAutofit/>
          </a:bodyPr>
          <a:lstStyle/>
          <a:p>
            <a:r>
              <a:rPr kumimoji="1" lang="en-US" altLang="ja-JP" sz="2000" dirty="0" smtClean="0"/>
              <a:t>Manage Comic by category</a:t>
            </a:r>
            <a:br>
              <a:rPr kumimoji="1" lang="en-US" altLang="ja-JP" sz="2000" dirty="0" smtClean="0"/>
            </a:br>
            <a:r>
              <a:rPr kumimoji="1" lang="ja-JP" altLang="en-US" sz="2000" dirty="0"/>
              <a:t>カテゴリー別マンガ管理しま</a:t>
            </a:r>
            <a:r>
              <a:rPr kumimoji="1" lang="ja-JP" altLang="en-US" sz="2000" dirty="0" smtClean="0"/>
              <a:t>す</a:t>
            </a:r>
            <a:endParaRPr kumimoji="1" lang="en-US" altLang="ja-JP" sz="2000" dirty="0" smtClean="0"/>
          </a:p>
          <a:p>
            <a:r>
              <a:rPr kumimoji="1" lang="en-US" altLang="ja-JP" sz="2000" dirty="0" smtClean="0"/>
              <a:t>Manage loading speed and memory management</a:t>
            </a:r>
            <a:br>
              <a:rPr kumimoji="1" lang="en-US" altLang="ja-JP" sz="2000" dirty="0" smtClean="0"/>
            </a:br>
            <a:r>
              <a:rPr kumimoji="1" lang="ja-JP" altLang="en-US" sz="2000" dirty="0"/>
              <a:t>読み込み速度およびメモリ管理を管理す</a:t>
            </a:r>
            <a:r>
              <a:rPr kumimoji="1" lang="ja-JP" altLang="en-US" sz="2000" dirty="0" smtClean="0"/>
              <a:t>る</a:t>
            </a:r>
            <a:endParaRPr kumimoji="1" lang="en-US" altLang="ja-JP" sz="2000" dirty="0" smtClean="0"/>
          </a:p>
          <a:p>
            <a:r>
              <a:rPr kumimoji="1" lang="en-US" altLang="ja-JP" sz="2000" dirty="0" smtClean="0"/>
              <a:t>Notification for new chapter or new Comic</a:t>
            </a:r>
            <a:br>
              <a:rPr kumimoji="1" lang="en-US" altLang="ja-JP" sz="2000" dirty="0" smtClean="0"/>
            </a:br>
            <a:r>
              <a:rPr kumimoji="1" lang="ja-JP" altLang="en-US" sz="2000" dirty="0"/>
              <a:t>新しい章または新しいマンガの通</a:t>
            </a:r>
            <a:r>
              <a:rPr kumimoji="1" lang="ja-JP" altLang="en-US" sz="2000" dirty="0" smtClean="0"/>
              <a:t>知</a:t>
            </a:r>
            <a:endParaRPr kumimoji="1" lang="en-US" altLang="ja-JP" sz="2000" dirty="0" smtClean="0"/>
          </a:p>
          <a:p>
            <a:endParaRPr kumimoji="1" lang="en-US" altLang="ja-JP" sz="2000" dirty="0" smtClean="0"/>
          </a:p>
          <a:p>
            <a:endParaRPr kumimoji="1" lang="ja-JP" altLang="en-US" sz="20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54/57</a:t>
            </a:r>
            <a:endParaRPr lang="en-US" i="1" dirty="0">
              <a:solidFill>
                <a:schemeClr val="bg1"/>
              </a:solidFill>
            </a:endParaRPr>
          </a:p>
        </p:txBody>
      </p:sp>
    </p:spTree>
    <p:extLst>
      <p:ext uri="{BB962C8B-B14F-4D97-AF65-F5344CB8AC3E}">
        <p14:creationId xmlns:p14="http://schemas.microsoft.com/office/powerpoint/2010/main" xmlns="" val="658082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a:xfrm>
            <a:off x="1398143" y="2262190"/>
            <a:ext cx="6347714" cy="3880773"/>
          </a:xfrm>
        </p:spPr>
        <p:txBody>
          <a:bodyPr/>
          <a:lstStyle/>
          <a:p>
            <a:pPr marL="0" indent="0" algn="ctr">
              <a:buNone/>
            </a:pPr>
            <a:r>
              <a:rPr lang="en-US" altLang="ja-JP" sz="8800" dirty="0" smtClean="0"/>
              <a:t>Demo</a:t>
            </a:r>
            <a:br>
              <a:rPr lang="en-US" altLang="ja-JP" sz="8800" dirty="0" smtClean="0"/>
            </a:br>
            <a:r>
              <a:rPr lang="ja-JP" altLang="en-US" sz="8800" dirty="0"/>
              <a:t>デモ</a:t>
            </a:r>
            <a:endParaRPr kumimoji="1" lang="ja-JP" altLang="en-US" sz="88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55/57</a:t>
            </a:r>
            <a:endParaRPr lang="en-US" i="1" dirty="0">
              <a:solidFill>
                <a:schemeClr val="bg1"/>
              </a:solidFill>
            </a:endParaRPr>
          </a:p>
        </p:txBody>
      </p:sp>
    </p:spTree>
    <p:extLst>
      <p:ext uri="{BB962C8B-B14F-4D97-AF65-F5344CB8AC3E}">
        <p14:creationId xmlns:p14="http://schemas.microsoft.com/office/powerpoint/2010/main" xmlns="" val="104140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a:xfrm>
            <a:off x="1398143" y="1838330"/>
            <a:ext cx="6347714" cy="3880773"/>
          </a:xfrm>
        </p:spPr>
        <p:txBody>
          <a:bodyPr>
            <a:normAutofit/>
          </a:bodyPr>
          <a:lstStyle/>
          <a:p>
            <a:pPr marL="0" indent="0" algn="ctr">
              <a:buNone/>
            </a:pPr>
            <a:endParaRPr kumimoji="1" lang="vi-VN" altLang="ja-JP" dirty="0" smtClean="0"/>
          </a:p>
          <a:p>
            <a:pPr marL="0" indent="0" algn="ctr">
              <a:buNone/>
            </a:pPr>
            <a:r>
              <a:rPr kumimoji="1" lang="vi-VN" altLang="ja-JP" sz="8800" dirty="0" smtClean="0"/>
              <a:t>Q&amp;A</a:t>
            </a:r>
            <a:br>
              <a:rPr kumimoji="1" lang="vi-VN" altLang="ja-JP" sz="8800" dirty="0" smtClean="0"/>
            </a:br>
            <a:r>
              <a:rPr lang="ja-JP" altLang="en-US" sz="8800" dirty="0"/>
              <a:t>質問と答え</a:t>
            </a:r>
            <a:endParaRPr kumimoji="1" lang="ja-JP" altLang="en-US" sz="8800" dirty="0"/>
          </a:p>
        </p:txBody>
      </p:sp>
      <p:sp>
        <p:nvSpPr>
          <p:cNvPr id="5" name="TextBox 4"/>
          <p:cNvSpPr txBox="1"/>
          <p:nvPr/>
        </p:nvSpPr>
        <p:spPr>
          <a:xfrm>
            <a:off x="8350193" y="6533126"/>
            <a:ext cx="793807" cy="369332"/>
          </a:xfrm>
          <a:prstGeom prst="rect">
            <a:avLst/>
          </a:prstGeom>
          <a:noFill/>
        </p:spPr>
        <p:txBody>
          <a:bodyPr wrap="none" rtlCol="0">
            <a:spAutoFit/>
          </a:bodyPr>
          <a:lstStyle/>
          <a:p>
            <a:r>
              <a:rPr lang="en-US" i="1" dirty="0" smtClean="0">
                <a:solidFill>
                  <a:schemeClr val="bg1"/>
                </a:solidFill>
              </a:rPr>
              <a:t>56/57</a:t>
            </a:r>
            <a:endParaRPr lang="en-US" i="1" dirty="0">
              <a:solidFill>
                <a:schemeClr val="bg1"/>
              </a:solidFill>
            </a:endParaRPr>
          </a:p>
        </p:txBody>
      </p:sp>
    </p:spTree>
    <p:extLst>
      <p:ext uri="{BB962C8B-B14F-4D97-AF65-F5344CB8AC3E}">
        <p14:creationId xmlns:p14="http://schemas.microsoft.com/office/powerpoint/2010/main" xmlns="" val="2196485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ja-JP" altLang="en-US"/>
          </a:p>
        </p:txBody>
      </p:sp>
      <p:sp>
        <p:nvSpPr>
          <p:cNvPr id="3" name="Content Placeholder 2"/>
          <p:cNvSpPr>
            <a:spLocks noGrp="1"/>
          </p:cNvSpPr>
          <p:nvPr>
            <p:ph idx="1"/>
          </p:nvPr>
        </p:nvSpPr>
        <p:spPr>
          <a:xfrm>
            <a:off x="520462" y="1765305"/>
            <a:ext cx="8103075" cy="3880773"/>
          </a:xfrm>
        </p:spPr>
        <p:txBody>
          <a:bodyPr>
            <a:normAutofit/>
          </a:bodyPr>
          <a:lstStyle/>
          <a:p>
            <a:pPr marL="0" indent="0" algn="ctr">
              <a:buNone/>
            </a:pPr>
            <a:endParaRPr lang="en-US" altLang="ja-JP" sz="5400" dirty="0" smtClean="0"/>
          </a:p>
          <a:p>
            <a:pPr marL="0" indent="0" algn="ctr">
              <a:buNone/>
            </a:pPr>
            <a:r>
              <a:rPr lang="en-US" altLang="ja-JP" sz="5400" dirty="0" smtClean="0"/>
              <a:t>Thank </a:t>
            </a:r>
            <a:r>
              <a:rPr lang="en-US" altLang="ja-JP" sz="5400" dirty="0"/>
              <a:t>you for </a:t>
            </a:r>
            <a:r>
              <a:rPr lang="en-US" altLang="ja-JP" sz="5400" dirty="0" smtClean="0"/>
              <a:t>listening!</a:t>
            </a:r>
          </a:p>
          <a:p>
            <a:pPr marL="0" indent="0" algn="ctr">
              <a:buNone/>
            </a:pPr>
            <a:r>
              <a:rPr lang="ja-JP" altLang="en-US" sz="5400" dirty="0" smtClean="0"/>
              <a:t>ありがとうございます。</a:t>
            </a:r>
            <a:r>
              <a:rPr lang="en-US" altLang="ja-JP" sz="5400" dirty="0" smtClean="0"/>
              <a:t> </a:t>
            </a:r>
            <a:endParaRPr kumimoji="1" lang="ja-JP" altLang="en-US" sz="5400" dirty="0"/>
          </a:p>
        </p:txBody>
      </p:sp>
      <p:sp>
        <p:nvSpPr>
          <p:cNvPr id="5" name="TextBox 4"/>
          <p:cNvSpPr txBox="1"/>
          <p:nvPr/>
        </p:nvSpPr>
        <p:spPr>
          <a:xfrm>
            <a:off x="8388824" y="6533126"/>
            <a:ext cx="793807" cy="369332"/>
          </a:xfrm>
          <a:prstGeom prst="rect">
            <a:avLst/>
          </a:prstGeom>
          <a:noFill/>
        </p:spPr>
        <p:txBody>
          <a:bodyPr wrap="none" rtlCol="0">
            <a:spAutoFit/>
          </a:bodyPr>
          <a:lstStyle/>
          <a:p>
            <a:r>
              <a:rPr lang="en-US" i="1" dirty="0" smtClean="0">
                <a:solidFill>
                  <a:schemeClr val="bg1"/>
                </a:solidFill>
              </a:rPr>
              <a:t>57/57</a:t>
            </a:r>
            <a:endParaRPr lang="en-US" i="1" dirty="0">
              <a:solidFill>
                <a:schemeClr val="bg1"/>
              </a:solidFill>
            </a:endParaRPr>
          </a:p>
        </p:txBody>
      </p:sp>
    </p:spTree>
    <p:extLst>
      <p:ext uri="{BB962C8B-B14F-4D97-AF65-F5344CB8AC3E}">
        <p14:creationId xmlns:p14="http://schemas.microsoft.com/office/powerpoint/2010/main" xmlns="" val="445514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1.2  What we </a:t>
            </a:r>
            <a:r>
              <a:rPr lang="en-US" altLang="ja-JP" sz="3600" dirty="0"/>
              <a:t>can do</a:t>
            </a:r>
            <a:r>
              <a:rPr lang="en-US" altLang="ja-JP" sz="3600" dirty="0" smtClean="0"/>
              <a:t>?</a:t>
            </a:r>
            <a:br>
              <a:rPr lang="en-US" altLang="ja-JP" sz="3600" dirty="0" smtClean="0"/>
            </a:br>
            <a:r>
              <a:rPr lang="en-US" altLang="ja-JP" sz="3600" dirty="0" smtClean="0"/>
              <a:t>	</a:t>
            </a:r>
            <a:r>
              <a:rPr lang="ja-JP" altLang="en-US" sz="2400" dirty="0" smtClean="0"/>
              <a:t>私</a:t>
            </a:r>
            <a:r>
              <a:rPr lang="ja-JP" altLang="en-US" sz="2400" dirty="0"/>
              <a:t>たちにできることは何か？</a:t>
            </a:r>
            <a:endParaRPr lang="en-US" altLang="ja-JP" sz="2400" dirty="0"/>
          </a:p>
        </p:txBody>
      </p:sp>
      <p:sp>
        <p:nvSpPr>
          <p:cNvPr id="3" name="Content Placeholder 2"/>
          <p:cNvSpPr>
            <a:spLocks noGrp="1"/>
          </p:cNvSpPr>
          <p:nvPr>
            <p:ph idx="1"/>
          </p:nvPr>
        </p:nvSpPr>
        <p:spPr>
          <a:xfrm>
            <a:off x="609599" y="2160590"/>
            <a:ext cx="8405814" cy="3880773"/>
          </a:xfrm>
        </p:spPr>
        <p:txBody>
          <a:bodyPr>
            <a:normAutofit/>
          </a:bodyPr>
          <a:lstStyle/>
          <a:p>
            <a:r>
              <a:rPr kumimoji="1" lang="en-US" altLang="ja-JP" sz="2000" dirty="0" smtClean="0"/>
              <a:t>A way to read your Comic everywhere</a:t>
            </a:r>
            <a:br>
              <a:rPr kumimoji="1" lang="en-US" altLang="ja-JP" sz="2000" dirty="0" smtClean="0"/>
            </a:br>
            <a:r>
              <a:rPr kumimoji="1" lang="ja-JP" altLang="en-US" sz="2000" dirty="0"/>
              <a:t>道はどこでもあなたのコミックを読み取りま</a:t>
            </a:r>
            <a:r>
              <a:rPr kumimoji="1" lang="ja-JP" altLang="en-US" sz="2000" dirty="0" smtClean="0"/>
              <a:t>す</a:t>
            </a:r>
            <a:endParaRPr kumimoji="1" lang="en-US" altLang="ja-JP" sz="2000" dirty="0" smtClean="0"/>
          </a:p>
          <a:p>
            <a:r>
              <a:rPr kumimoji="1" lang="en-US" altLang="ja-JP" sz="2000" dirty="0" smtClean="0"/>
              <a:t>An Android Application</a:t>
            </a:r>
            <a:br>
              <a:rPr kumimoji="1" lang="en-US" altLang="ja-JP" sz="2000" dirty="0" smtClean="0"/>
            </a:br>
            <a:r>
              <a:rPr kumimoji="1" lang="ja-JP" altLang="en-US" sz="2000" dirty="0"/>
              <a:t>アンドロイドアプリケーショ</a:t>
            </a:r>
            <a:r>
              <a:rPr kumimoji="1" lang="ja-JP" altLang="en-US" sz="2000" dirty="0" smtClean="0"/>
              <a:t>ン</a:t>
            </a:r>
            <a:endParaRPr lang="en-US" altLang="ja-JP" sz="2000" dirty="0" smtClean="0"/>
          </a:p>
          <a:p>
            <a:r>
              <a:rPr kumimoji="1" lang="en-US" altLang="ja-JP" sz="2000" dirty="0" smtClean="0"/>
              <a:t>Read your last Comic</a:t>
            </a:r>
            <a:br>
              <a:rPr kumimoji="1" lang="en-US" altLang="ja-JP" sz="2000" dirty="0" smtClean="0"/>
            </a:br>
            <a:r>
              <a:rPr kumimoji="1" lang="ja-JP" altLang="en-US" sz="2000" dirty="0"/>
              <a:t>あなたの最後の読み取りコミックを読むことができま</a:t>
            </a:r>
            <a:r>
              <a:rPr kumimoji="1" lang="ja-JP" altLang="en-US" sz="2000" dirty="0" smtClean="0"/>
              <a:t>す</a:t>
            </a:r>
            <a:endParaRPr kumimoji="1" lang="en-US" altLang="ja-JP" sz="2000" dirty="0" smtClean="0"/>
          </a:p>
          <a:p>
            <a:r>
              <a:rPr kumimoji="1" lang="en-US" altLang="ja-JP" sz="2000" dirty="0" smtClean="0"/>
              <a:t>Download Comic from our remote server</a:t>
            </a:r>
            <a:br>
              <a:rPr kumimoji="1" lang="en-US" altLang="ja-JP" sz="2000" dirty="0" smtClean="0"/>
            </a:br>
            <a:r>
              <a:rPr kumimoji="1" lang="ja-JP" altLang="en-US" sz="2000" dirty="0"/>
              <a:t>私たちのリモートサーバーからコミックをダウンロードできま</a:t>
            </a:r>
            <a:r>
              <a:rPr kumimoji="1" lang="ja-JP" altLang="en-US" sz="2000" dirty="0" smtClean="0"/>
              <a:t>す</a:t>
            </a:r>
            <a:endParaRPr kumimoji="1" lang="en-US" altLang="ja-JP" sz="2000" dirty="0" smtClean="0"/>
          </a:p>
        </p:txBody>
      </p:sp>
      <p:sp>
        <p:nvSpPr>
          <p:cNvPr id="5" name="TextBox 4"/>
          <p:cNvSpPr txBox="1"/>
          <p:nvPr/>
        </p:nvSpPr>
        <p:spPr>
          <a:xfrm>
            <a:off x="8472021" y="6533126"/>
            <a:ext cx="671979" cy="369332"/>
          </a:xfrm>
          <a:prstGeom prst="rect">
            <a:avLst/>
          </a:prstGeom>
          <a:noFill/>
        </p:spPr>
        <p:txBody>
          <a:bodyPr wrap="none" rtlCol="0">
            <a:spAutoFit/>
          </a:bodyPr>
          <a:lstStyle/>
          <a:p>
            <a:r>
              <a:rPr lang="en-US" i="1" dirty="0" smtClean="0">
                <a:solidFill>
                  <a:schemeClr val="bg1"/>
                </a:solidFill>
              </a:rPr>
              <a:t>6/57</a:t>
            </a:r>
            <a:endParaRPr lang="en-US" i="1" dirty="0">
              <a:solidFill>
                <a:schemeClr val="bg1"/>
              </a:solidFill>
            </a:endParaRPr>
          </a:p>
        </p:txBody>
      </p:sp>
    </p:spTree>
    <p:extLst>
      <p:ext uri="{BB962C8B-B14F-4D97-AF65-F5344CB8AC3E}">
        <p14:creationId xmlns:p14="http://schemas.microsoft.com/office/powerpoint/2010/main" xmlns="" val="3456903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ja-JP" sz="3600" dirty="0" smtClean="0"/>
              <a:t>1.3  What </a:t>
            </a:r>
            <a:r>
              <a:rPr lang="en-US" altLang="ja-JP" sz="3600" dirty="0"/>
              <a:t>will we do</a:t>
            </a:r>
            <a:r>
              <a:rPr lang="en-US" altLang="ja-JP" sz="3600" dirty="0" smtClean="0"/>
              <a:t>?</a:t>
            </a:r>
            <a:br>
              <a:rPr lang="en-US" altLang="ja-JP" sz="3600" dirty="0" smtClean="0"/>
            </a:br>
            <a:r>
              <a:rPr lang="en-US" altLang="ja-JP" sz="3600" dirty="0" smtClean="0"/>
              <a:t>	</a:t>
            </a:r>
            <a:r>
              <a:rPr lang="ja-JP" altLang="en-US" sz="2400" dirty="0" smtClean="0"/>
              <a:t>何</a:t>
            </a:r>
            <a:r>
              <a:rPr lang="ja-JP" altLang="en-US" sz="2400" dirty="0"/>
              <a:t>をしたらいいのでしょうか？</a:t>
            </a:r>
            <a:endParaRPr kumimoji="1" lang="ja-JP" altLang="en-US" sz="2400" dirty="0"/>
          </a:p>
        </p:txBody>
      </p:sp>
      <p:sp>
        <p:nvSpPr>
          <p:cNvPr id="3" name="Content Placeholder 2"/>
          <p:cNvSpPr>
            <a:spLocks noGrp="1"/>
          </p:cNvSpPr>
          <p:nvPr>
            <p:ph idx="1"/>
          </p:nvPr>
        </p:nvSpPr>
        <p:spPr>
          <a:xfrm>
            <a:off x="609598" y="2160590"/>
            <a:ext cx="7862890" cy="3880773"/>
          </a:xfrm>
        </p:spPr>
        <p:txBody>
          <a:bodyPr>
            <a:normAutofit/>
          </a:bodyPr>
          <a:lstStyle/>
          <a:p>
            <a:r>
              <a:rPr kumimoji="1" lang="en-US" altLang="ja-JP" sz="2000" dirty="0" smtClean="0"/>
              <a:t>A multi-devices application, include </a:t>
            </a:r>
            <a:r>
              <a:rPr kumimoji="1" lang="en-US" altLang="ja-JP" sz="2000" dirty="0" err="1" smtClean="0"/>
              <a:t>iOS</a:t>
            </a:r>
            <a:r>
              <a:rPr kumimoji="1" lang="en-US" altLang="ja-JP" sz="2000" dirty="0" smtClean="0"/>
              <a:t>, Windows Phone</a:t>
            </a:r>
            <a:br>
              <a:rPr kumimoji="1" lang="en-US" altLang="ja-JP" sz="2000" dirty="0" smtClean="0"/>
            </a:br>
            <a:r>
              <a:rPr kumimoji="1" lang="ja-JP" altLang="en-US" sz="2000" dirty="0"/>
              <a:t>マルチデバイス</a:t>
            </a:r>
            <a:r>
              <a:rPr kumimoji="1" lang="en-US" altLang="ja-JP" sz="2000" dirty="0"/>
              <a:t>·</a:t>
            </a:r>
            <a:r>
              <a:rPr kumimoji="1" lang="ja-JP" altLang="en-US" sz="2000" dirty="0"/>
              <a:t>アプリケーションは、</a:t>
            </a:r>
            <a:r>
              <a:rPr kumimoji="1" lang="en-US" altLang="ja-JP" sz="2000" dirty="0" err="1"/>
              <a:t>iOS</a:t>
            </a:r>
            <a:r>
              <a:rPr kumimoji="1" lang="ja-JP" altLang="en-US" sz="2000" dirty="0"/>
              <a:t>と</a:t>
            </a:r>
            <a:r>
              <a:rPr kumimoji="1" lang="en-US" altLang="ja-JP" sz="2000" dirty="0"/>
              <a:t>Windows Phone</a:t>
            </a:r>
            <a:r>
              <a:rPr kumimoji="1" lang="ja-JP" altLang="en-US" sz="2000" dirty="0"/>
              <a:t>のが含まれていま</a:t>
            </a:r>
            <a:r>
              <a:rPr kumimoji="1" lang="ja-JP" altLang="en-US" sz="2000" dirty="0" smtClean="0"/>
              <a:t>す</a:t>
            </a:r>
            <a:endParaRPr lang="en-US" altLang="ja-JP" sz="2000" dirty="0"/>
          </a:p>
          <a:p>
            <a:r>
              <a:rPr lang="en-US" altLang="ja-JP" sz="2000" dirty="0"/>
              <a:t>An application is updated </a:t>
            </a:r>
            <a:r>
              <a:rPr lang="en-US" altLang="ja-JP" sz="2000" dirty="0" smtClean="0"/>
              <a:t>daily</a:t>
            </a:r>
            <a:br>
              <a:rPr lang="en-US" altLang="ja-JP" sz="2000" dirty="0" smtClean="0"/>
            </a:br>
            <a:r>
              <a:rPr lang="ja-JP" altLang="en-US" sz="2000" dirty="0"/>
              <a:t>アプリケーションは毎日更新されま</a:t>
            </a:r>
            <a:r>
              <a:rPr lang="ja-JP" altLang="en-US" sz="2000" dirty="0" smtClean="0"/>
              <a:t>す</a:t>
            </a:r>
            <a:endParaRPr lang="en-US" altLang="ja-JP" sz="2000" dirty="0"/>
          </a:p>
          <a:p>
            <a:r>
              <a:rPr lang="en-US" altLang="ja-JP" sz="2000" dirty="0" smtClean="0"/>
              <a:t>Create a team who will update comic content daily</a:t>
            </a:r>
          </a:p>
          <a:p>
            <a:pPr marL="0" indent="0">
              <a:buNone/>
            </a:pPr>
            <a:r>
              <a:rPr lang="en-US" altLang="ja-JP" sz="2000" dirty="0"/>
              <a:t> </a:t>
            </a:r>
            <a:r>
              <a:rPr lang="en-US" altLang="ja-JP" sz="2000" dirty="0" smtClean="0"/>
              <a:t>    </a:t>
            </a:r>
            <a:r>
              <a:rPr lang="ja-JP" altLang="en-US" sz="2000" dirty="0"/>
              <a:t>毎日のコミックコンテンツを更新するチームを作成</a:t>
            </a:r>
            <a:r>
              <a:rPr lang="ja-JP" altLang="en-US" sz="2000" dirty="0" smtClean="0"/>
              <a:t>します</a:t>
            </a:r>
            <a:endParaRPr lang="en-US" altLang="ja-JP" sz="2000" dirty="0" smtClean="0"/>
          </a:p>
        </p:txBody>
      </p:sp>
      <p:sp>
        <p:nvSpPr>
          <p:cNvPr id="5" name="TextBox 4"/>
          <p:cNvSpPr txBox="1"/>
          <p:nvPr/>
        </p:nvSpPr>
        <p:spPr>
          <a:xfrm>
            <a:off x="8472488" y="6533126"/>
            <a:ext cx="671979" cy="369332"/>
          </a:xfrm>
          <a:prstGeom prst="rect">
            <a:avLst/>
          </a:prstGeom>
          <a:noFill/>
        </p:spPr>
        <p:txBody>
          <a:bodyPr wrap="none" rtlCol="0">
            <a:spAutoFit/>
          </a:bodyPr>
          <a:lstStyle/>
          <a:p>
            <a:r>
              <a:rPr lang="en-US" i="1" dirty="0" smtClean="0">
                <a:solidFill>
                  <a:schemeClr val="bg1"/>
                </a:solidFill>
              </a:rPr>
              <a:t>7/57</a:t>
            </a:r>
            <a:endParaRPr lang="en-US" i="1" dirty="0">
              <a:solidFill>
                <a:schemeClr val="bg1"/>
              </a:solidFill>
            </a:endParaRPr>
          </a:p>
        </p:txBody>
      </p:sp>
    </p:spTree>
    <p:extLst>
      <p:ext uri="{BB962C8B-B14F-4D97-AF65-F5344CB8AC3E}">
        <p14:creationId xmlns:p14="http://schemas.microsoft.com/office/powerpoint/2010/main" xmlns="" val="2619296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942" y="619514"/>
            <a:ext cx="6347713" cy="1320800"/>
          </a:xfrm>
        </p:spPr>
        <p:txBody>
          <a:bodyPr>
            <a:normAutofit fontScale="90000"/>
          </a:bodyPr>
          <a:lstStyle/>
          <a:p>
            <a:pPr marL="914400" indent="-914400" algn="r">
              <a:buFont typeface="+mj-lt"/>
              <a:buAutoNum type="arabicPeriod" startAt="2"/>
            </a:pPr>
            <a:r>
              <a:rPr lang="en-US" altLang="ja-JP" dirty="0"/>
              <a:t>Project </a:t>
            </a:r>
            <a:r>
              <a:rPr lang="en-US" altLang="ja-JP" dirty="0" smtClean="0"/>
              <a:t>Management</a:t>
            </a:r>
            <a:br>
              <a:rPr lang="en-US" altLang="ja-JP" dirty="0" smtClean="0"/>
            </a:br>
            <a:r>
              <a:rPr lang="ja-JP" altLang="en-US" sz="3600" dirty="0"/>
              <a:t>プロジェクトマネジメント</a:t>
            </a:r>
            <a:endParaRPr kumimoji="1" lang="ja-JP" altLang="en-US" sz="3600" dirty="0"/>
          </a:p>
        </p:txBody>
      </p:sp>
      <p:sp>
        <p:nvSpPr>
          <p:cNvPr id="3" name="Content Placeholder 2"/>
          <p:cNvSpPr>
            <a:spLocks noGrp="1"/>
          </p:cNvSpPr>
          <p:nvPr>
            <p:ph idx="1"/>
          </p:nvPr>
        </p:nvSpPr>
        <p:spPr>
          <a:xfrm>
            <a:off x="609598" y="1915930"/>
            <a:ext cx="6803137" cy="4986528"/>
          </a:xfrm>
        </p:spPr>
        <p:txBody>
          <a:bodyPr>
            <a:normAutofit fontScale="85000" lnSpcReduction="20000"/>
          </a:bodyPr>
          <a:lstStyle/>
          <a:p>
            <a:pPr marL="0" indent="0">
              <a:buNone/>
            </a:pPr>
            <a:r>
              <a:rPr lang="en-US" altLang="ja-JP" sz="2000" dirty="0" smtClean="0"/>
              <a:t>2.1  Software </a:t>
            </a:r>
            <a:r>
              <a:rPr lang="en-US" altLang="ja-JP" sz="2000" dirty="0"/>
              <a:t>Project Life-</a:t>
            </a:r>
            <a:r>
              <a:rPr lang="en-US" altLang="ja-JP" sz="2000" dirty="0" smtClean="0"/>
              <a:t>cycle </a:t>
            </a:r>
          </a:p>
          <a:p>
            <a:pPr marL="0" indent="0">
              <a:buNone/>
            </a:pPr>
            <a:r>
              <a:rPr lang="en-US" altLang="ja-JP" sz="2000" dirty="0"/>
              <a:t>	</a:t>
            </a:r>
            <a:r>
              <a:rPr lang="ja-JP" altLang="en-US" sz="2000" dirty="0" smtClean="0"/>
              <a:t>ソ</a:t>
            </a:r>
            <a:r>
              <a:rPr lang="ja-JP" altLang="en-US" sz="2000" dirty="0"/>
              <a:t>フトウェア プロジェクト ライフサイクル</a:t>
            </a:r>
            <a:endParaRPr lang="en-US" altLang="ja-JP" sz="2000" dirty="0" smtClean="0"/>
          </a:p>
          <a:p>
            <a:pPr marL="0" indent="0">
              <a:buNone/>
            </a:pPr>
            <a:r>
              <a:rPr lang="en-US" altLang="ja-JP" sz="2000" dirty="0" smtClean="0"/>
              <a:t>2.2  Project Schedule</a:t>
            </a:r>
          </a:p>
          <a:p>
            <a:pPr marL="0" indent="0">
              <a:buNone/>
            </a:pPr>
            <a:r>
              <a:rPr lang="en-US" altLang="ja-JP" sz="2000" dirty="0"/>
              <a:t>	</a:t>
            </a:r>
            <a:r>
              <a:rPr lang="ja-JP" altLang="en-US" sz="2000" dirty="0" smtClean="0"/>
              <a:t>プ</a:t>
            </a:r>
            <a:r>
              <a:rPr lang="ja-JP" altLang="en-US" sz="2000" dirty="0"/>
              <a:t>ロジェクト スケジュール</a:t>
            </a:r>
            <a:endParaRPr lang="en-US" altLang="ja-JP" sz="2000" dirty="0" smtClean="0"/>
          </a:p>
          <a:p>
            <a:pPr marL="0" indent="0">
              <a:buNone/>
            </a:pPr>
            <a:r>
              <a:rPr lang="en-US" altLang="ja-JP" sz="2000" dirty="0" smtClean="0"/>
              <a:t>2.3  Equipment </a:t>
            </a:r>
            <a:r>
              <a:rPr lang="en-US" altLang="ja-JP" sz="2000" dirty="0"/>
              <a:t>and </a:t>
            </a:r>
            <a:r>
              <a:rPr lang="en-US" altLang="ja-JP" sz="2000" dirty="0" smtClean="0"/>
              <a:t>Tools</a:t>
            </a:r>
          </a:p>
          <a:p>
            <a:pPr marL="0" indent="0">
              <a:buNone/>
            </a:pPr>
            <a:r>
              <a:rPr lang="en-US" altLang="ja-JP" sz="2000" dirty="0"/>
              <a:t>	</a:t>
            </a:r>
            <a:r>
              <a:rPr lang="ja-JP" altLang="en-US" sz="2000" dirty="0" smtClean="0"/>
              <a:t>機</a:t>
            </a:r>
            <a:r>
              <a:rPr lang="ja-JP" altLang="en-US" sz="2000" dirty="0"/>
              <a:t>器やツール</a:t>
            </a:r>
            <a:endParaRPr lang="en-US" altLang="ja-JP" sz="2000" dirty="0" smtClean="0"/>
          </a:p>
          <a:p>
            <a:pPr marL="0" indent="0">
              <a:buNone/>
            </a:pPr>
            <a:r>
              <a:rPr lang="en-US" altLang="ja-JP" sz="2000" dirty="0" smtClean="0"/>
              <a:t>2.4  Project Organization</a:t>
            </a:r>
          </a:p>
          <a:p>
            <a:pPr marL="0" indent="0">
              <a:buNone/>
            </a:pPr>
            <a:r>
              <a:rPr lang="en-US" altLang="ja-JP" sz="2000" dirty="0"/>
              <a:t>	</a:t>
            </a:r>
            <a:r>
              <a:rPr lang="ja-JP" altLang="en-US" sz="2000" dirty="0" smtClean="0"/>
              <a:t>プ</a:t>
            </a:r>
            <a:r>
              <a:rPr lang="ja-JP" altLang="en-US" sz="2000" dirty="0"/>
              <a:t>ロジェクト組織</a:t>
            </a:r>
            <a:endParaRPr lang="en-US" altLang="ja-JP" sz="2000" dirty="0" smtClean="0"/>
          </a:p>
          <a:p>
            <a:pPr marL="0" indent="0">
              <a:buNone/>
            </a:pPr>
            <a:r>
              <a:rPr lang="en-US" altLang="ja-JP" sz="2000" dirty="0" smtClean="0"/>
              <a:t>2.5  Communication Management</a:t>
            </a:r>
          </a:p>
          <a:p>
            <a:pPr marL="0" indent="0">
              <a:buNone/>
            </a:pPr>
            <a:r>
              <a:rPr lang="en-US" altLang="ja-JP" sz="2000" dirty="0"/>
              <a:t>	</a:t>
            </a:r>
            <a:r>
              <a:rPr lang="ja-JP" altLang="en-US" sz="2000" dirty="0" smtClean="0"/>
              <a:t>コ</a:t>
            </a:r>
            <a:r>
              <a:rPr lang="ja-JP" altLang="en-US" sz="2000" dirty="0"/>
              <a:t>ミュニケーション </a:t>
            </a:r>
            <a:r>
              <a:rPr lang="ja-JP" altLang="en-US" sz="2000" dirty="0" smtClean="0"/>
              <a:t>マネジメント</a:t>
            </a:r>
            <a:endParaRPr lang="en-US" altLang="ja-JP" sz="2000" dirty="0" smtClean="0"/>
          </a:p>
          <a:p>
            <a:pPr marL="0" indent="0">
              <a:buNone/>
            </a:pPr>
            <a:r>
              <a:rPr lang="en-US" altLang="ja-JP" sz="2000" dirty="0" smtClean="0"/>
              <a:t>2.6  Risk</a:t>
            </a:r>
            <a:r>
              <a:rPr lang="ja-JP" altLang="en-US" sz="2000" dirty="0" smtClean="0"/>
              <a:t> </a:t>
            </a:r>
            <a:r>
              <a:rPr lang="en-US" altLang="ja-JP" sz="2000" dirty="0" smtClean="0"/>
              <a:t>Management</a:t>
            </a:r>
          </a:p>
          <a:p>
            <a:pPr marL="0" indent="0">
              <a:buNone/>
            </a:pPr>
            <a:r>
              <a:rPr lang="en-US" altLang="ja-JP" sz="2000" dirty="0"/>
              <a:t>	</a:t>
            </a:r>
            <a:r>
              <a:rPr lang="ja-JP" altLang="en-US" sz="2000" dirty="0" smtClean="0"/>
              <a:t>リスクの管理</a:t>
            </a:r>
            <a:endParaRPr lang="en-US" altLang="ja-JP" sz="2000" dirty="0" smtClean="0"/>
          </a:p>
          <a:p>
            <a:pPr marL="0" indent="0">
              <a:buNone/>
            </a:pPr>
            <a:r>
              <a:rPr lang="en-US" altLang="ja-JP" sz="2000" dirty="0" smtClean="0"/>
              <a:t>2.7  Quality Management</a:t>
            </a:r>
          </a:p>
          <a:p>
            <a:pPr marL="0" indent="0">
              <a:buNone/>
            </a:pPr>
            <a:r>
              <a:rPr lang="en-US" altLang="ja-JP" sz="2000" dirty="0"/>
              <a:t>	</a:t>
            </a:r>
            <a:r>
              <a:rPr lang="ja-JP" altLang="en-US" sz="2000" dirty="0" smtClean="0"/>
              <a:t>品</a:t>
            </a:r>
            <a:r>
              <a:rPr lang="ja-JP" altLang="en-US" sz="2000" dirty="0"/>
              <a:t>質管理</a:t>
            </a:r>
            <a:endParaRPr kumimoji="1" lang="ja-JP" altLang="en-US" sz="2000" dirty="0"/>
          </a:p>
        </p:txBody>
      </p:sp>
      <p:sp>
        <p:nvSpPr>
          <p:cNvPr id="5" name="TextBox 4"/>
          <p:cNvSpPr txBox="1"/>
          <p:nvPr/>
        </p:nvSpPr>
        <p:spPr>
          <a:xfrm>
            <a:off x="8472021" y="6533126"/>
            <a:ext cx="671979" cy="369332"/>
          </a:xfrm>
          <a:prstGeom prst="rect">
            <a:avLst/>
          </a:prstGeom>
          <a:noFill/>
        </p:spPr>
        <p:txBody>
          <a:bodyPr wrap="none" rtlCol="0">
            <a:spAutoFit/>
          </a:bodyPr>
          <a:lstStyle/>
          <a:p>
            <a:r>
              <a:rPr lang="en-US" i="1" dirty="0" smtClean="0">
                <a:solidFill>
                  <a:schemeClr val="bg1"/>
                </a:solidFill>
              </a:rPr>
              <a:t>8/57</a:t>
            </a:r>
            <a:endParaRPr lang="en-US" i="1" dirty="0">
              <a:solidFill>
                <a:schemeClr val="bg1"/>
              </a:solidFill>
            </a:endParaRPr>
          </a:p>
        </p:txBody>
      </p:sp>
    </p:spTree>
    <p:extLst>
      <p:ext uri="{BB962C8B-B14F-4D97-AF65-F5344CB8AC3E}">
        <p14:creationId xmlns:p14="http://schemas.microsoft.com/office/powerpoint/2010/main" xmlns="" val="589985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05601" cy="1320800"/>
          </a:xfrm>
        </p:spPr>
        <p:txBody>
          <a:bodyPr>
            <a:normAutofit fontScale="90000"/>
          </a:bodyPr>
          <a:lstStyle/>
          <a:p>
            <a:pPr algn="l"/>
            <a:r>
              <a:rPr lang="en-US" altLang="ja-JP" sz="4000" dirty="0" smtClean="0"/>
              <a:t>2.1 Software </a:t>
            </a:r>
            <a:r>
              <a:rPr lang="en-US" altLang="ja-JP" sz="4000" dirty="0"/>
              <a:t>Project Life-</a:t>
            </a:r>
            <a:r>
              <a:rPr lang="en-US" altLang="ja-JP" sz="4000" dirty="0" smtClean="0"/>
              <a:t>cycle</a:t>
            </a:r>
            <a:r>
              <a:rPr lang="en-US" altLang="ja-JP" sz="3600" dirty="0" smtClean="0"/>
              <a:t/>
            </a:r>
            <a:br>
              <a:rPr lang="en-US" altLang="ja-JP" sz="3600" dirty="0" smtClean="0"/>
            </a:br>
            <a:r>
              <a:rPr lang="en-US" altLang="ja-JP" sz="3600" dirty="0" smtClean="0"/>
              <a:t>	</a:t>
            </a:r>
            <a:r>
              <a:rPr lang="ja-JP" altLang="en-US" sz="2400" dirty="0" smtClean="0"/>
              <a:t>ソ</a:t>
            </a:r>
            <a:r>
              <a:rPr lang="ja-JP" altLang="en-US" sz="2400" dirty="0"/>
              <a:t>フトウェア プロジェクト ライフサイクル</a:t>
            </a:r>
            <a:endParaRPr kumimoji="1" lang="ja-JP" altLang="en-US" sz="2400" dirty="0"/>
          </a:p>
        </p:txBody>
      </p:sp>
      <p:sp>
        <p:nvSpPr>
          <p:cNvPr id="3" name="Content Placeholder 2"/>
          <p:cNvSpPr>
            <a:spLocks noGrp="1"/>
          </p:cNvSpPr>
          <p:nvPr>
            <p:ph idx="1"/>
          </p:nvPr>
        </p:nvSpPr>
        <p:spPr/>
        <p:txBody>
          <a:bodyPr/>
          <a:lstStyle/>
          <a:p>
            <a:endParaRPr kumimoji="1" lang="ja-JP" altLang="en-US" b="1" dirty="0"/>
          </a:p>
        </p:txBody>
      </p:sp>
      <p:sp>
        <p:nvSpPr>
          <p:cNvPr id="19" name="Diagonal Stripe 18"/>
          <p:cNvSpPr/>
          <p:nvPr/>
        </p:nvSpPr>
        <p:spPr>
          <a:xfrm rot="21403525">
            <a:off x="4633110" y="2255731"/>
            <a:ext cx="2869676" cy="3666904"/>
          </a:xfrm>
          <a:prstGeom prst="diagStripe">
            <a:avLst>
              <a:gd name="adj" fmla="val 9090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0" name="Diagonal Stripe 19"/>
          <p:cNvSpPr/>
          <p:nvPr/>
        </p:nvSpPr>
        <p:spPr>
          <a:xfrm rot="6089577">
            <a:off x="1701121" y="2385301"/>
            <a:ext cx="2855688" cy="3407765"/>
          </a:xfrm>
          <a:prstGeom prst="diagStripe">
            <a:avLst>
              <a:gd name="adj" fmla="val 9090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21" name="Rectangle 20"/>
          <p:cNvSpPr/>
          <p:nvPr/>
        </p:nvSpPr>
        <p:spPr>
          <a:xfrm>
            <a:off x="1116552" y="1999342"/>
            <a:ext cx="1483652" cy="7680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600" dirty="0"/>
              <a:t>Requirement</a:t>
            </a:r>
            <a:r>
              <a:rPr lang="en-US" sz="1600" dirty="0"/>
              <a:t> </a:t>
            </a:r>
            <a:r>
              <a:rPr lang="en-US" sz="1600" dirty="0" smtClean="0"/>
              <a:t>Specification</a:t>
            </a:r>
            <a:br>
              <a:rPr lang="en-US" sz="1600" dirty="0" smtClean="0"/>
            </a:br>
            <a:r>
              <a:rPr lang="ja-JP" altLang="en-US" sz="1600" dirty="0"/>
              <a:t>要求仕</a:t>
            </a:r>
            <a:r>
              <a:rPr lang="ja-JP" altLang="en-US" sz="1600" dirty="0" smtClean="0"/>
              <a:t>様</a:t>
            </a:r>
            <a:endParaRPr lang="en-US" sz="1600" dirty="0"/>
          </a:p>
        </p:txBody>
      </p:sp>
      <p:sp>
        <p:nvSpPr>
          <p:cNvPr id="22" name="Rectangle 21"/>
          <p:cNvSpPr/>
          <p:nvPr/>
        </p:nvSpPr>
        <p:spPr>
          <a:xfrm>
            <a:off x="2011541" y="3055737"/>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High level </a:t>
            </a:r>
            <a:r>
              <a:rPr lang="en-US" sz="1600" dirty="0" smtClean="0"/>
              <a:t>design</a:t>
            </a:r>
            <a:br>
              <a:rPr lang="en-US" sz="1600" dirty="0" smtClean="0"/>
            </a:br>
            <a:r>
              <a:rPr lang="ja-JP" altLang="en-US" sz="1600" dirty="0"/>
              <a:t>上級設</a:t>
            </a:r>
            <a:r>
              <a:rPr lang="ja-JP" altLang="en-US" sz="1600" dirty="0" smtClean="0"/>
              <a:t>計</a:t>
            </a:r>
            <a:endParaRPr lang="en-US" sz="1600" dirty="0"/>
          </a:p>
        </p:txBody>
      </p:sp>
      <p:sp>
        <p:nvSpPr>
          <p:cNvPr id="23" name="Rectangle 22"/>
          <p:cNvSpPr/>
          <p:nvPr/>
        </p:nvSpPr>
        <p:spPr>
          <a:xfrm>
            <a:off x="2624796" y="4128980"/>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Detailed </a:t>
            </a:r>
            <a:r>
              <a:rPr lang="en-US" sz="1600" dirty="0" smtClean="0"/>
              <a:t>design</a:t>
            </a:r>
            <a:br>
              <a:rPr lang="en-US" sz="1600" dirty="0" smtClean="0"/>
            </a:br>
            <a:r>
              <a:rPr lang="ja-JP" altLang="en-US" sz="1600" dirty="0"/>
              <a:t>詳細設</a:t>
            </a:r>
            <a:r>
              <a:rPr lang="ja-JP" altLang="en-US" sz="1600" dirty="0" smtClean="0"/>
              <a:t>計</a:t>
            </a:r>
            <a:endParaRPr lang="en-US" sz="1600" dirty="0"/>
          </a:p>
        </p:txBody>
      </p:sp>
      <p:sp>
        <p:nvSpPr>
          <p:cNvPr id="24" name="Rectangle 23"/>
          <p:cNvSpPr/>
          <p:nvPr/>
        </p:nvSpPr>
        <p:spPr>
          <a:xfrm>
            <a:off x="3847113" y="5212949"/>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600" dirty="0" smtClean="0"/>
              <a:t>Coding</a:t>
            </a:r>
            <a:br>
              <a:rPr lang="en-US" altLang="ja-JP" sz="1600" dirty="0" smtClean="0"/>
            </a:br>
            <a:r>
              <a:rPr lang="ja-JP" altLang="en-US" sz="1600" dirty="0"/>
              <a:t>コディン</a:t>
            </a:r>
            <a:r>
              <a:rPr lang="ja-JP" altLang="en-US" sz="1600" dirty="0" smtClean="0"/>
              <a:t>グ</a:t>
            </a:r>
            <a:endParaRPr lang="en-US" sz="1600" dirty="0"/>
          </a:p>
        </p:txBody>
      </p:sp>
      <p:sp>
        <p:nvSpPr>
          <p:cNvPr id="25" name="Rectangle 24"/>
          <p:cNvSpPr/>
          <p:nvPr/>
        </p:nvSpPr>
        <p:spPr>
          <a:xfrm>
            <a:off x="5049570" y="4128980"/>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Unit </a:t>
            </a:r>
            <a:r>
              <a:rPr lang="en-US" sz="1600" dirty="0" smtClean="0"/>
              <a:t>test</a:t>
            </a:r>
          </a:p>
          <a:p>
            <a:pPr algn="ctr"/>
            <a:r>
              <a:rPr lang="ja-JP" altLang="en-US" sz="1600" dirty="0"/>
              <a:t>単体テス</a:t>
            </a:r>
            <a:r>
              <a:rPr lang="ja-JP" altLang="en-US" sz="1600" dirty="0" smtClean="0"/>
              <a:t>ト</a:t>
            </a:r>
            <a:endParaRPr lang="en-US" sz="1600" dirty="0"/>
          </a:p>
        </p:txBody>
      </p:sp>
      <p:sp>
        <p:nvSpPr>
          <p:cNvPr id="26" name="Rectangle 25"/>
          <p:cNvSpPr/>
          <p:nvPr/>
        </p:nvSpPr>
        <p:spPr>
          <a:xfrm>
            <a:off x="5602349" y="3055737"/>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Integration </a:t>
            </a:r>
            <a:r>
              <a:rPr lang="en-US" sz="1600" dirty="0" smtClean="0"/>
              <a:t>test</a:t>
            </a:r>
            <a:br>
              <a:rPr lang="en-US" sz="1600" dirty="0" smtClean="0"/>
            </a:br>
            <a:r>
              <a:rPr lang="ja-JP" altLang="en-US" sz="1600" dirty="0"/>
              <a:t>統合テス</a:t>
            </a:r>
            <a:r>
              <a:rPr lang="ja-JP" altLang="en-US" sz="1600" dirty="0" smtClean="0"/>
              <a:t>ト</a:t>
            </a:r>
            <a:endParaRPr lang="en-US" sz="1600" dirty="0"/>
          </a:p>
        </p:txBody>
      </p:sp>
      <p:sp>
        <p:nvSpPr>
          <p:cNvPr id="27" name="Rectangle 26"/>
          <p:cNvSpPr/>
          <p:nvPr/>
        </p:nvSpPr>
        <p:spPr>
          <a:xfrm>
            <a:off x="6543796" y="1975771"/>
            <a:ext cx="1483652" cy="79157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System </a:t>
            </a:r>
            <a:r>
              <a:rPr lang="en-US" sz="1600" dirty="0" smtClean="0"/>
              <a:t>test</a:t>
            </a:r>
            <a:br>
              <a:rPr lang="en-US" sz="1600" dirty="0" smtClean="0"/>
            </a:br>
            <a:r>
              <a:rPr lang="ja-JP" altLang="en-US" sz="1600" dirty="0"/>
              <a:t>総合テス</a:t>
            </a:r>
            <a:r>
              <a:rPr lang="ja-JP" altLang="en-US" sz="1600" dirty="0" smtClean="0"/>
              <a:t>ト</a:t>
            </a:r>
            <a:endParaRPr lang="en-US" sz="1600" dirty="0"/>
          </a:p>
        </p:txBody>
      </p:sp>
      <p:cxnSp>
        <p:nvCxnSpPr>
          <p:cNvPr id="28" name="Straight Arrow Connector 27"/>
          <p:cNvCxnSpPr>
            <a:stCxn id="21" idx="3"/>
            <a:endCxn id="27" idx="1"/>
          </p:cNvCxnSpPr>
          <p:nvPr/>
        </p:nvCxnSpPr>
        <p:spPr>
          <a:xfrm flipV="1">
            <a:off x="2600204" y="2371558"/>
            <a:ext cx="3943592" cy="11816"/>
          </a:xfrm>
          <a:prstGeom prst="straightConnector1">
            <a:avLst/>
          </a:prstGeom>
          <a:ln>
            <a:solidFill>
              <a:schemeClr val="tx1"/>
            </a:solidFill>
            <a:prstDash val="dash"/>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a:stCxn id="22" idx="3"/>
            <a:endCxn id="26" idx="1"/>
          </p:cNvCxnSpPr>
          <p:nvPr/>
        </p:nvCxnSpPr>
        <p:spPr>
          <a:xfrm>
            <a:off x="3495193" y="3451524"/>
            <a:ext cx="2107156" cy="0"/>
          </a:xfrm>
          <a:prstGeom prst="straightConnector1">
            <a:avLst/>
          </a:prstGeom>
          <a:ln>
            <a:solidFill>
              <a:schemeClr val="tx1"/>
            </a:solidFill>
            <a:prstDash val="dash"/>
            <a:headEnd type="arrow"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a:stCxn id="23" idx="3"/>
            <a:endCxn id="25" idx="1"/>
          </p:cNvCxnSpPr>
          <p:nvPr/>
        </p:nvCxnSpPr>
        <p:spPr>
          <a:xfrm>
            <a:off x="4108448" y="4524767"/>
            <a:ext cx="941122" cy="0"/>
          </a:xfrm>
          <a:prstGeom prst="straightConnector1">
            <a:avLst/>
          </a:prstGeom>
          <a:ln>
            <a:solidFill>
              <a:schemeClr val="tx1"/>
            </a:solidFill>
            <a:prstDash val="dash"/>
            <a:headEnd type="arrow" w="med" len="med"/>
            <a:tailEnd type="arrow" w="med" len="med"/>
          </a:ln>
        </p:spPr>
        <p:style>
          <a:lnRef idx="3">
            <a:schemeClr val="accent5"/>
          </a:lnRef>
          <a:fillRef idx="0">
            <a:schemeClr val="accent5"/>
          </a:fillRef>
          <a:effectRef idx="2">
            <a:schemeClr val="accent5"/>
          </a:effectRef>
          <a:fontRef idx="minor">
            <a:schemeClr val="tx1"/>
          </a:fontRef>
        </p:style>
      </p:cxnSp>
      <p:sp>
        <p:nvSpPr>
          <p:cNvPr id="17" name="TextBox 16"/>
          <p:cNvSpPr txBox="1"/>
          <p:nvPr/>
        </p:nvSpPr>
        <p:spPr>
          <a:xfrm>
            <a:off x="8472021" y="6533126"/>
            <a:ext cx="671979" cy="369332"/>
          </a:xfrm>
          <a:prstGeom prst="rect">
            <a:avLst/>
          </a:prstGeom>
          <a:noFill/>
        </p:spPr>
        <p:txBody>
          <a:bodyPr wrap="none" rtlCol="0">
            <a:spAutoFit/>
          </a:bodyPr>
          <a:lstStyle/>
          <a:p>
            <a:r>
              <a:rPr lang="en-US" i="1" dirty="0" smtClean="0">
                <a:solidFill>
                  <a:schemeClr val="bg1"/>
                </a:solidFill>
              </a:rPr>
              <a:t>9/57</a:t>
            </a:r>
            <a:endParaRPr lang="en-US" i="1" dirty="0">
              <a:solidFill>
                <a:schemeClr val="bg1"/>
              </a:solidFill>
            </a:endParaRPr>
          </a:p>
        </p:txBody>
      </p:sp>
    </p:spTree>
    <p:extLst>
      <p:ext uri="{BB962C8B-B14F-4D97-AF65-F5344CB8AC3E}">
        <p14:creationId xmlns:p14="http://schemas.microsoft.com/office/powerpoint/2010/main" xmlns="" val="4026858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2859</TotalTime>
  <Words>1248</Words>
  <Application>Microsoft Office PowerPoint</Application>
  <PresentationFormat>On-screen Show (4:3)</PresentationFormat>
  <Paragraphs>480</Paragraphs>
  <Slides>57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Facet</vt:lpstr>
      <vt:lpstr>Bitmap Image</vt:lpstr>
      <vt:lpstr>Mobile Manga Reader Application</vt:lpstr>
      <vt:lpstr>Team’s information  チームの情報</vt:lpstr>
      <vt:lpstr>Outline アウトライン</vt:lpstr>
      <vt:lpstr> Overview 概要</vt:lpstr>
      <vt:lpstr>1.1  Why is Manga Mobile Reader?  なぜマンガモバイルリーダーです</vt:lpstr>
      <vt:lpstr>1.2  What we can do?  私たちにできることは何か？</vt:lpstr>
      <vt:lpstr>1.3  What will we do?  何をしたらいいのでしょうか？</vt:lpstr>
      <vt:lpstr>Project Management プロジェクトマネジメント</vt:lpstr>
      <vt:lpstr>2.1 Software Project Life-cycle  ソフトウェア プロジェクト ライフサイクル</vt:lpstr>
      <vt:lpstr>2.2 Project Schedule  プロジェクト スケジュール</vt:lpstr>
      <vt:lpstr>2.3 Equipment and Tools  機器やツール</vt:lpstr>
      <vt:lpstr>2.4 Project Organization  プロジェクト組織</vt:lpstr>
      <vt:lpstr>2.5 Communication Management  コミュニケーション マネジメント</vt:lpstr>
      <vt:lpstr>2.6 Risk Management  リスクの管理</vt:lpstr>
      <vt:lpstr>2.7 Quality Management  品質管理</vt:lpstr>
      <vt:lpstr>Requirement Specification 要求仕様</vt:lpstr>
      <vt:lpstr>3.1 Product Perspective  製品のパースペクティブ</vt:lpstr>
      <vt:lpstr>3.2 Functional Requirement  機能仕様</vt:lpstr>
      <vt:lpstr>3.2 Functional Requirement  機能仕様</vt:lpstr>
      <vt:lpstr>3.2 Functional Requirement   機能仕様</vt:lpstr>
      <vt:lpstr>3.2 Functional Requirement  機能仕様</vt:lpstr>
      <vt:lpstr>3.2 Functional Requirement  機能仕様</vt:lpstr>
      <vt:lpstr>3.2 Functional Requirement  機能仕様</vt:lpstr>
      <vt:lpstr>3.2 Functional Requirement  機能仕様</vt:lpstr>
      <vt:lpstr>3.2 Functional Requirement  機能仕様</vt:lpstr>
      <vt:lpstr>3.3 Non-functional Requirement  非機能仕様</vt:lpstr>
      <vt:lpstr>Software Design ソフトウェア デザイン </vt:lpstr>
      <vt:lpstr>4.1  Architecture Design  アーキテクチャ設計</vt:lpstr>
      <vt:lpstr>4.1  Architecture Design  アーキテクチャ設計</vt:lpstr>
      <vt:lpstr>4.2  Screen Design  画面設計</vt:lpstr>
      <vt:lpstr>4.2  Screen Design  画面設計</vt:lpstr>
      <vt:lpstr>4.2  Screen Design   画面設計</vt:lpstr>
      <vt:lpstr>4.3  Class Design  クラス設計</vt:lpstr>
      <vt:lpstr>4.3 Class Design  クラス設計</vt:lpstr>
      <vt:lpstr>4.3 Class Design  クラス設計</vt:lpstr>
      <vt:lpstr>Coding コディング</vt:lpstr>
      <vt:lpstr>5.1  Development Environment  開発環境</vt:lpstr>
      <vt:lpstr>5.2  Deployment Environment  展開環境</vt:lpstr>
      <vt:lpstr>5.3  Coding Convention  コーディング規約</vt:lpstr>
      <vt:lpstr>Quality Control 品質管理</vt:lpstr>
      <vt:lpstr>6.1 Review  レビュー</vt:lpstr>
      <vt:lpstr>6.2 Testing  テスティング</vt:lpstr>
      <vt:lpstr>6.2.1 Test Stage   テスト要求</vt:lpstr>
      <vt:lpstr>6.2.1 Test Stage   テスト段階</vt:lpstr>
      <vt:lpstr>6.2.2 Test Process   テスト工程</vt:lpstr>
      <vt:lpstr>6.2.3 Test Plan   テスト計画</vt:lpstr>
      <vt:lpstr>6.2.3 Test Plan   テスト計画</vt:lpstr>
      <vt:lpstr>6.2.4 Test case   テストケース</vt:lpstr>
      <vt:lpstr>6.2.5 Test Report    テストレポート</vt:lpstr>
      <vt:lpstr>6.2.5 Test Report    テストレポート</vt:lpstr>
      <vt:lpstr>6.3 Defect management  欠陥管理</vt:lpstr>
      <vt:lpstr>Summary サマリー</vt:lpstr>
      <vt:lpstr>7.1  What we learned?</vt:lpstr>
      <vt:lpstr>7.2  Plan in future </vt:lpstr>
      <vt:lpstr>Slide 55</vt:lpstr>
      <vt:lpstr>Slide 56</vt:lpstr>
      <vt:lpstr>Slide 57</vt:lpstr>
    </vt:vector>
  </TitlesOfParts>
  <Company>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Manga Mobile Reader Application</dc:title>
  <dc:creator>Tuan Nguyen</dc:creator>
  <cp:lastModifiedBy>ThanhThanh</cp:lastModifiedBy>
  <cp:revision>208</cp:revision>
  <dcterms:created xsi:type="dcterms:W3CDTF">2014-07-31T14:54:42Z</dcterms:created>
  <dcterms:modified xsi:type="dcterms:W3CDTF">2014-08-21T05:07:44Z</dcterms:modified>
</cp:coreProperties>
</file>