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3"/>
  </p:notesMasterIdLst>
  <p:sldIdLst>
    <p:sldId id="256" r:id="rId2"/>
    <p:sldId id="328" r:id="rId3"/>
    <p:sldId id="329" r:id="rId4"/>
    <p:sldId id="362" r:id="rId5"/>
    <p:sldId id="331" r:id="rId6"/>
    <p:sldId id="332" r:id="rId7"/>
    <p:sldId id="333" r:id="rId8"/>
    <p:sldId id="334" r:id="rId9"/>
    <p:sldId id="335" r:id="rId10"/>
    <p:sldId id="365"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6" r:id="rId35"/>
    <p:sldId id="360" r:id="rId36"/>
    <p:sldId id="361" r:id="rId37"/>
    <p:sldId id="295" r:id="rId38"/>
    <p:sldId id="326" r:id="rId39"/>
    <p:sldId id="324" r:id="rId40"/>
    <p:sldId id="300" r:id="rId41"/>
    <p:sldId id="301" r:id="rId42"/>
    <p:sldId id="302" r:id="rId43"/>
    <p:sldId id="327" r:id="rId44"/>
    <p:sldId id="303" r:id="rId45"/>
    <p:sldId id="304" r:id="rId46"/>
    <p:sldId id="305" r:id="rId47"/>
    <p:sldId id="306" r:id="rId48"/>
    <p:sldId id="307" r:id="rId49"/>
    <p:sldId id="308" r:id="rId50"/>
    <p:sldId id="310" r:id="rId51"/>
    <p:sldId id="311" r:id="rId52"/>
    <p:sldId id="314" r:id="rId53"/>
    <p:sldId id="315" r:id="rId54"/>
    <p:sldId id="316" r:id="rId55"/>
    <p:sldId id="317" r:id="rId56"/>
    <p:sldId id="318" r:id="rId57"/>
    <p:sldId id="367" r:id="rId58"/>
    <p:sldId id="319" r:id="rId59"/>
    <p:sldId id="368" r:id="rId60"/>
    <p:sldId id="321" r:id="rId61"/>
    <p:sldId id="369"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94" autoAdjust="0"/>
    <p:restoredTop sz="76174" autoAdjust="0"/>
  </p:normalViewPr>
  <p:slideViewPr>
    <p:cSldViewPr>
      <p:cViewPr>
        <p:scale>
          <a:sx n="59" d="100"/>
          <a:sy n="59" d="100"/>
        </p:scale>
        <p:origin x="-1440" y="-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A9D8D0-1D0C-4042-BA45-36E4E783DA20}" type="datetimeFigureOut">
              <a:rPr lang="en-US"/>
              <a:pPr>
                <a:defRPr/>
              </a:pPr>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A1F119-6085-4319-9B70-4991711DFA02}" type="slidenum">
              <a:rPr lang="en-US"/>
              <a:pPr>
                <a:defRPr/>
              </a:pPr>
              <a:t>‹#›</a:t>
            </a:fld>
            <a:endParaRPr lang="en-US"/>
          </a:p>
        </p:txBody>
      </p:sp>
    </p:spTree>
    <p:extLst>
      <p:ext uri="{BB962C8B-B14F-4D97-AF65-F5344CB8AC3E}">
        <p14:creationId xmlns:p14="http://schemas.microsoft.com/office/powerpoint/2010/main" xmlns="" val="2690570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B4EC565-A40C-4A0D-897C-FACF06B8E45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Trên</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các</a:t>
            </a:r>
            <a:r>
              <a:rPr lang="en-US" dirty="0" smtClean="0"/>
              <a:t> </a:t>
            </a:r>
            <a:r>
              <a:rPr lang="en-US" dirty="0" err="1" smtClean="0"/>
              <a:t>công</a:t>
            </a:r>
            <a:r>
              <a:rPr lang="en-US" dirty="0" smtClean="0"/>
              <a:t> </a:t>
            </a:r>
            <a:r>
              <a:rPr lang="en-US" dirty="0" err="1" smtClean="0"/>
              <a:t>cụ</a:t>
            </a:r>
            <a:r>
              <a:rPr lang="en-US" dirty="0" smtClean="0"/>
              <a:t> </a:t>
            </a:r>
            <a:r>
              <a:rPr lang="en-US" dirty="0" err="1" smtClean="0"/>
              <a:t>sẽ</a:t>
            </a:r>
            <a:r>
              <a:rPr lang="en-US" dirty="0" smtClean="0"/>
              <a:t> </a:t>
            </a:r>
            <a:r>
              <a:rPr lang="en-US" dirty="0" err="1" smtClean="0"/>
              <a:t>được</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khi</a:t>
            </a:r>
            <a:r>
              <a:rPr lang="en-US" dirty="0" smtClean="0"/>
              <a:t> </a:t>
            </a:r>
            <a:r>
              <a:rPr lang="en-US" dirty="0" err="1" smtClean="0"/>
              <a:t>tiến</a:t>
            </a:r>
            <a:r>
              <a:rPr lang="en-US" dirty="0" smtClean="0"/>
              <a:t> </a:t>
            </a:r>
            <a:r>
              <a:rPr lang="en-US" dirty="0" err="1" smtClean="0"/>
              <a:t>hành</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Songfeeler</a:t>
            </a:r>
            <a:endParaRPr lang="en-US" dirty="0" smtClean="0"/>
          </a:p>
        </p:txBody>
      </p:sp>
      <p:sp>
        <p:nvSpPr>
          <p:cNvPr id="4" name="Slide Number Placeholder 3"/>
          <p:cNvSpPr>
            <a:spLocks noGrp="1"/>
          </p:cNvSpPr>
          <p:nvPr>
            <p:ph type="sldNum" sz="quarter" idx="5"/>
          </p:nvPr>
        </p:nvSpPr>
        <p:spPr/>
        <p:txBody>
          <a:bodyPr/>
          <a:lstStyle/>
          <a:p>
            <a:pPr>
              <a:defRPr/>
            </a:pPr>
            <a:fld id="{85D928C5-7A48-49A4-A2B4-0D628F55BF9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err="1" smtClean="0"/>
              <a:t>Yêu</a:t>
            </a:r>
            <a:r>
              <a:rPr lang="en-US" baseline="0" dirty="0" smtClean="0"/>
              <a:t> </a:t>
            </a:r>
            <a:r>
              <a:rPr lang="en-US" baseline="0" dirty="0" err="1" smtClean="0"/>
              <a:t>cầu</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NSD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 </a:t>
            </a:r>
            <a:r>
              <a:rPr lang="en-US" baseline="0" dirty="0" err="1" smtClean="0"/>
              <a:t>được</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 </a:t>
            </a:r>
            <a:r>
              <a:rPr lang="en-US" baseline="0" dirty="0" err="1" smtClean="0"/>
              <a:t>đang</a:t>
            </a:r>
            <a:r>
              <a:rPr lang="en-US" baseline="0" dirty="0" smtClean="0"/>
              <a:t> </a:t>
            </a:r>
            <a:r>
              <a:rPr lang="en-US" baseline="0" dirty="0" err="1" smtClean="0"/>
              <a:t>nghe</a:t>
            </a:r>
            <a:r>
              <a:rPr lang="en-US" baseline="0" dirty="0" smtClean="0"/>
              <a:t>.</a:t>
            </a:r>
            <a:br>
              <a:rPr lang="en-US" baseline="0" dirty="0" smtClean="0"/>
            </a:br>
            <a:r>
              <a:rPr lang="en-US" baseline="0" dirty="0" smtClean="0"/>
              <a:t>- NSD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xem</a:t>
            </a:r>
            <a:r>
              <a:rPr lang="en-US" baseline="0" dirty="0" smtClean="0"/>
              <a:t> </a:t>
            </a:r>
            <a:r>
              <a:rPr lang="en-US" baseline="0" dirty="0" err="1" smtClean="0"/>
              <a:t>được</a:t>
            </a:r>
            <a:r>
              <a:rPr lang="en-US" baseline="0" dirty="0" smtClean="0"/>
              <a:t> </a:t>
            </a:r>
            <a:r>
              <a:rPr lang="en-US" baseline="0" dirty="0" err="1" smtClean="0"/>
              <a:t>lịch</a:t>
            </a:r>
            <a:r>
              <a:rPr lang="en-US" baseline="0" dirty="0" smtClean="0"/>
              <a:t> </a:t>
            </a:r>
            <a:r>
              <a:rPr lang="en-US" baseline="0" dirty="0" err="1" smtClean="0"/>
              <a:t>sử</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a:t>
            </a:r>
          </a:p>
          <a:p>
            <a:pPr marL="0" indent="0">
              <a:buFontTx/>
              <a:buNone/>
              <a:defRPr/>
            </a:pPr>
            <a:r>
              <a:rPr lang="en-US" dirty="0" smtClean="0"/>
              <a:t>- NSD </a:t>
            </a:r>
            <a:r>
              <a:rPr lang="en-US" dirty="0" err="1" smtClean="0"/>
              <a:t>có</a:t>
            </a:r>
            <a:r>
              <a:rPr lang="en-US" baseline="0" dirty="0" smtClean="0"/>
              <a:t> </a:t>
            </a:r>
            <a:r>
              <a:rPr lang="en-US" baseline="0" dirty="0" err="1" smtClean="0"/>
              <a:t>thể</a:t>
            </a:r>
            <a:r>
              <a:rPr lang="en-US" baseline="0" dirty="0" smtClean="0"/>
              <a:t> </a:t>
            </a:r>
            <a:r>
              <a:rPr lang="en-US" baseline="0" dirty="0" err="1" smtClean="0"/>
              <a:t>xem</a:t>
            </a:r>
            <a:r>
              <a:rPr lang="en-US" baseline="0" dirty="0" smtClean="0"/>
              <a:t> </a:t>
            </a:r>
            <a:r>
              <a:rPr lang="en-US" baseline="0" dirty="0" err="1" smtClean="0"/>
              <a:t>được</a:t>
            </a:r>
            <a:r>
              <a:rPr lang="en-US" baseline="0" dirty="0" smtClean="0"/>
              <a:t> </a:t>
            </a:r>
            <a:r>
              <a:rPr lang="en-US" baseline="0" dirty="0" err="1" smtClean="0"/>
              <a:t>lời</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 </a:t>
            </a:r>
            <a:r>
              <a:rPr lang="en-US" baseline="0" dirty="0" err="1" smtClean="0"/>
              <a:t>được</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a:t>
            </a:r>
          </a:p>
          <a:p>
            <a:pPr marL="0" indent="0">
              <a:buFontTx/>
              <a:buNone/>
              <a:defRPr/>
            </a:pPr>
            <a:r>
              <a:rPr lang="en-US" baseline="0" dirty="0" smtClean="0"/>
              <a:t>- NSD </a:t>
            </a:r>
            <a:r>
              <a:rPr lang="en-US" baseline="0" dirty="0" err="1" smtClean="0"/>
              <a:t>có</a:t>
            </a:r>
            <a:r>
              <a:rPr lang="en-US" baseline="0" dirty="0" smtClean="0"/>
              <a:t> </a:t>
            </a:r>
            <a:r>
              <a:rPr lang="en-US" baseline="0" dirty="0" err="1" smtClean="0"/>
              <a:t>thể</a:t>
            </a:r>
            <a:r>
              <a:rPr lang="en-US" baseline="0" dirty="0" smtClean="0"/>
              <a:t> chia </a:t>
            </a:r>
            <a:r>
              <a:rPr lang="en-US" baseline="0" dirty="0" err="1" smtClean="0"/>
              <a:t>sẻ</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 </a:t>
            </a:r>
            <a:r>
              <a:rPr lang="en-US" baseline="0" dirty="0" err="1" smtClean="0"/>
              <a:t>được</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 qua </a:t>
            </a:r>
            <a:r>
              <a:rPr lang="en-US" baseline="0" dirty="0" err="1" smtClean="0"/>
              <a:t>các</a:t>
            </a:r>
            <a:r>
              <a:rPr lang="en-US" baseline="0" dirty="0" smtClean="0"/>
              <a:t> </a:t>
            </a:r>
            <a:r>
              <a:rPr lang="en-US" baseline="0" dirty="0" err="1" smtClean="0"/>
              <a:t>mạng</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a:t>
            </a:r>
          </a:p>
          <a:p>
            <a:pPr marL="0" indent="0">
              <a:buFontTx/>
              <a:buNone/>
              <a:defRPr/>
            </a:pPr>
            <a:endParaRPr lang="en-US" dirty="0" smtClean="0"/>
          </a:p>
          <a:p>
            <a:pPr marL="0" indent="0">
              <a:buFontTx/>
              <a:buNone/>
              <a:defRPr/>
            </a:pPr>
            <a:r>
              <a:rPr lang="en-US" dirty="0" err="1" smtClean="0"/>
              <a:t>Ngoài</a:t>
            </a:r>
            <a:r>
              <a:rPr lang="en-US" baseline="0" dirty="0" smtClean="0"/>
              <a:t> </a:t>
            </a:r>
            <a:r>
              <a:rPr lang="en-US" baseline="0" dirty="0" err="1" smtClean="0"/>
              <a:t>ra</a:t>
            </a:r>
            <a:r>
              <a:rPr lang="en-US" baseline="0" dirty="0" smtClean="0"/>
              <a:t> </a:t>
            </a:r>
            <a:r>
              <a:rPr lang="en-US" baseline="0" dirty="0" err="1" smtClean="0"/>
              <a:t>cần</a:t>
            </a:r>
            <a:r>
              <a:rPr lang="en-US" baseline="0" dirty="0" smtClean="0"/>
              <a:t> </a:t>
            </a:r>
            <a:r>
              <a:rPr lang="en-US" baseline="0" dirty="0" err="1" smtClean="0"/>
              <a:t>có</a:t>
            </a:r>
            <a:r>
              <a:rPr lang="en-US" baseline="0" dirty="0" smtClean="0"/>
              <a:t> 1 website </a:t>
            </a:r>
            <a:r>
              <a:rPr lang="en-US" baseline="0" dirty="0" err="1" smtClean="0"/>
              <a:t>để</a:t>
            </a:r>
            <a:r>
              <a:rPr lang="en-US" baseline="0" dirty="0" smtClean="0"/>
              <a:t> </a:t>
            </a:r>
            <a:r>
              <a:rPr lang="en-US" baseline="0" dirty="0" err="1" smtClean="0"/>
              <a:t>quản</a:t>
            </a:r>
            <a:r>
              <a:rPr lang="en-US" baseline="0" dirty="0" smtClean="0"/>
              <a:t> </a:t>
            </a:r>
            <a:r>
              <a:rPr lang="en-US" baseline="0" dirty="0" err="1" smtClean="0"/>
              <a:t>trị</a:t>
            </a:r>
            <a:r>
              <a:rPr lang="en-US" baseline="0" dirty="0" smtClean="0"/>
              <a:t> </a:t>
            </a:r>
            <a:r>
              <a:rPr lang="en-US" baseline="0" dirty="0" err="1" smtClean="0"/>
              <a:t>cơ</a:t>
            </a:r>
            <a:r>
              <a:rPr lang="en-US" baseline="0" dirty="0" smtClean="0"/>
              <a:t> </a:t>
            </a:r>
            <a:r>
              <a:rPr lang="en-US" baseline="0" dirty="0" err="1" smtClean="0"/>
              <a:t>sở</a:t>
            </a:r>
            <a:r>
              <a:rPr lang="en-US" baseline="0" dirty="0" smtClean="0"/>
              <a:t> </a:t>
            </a:r>
            <a:r>
              <a:rPr lang="en-US" baseline="0" dirty="0" err="1" smtClean="0"/>
              <a:t>dữ</a:t>
            </a:r>
            <a:r>
              <a:rPr lang="en-US" baseline="0" dirty="0" smtClean="0"/>
              <a:t> </a:t>
            </a:r>
            <a:r>
              <a:rPr lang="en-US" baseline="0" dirty="0" err="1" smtClean="0"/>
              <a:t>liệu</a:t>
            </a:r>
            <a:r>
              <a:rPr lang="en-US" baseline="0" dirty="0" smtClean="0"/>
              <a:t> </a:t>
            </a:r>
            <a:r>
              <a:rPr lang="en-US" baseline="0" dirty="0" err="1" smtClean="0"/>
              <a:t>của</a:t>
            </a:r>
            <a:r>
              <a:rPr lang="en-US" baseline="0" dirty="0" smtClean="0"/>
              <a:t> </a:t>
            </a:r>
            <a:r>
              <a:rPr lang="en-US" baseline="0" dirty="0" err="1" smtClean="0"/>
              <a:t>hệ</a:t>
            </a:r>
            <a:r>
              <a:rPr lang="en-US" baseline="0" dirty="0" smtClean="0"/>
              <a:t> </a:t>
            </a:r>
            <a:r>
              <a:rPr lang="en-US" baseline="0" dirty="0" err="1" smtClean="0"/>
              <a:t>thống</a:t>
            </a:r>
            <a:r>
              <a:rPr lang="en-US" baseline="0" smtClean="0"/>
              <a:t>.</a:t>
            </a:r>
            <a:endParaRPr lang="en-US" dirty="0" smtClean="0"/>
          </a:p>
        </p:txBody>
      </p:sp>
      <p:sp>
        <p:nvSpPr>
          <p:cNvPr id="4" name="Slide Number Placeholder 3"/>
          <p:cNvSpPr>
            <a:spLocks noGrp="1"/>
          </p:cNvSpPr>
          <p:nvPr>
            <p:ph type="sldNum" sz="quarter" idx="5"/>
          </p:nvPr>
        </p:nvSpPr>
        <p:spPr/>
        <p:txBody>
          <a:bodyPr/>
          <a:lstStyle/>
          <a:p>
            <a:pPr>
              <a:defRPr/>
            </a:pPr>
            <a:fld id="{8EC66430-C45A-4997-8A86-B9D5F66E60A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Website </a:t>
            </a:r>
            <a:r>
              <a:rPr lang="en-US" dirty="0" err="1" smtClean="0"/>
              <a:t>cần</a:t>
            </a:r>
            <a:r>
              <a:rPr lang="en-US" dirty="0" smtClean="0"/>
              <a:t> </a:t>
            </a:r>
            <a:r>
              <a:rPr lang="en-US" dirty="0" err="1" smtClean="0"/>
              <a:t>có</a:t>
            </a:r>
            <a:r>
              <a:rPr lang="en-US" dirty="0" smtClean="0"/>
              <a:t> </a:t>
            </a:r>
            <a:r>
              <a:rPr lang="en-US" dirty="0" err="1" smtClean="0"/>
              <a:t>các</a:t>
            </a:r>
            <a:r>
              <a:rPr lang="en-US" dirty="0" smtClean="0"/>
              <a:t> </a:t>
            </a:r>
            <a:r>
              <a:rPr lang="en-US" dirty="0" err="1" smtClean="0"/>
              <a:t>tính</a:t>
            </a:r>
            <a:r>
              <a:rPr lang="en-US" dirty="0" smtClean="0"/>
              <a:t> </a:t>
            </a:r>
            <a:r>
              <a:rPr lang="en-US" dirty="0" err="1" smtClean="0"/>
              <a:t>chất</a:t>
            </a:r>
            <a:r>
              <a:rPr lang="en-US" dirty="0" smtClean="0"/>
              <a:t>:</a:t>
            </a:r>
          </a:p>
          <a:p>
            <a:pPr marL="171450" indent="-171450">
              <a:buFontTx/>
              <a:buChar char="-"/>
              <a:defRPr/>
            </a:pPr>
            <a:r>
              <a:rPr lang="en-US" baseline="0" dirty="0" smtClean="0"/>
              <a:t>Usability: </a:t>
            </a:r>
            <a:r>
              <a:rPr lang="en-US" baseline="0" dirty="0" err="1" smtClean="0"/>
              <a:t>giao</a:t>
            </a:r>
            <a:r>
              <a:rPr lang="en-US" baseline="0" dirty="0" smtClean="0"/>
              <a:t> </a:t>
            </a:r>
            <a:r>
              <a:rPr lang="en-US" baseline="0" dirty="0" err="1" smtClean="0"/>
              <a:t>diện</a:t>
            </a:r>
            <a:r>
              <a:rPr lang="en-US" baseline="0" dirty="0" smtClean="0"/>
              <a:t> </a:t>
            </a:r>
            <a:r>
              <a:rPr lang="en-US" baseline="0" dirty="0" err="1" smtClean="0"/>
              <a:t>đơn</a:t>
            </a:r>
            <a:r>
              <a:rPr lang="en-US" baseline="0" dirty="0" smtClean="0"/>
              <a:t> </a:t>
            </a:r>
            <a:r>
              <a:rPr lang="en-US" baseline="0" dirty="0" err="1" smtClean="0"/>
              <a:t>giản</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tên</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 </a:t>
            </a:r>
            <a:r>
              <a:rPr lang="en-US" baseline="0" dirty="0" err="1" smtClean="0"/>
              <a:t>tiếng</a:t>
            </a:r>
            <a:r>
              <a:rPr lang="en-US" baseline="0" dirty="0" smtClean="0"/>
              <a:t> </a:t>
            </a:r>
            <a:r>
              <a:rPr lang="en-US" baseline="0" dirty="0" err="1" smtClean="0"/>
              <a:t>Việt</a:t>
            </a:r>
            <a:r>
              <a:rPr lang="en-US" baseline="0" dirty="0" smtClean="0"/>
              <a:t>, </a:t>
            </a:r>
            <a:r>
              <a:rPr lang="en-US" baseline="0" dirty="0" err="1" smtClean="0"/>
              <a:t>giao</a:t>
            </a:r>
            <a:r>
              <a:rPr lang="en-US" baseline="0" dirty="0" smtClean="0"/>
              <a:t> </a:t>
            </a:r>
            <a:r>
              <a:rPr lang="en-US" baseline="0" dirty="0" err="1" smtClean="0"/>
              <a:t>diện</a:t>
            </a:r>
            <a:r>
              <a:rPr lang="en-US" baseline="0" dirty="0" smtClean="0"/>
              <a:t> </a:t>
            </a:r>
            <a:r>
              <a:rPr lang="en-US" baseline="0" dirty="0" err="1" smtClean="0"/>
              <a:t>tiếng</a:t>
            </a:r>
            <a:r>
              <a:rPr lang="en-US" baseline="0" dirty="0" smtClean="0"/>
              <a:t> </a:t>
            </a:r>
            <a:r>
              <a:rPr lang="en-US" baseline="0" dirty="0" err="1" smtClean="0"/>
              <a:t>Anh</a:t>
            </a:r>
            <a:r>
              <a:rPr lang="en-US" baseline="0" dirty="0" smtClean="0"/>
              <a:t>.</a:t>
            </a:r>
          </a:p>
          <a:p>
            <a:pPr marL="171450" indent="-171450">
              <a:buFontTx/>
              <a:buChar char="-"/>
              <a:defRPr/>
            </a:pPr>
            <a:r>
              <a:rPr lang="en-US" baseline="0" dirty="0" smtClean="0"/>
              <a:t>Reliability: </a:t>
            </a:r>
            <a:r>
              <a:rPr lang="en-US" baseline="0" dirty="0" err="1" smtClean="0"/>
              <a:t>dữ</a:t>
            </a:r>
            <a:r>
              <a:rPr lang="en-US" baseline="0" dirty="0" smtClean="0"/>
              <a:t> </a:t>
            </a:r>
            <a:r>
              <a:rPr lang="en-US" baseline="0" dirty="0" err="1" smtClean="0"/>
              <a:t>liệu</a:t>
            </a:r>
            <a:r>
              <a:rPr lang="en-US" baseline="0" dirty="0" smtClean="0"/>
              <a:t> DB </a:t>
            </a:r>
            <a:r>
              <a:rPr lang="en-US" baseline="0" dirty="0" err="1" smtClean="0"/>
              <a:t>được</a:t>
            </a:r>
            <a:r>
              <a:rPr lang="en-US" baseline="0" dirty="0" smtClean="0"/>
              <a:t> update </a:t>
            </a:r>
            <a:r>
              <a:rPr lang="en-US" baseline="0" dirty="0" err="1" smtClean="0"/>
              <a:t>thường</a:t>
            </a:r>
            <a:r>
              <a:rPr lang="en-US" baseline="0" dirty="0" smtClean="0"/>
              <a:t> </a:t>
            </a:r>
            <a:r>
              <a:rPr lang="en-US" baseline="0" dirty="0" err="1" smtClean="0"/>
              <a:t>xuyên</a:t>
            </a:r>
            <a:r>
              <a:rPr lang="en-US" baseline="0" dirty="0" smtClean="0"/>
              <a:t>, </a:t>
            </a:r>
            <a:r>
              <a:rPr lang="en-US" baseline="0" dirty="0" err="1" smtClean="0"/>
              <a:t>chính</a:t>
            </a:r>
            <a:r>
              <a:rPr lang="en-US" baseline="0" dirty="0" smtClean="0"/>
              <a:t> </a:t>
            </a:r>
            <a:r>
              <a:rPr lang="en-US" baseline="0" dirty="0" err="1" smtClean="0"/>
              <a:t>xác</a:t>
            </a:r>
            <a:r>
              <a:rPr lang="en-US" baseline="0" dirty="0" smtClean="0"/>
              <a:t>, </a:t>
            </a:r>
            <a:r>
              <a:rPr lang="en-US" baseline="0" dirty="0" err="1" smtClean="0"/>
              <a:t>đáng</a:t>
            </a:r>
            <a:r>
              <a:rPr lang="en-US" baseline="0" dirty="0" smtClean="0"/>
              <a:t> tin </a:t>
            </a:r>
            <a:r>
              <a:rPr lang="en-US" baseline="0" dirty="0" err="1" smtClean="0"/>
              <a:t>cậy</a:t>
            </a:r>
            <a:r>
              <a:rPr lang="en-US" baseline="0" dirty="0" smtClean="0"/>
              <a:t>.</a:t>
            </a:r>
          </a:p>
          <a:p>
            <a:pPr marL="171450" indent="-171450">
              <a:buFontTx/>
              <a:buChar char="-"/>
              <a:defRPr/>
            </a:pPr>
            <a:r>
              <a:rPr lang="en-US" baseline="0" dirty="0" smtClean="0"/>
              <a:t>Availability: </a:t>
            </a:r>
            <a:r>
              <a:rPr lang="en-US" baseline="0" dirty="0" err="1" smtClean="0"/>
              <a:t>hệ</a:t>
            </a:r>
            <a:r>
              <a:rPr lang="en-US" baseline="0" dirty="0" smtClean="0"/>
              <a:t> </a:t>
            </a:r>
            <a:r>
              <a:rPr lang="en-US" baseline="0" dirty="0" err="1" smtClean="0"/>
              <a:t>thống</a:t>
            </a:r>
            <a:r>
              <a:rPr lang="en-US" baseline="0" dirty="0" smtClean="0"/>
              <a:t> online 24/7</a:t>
            </a:r>
          </a:p>
          <a:p>
            <a:pPr marL="171450" indent="-171450">
              <a:buFontTx/>
              <a:buChar char="-"/>
              <a:defRPr/>
            </a:pPr>
            <a:r>
              <a:rPr lang="en-US" baseline="0" dirty="0" smtClean="0"/>
              <a:t>Performance: </a:t>
            </a:r>
          </a:p>
          <a:p>
            <a:pPr marL="628650" lvl="1" indent="-171450">
              <a:buFontTx/>
              <a:buChar char="-"/>
              <a:defRPr/>
            </a:pPr>
            <a:r>
              <a:rPr lang="en-US" baseline="0" dirty="0" smtClean="0"/>
              <a:t>Web: </a:t>
            </a:r>
          </a:p>
          <a:p>
            <a:pPr marL="1085850" lvl="2" indent="-171450">
              <a:buFontTx/>
              <a:buChar char="-"/>
              <a:defRPr/>
            </a:pPr>
            <a:r>
              <a:rPr lang="en-US" baseline="0" dirty="0" err="1" smtClean="0"/>
              <a:t>Các</a:t>
            </a:r>
            <a:r>
              <a:rPr lang="en-US" baseline="0" dirty="0" smtClean="0"/>
              <a:t> screen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trong</a:t>
            </a:r>
            <a:r>
              <a:rPr lang="en-US" baseline="0" dirty="0" smtClean="0"/>
              <a:t> </a:t>
            </a:r>
            <a:r>
              <a:rPr lang="en-US" baseline="0" dirty="0" err="1" smtClean="0"/>
              <a:t>trung</a:t>
            </a:r>
            <a:r>
              <a:rPr lang="en-US" baseline="0" dirty="0" smtClean="0"/>
              <a:t> </a:t>
            </a:r>
            <a:r>
              <a:rPr lang="en-US" baseline="0" dirty="0" err="1" smtClean="0"/>
              <a:t>bình</a:t>
            </a:r>
            <a:r>
              <a:rPr lang="en-US" baseline="0" dirty="0" smtClean="0"/>
              <a:t> 1.5 </a:t>
            </a:r>
            <a:r>
              <a:rPr lang="en-US" baseline="0" dirty="0" err="1" smtClean="0"/>
              <a:t>giây</a:t>
            </a:r>
            <a:r>
              <a:rPr lang="en-US" baseline="0" dirty="0" smtClean="0"/>
              <a:t> </a:t>
            </a:r>
            <a:r>
              <a:rPr lang="en-US" baseline="0" dirty="0" err="1" smtClean="0"/>
              <a:t>và</a:t>
            </a:r>
            <a:r>
              <a:rPr lang="en-US" baseline="0" dirty="0" smtClean="0"/>
              <a:t> </a:t>
            </a:r>
            <a:r>
              <a:rPr lang="en-US" baseline="0" dirty="0" err="1" smtClean="0"/>
              <a:t>chậm</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5 </a:t>
            </a:r>
            <a:r>
              <a:rPr lang="en-US" baseline="0" dirty="0" err="1" smtClean="0"/>
              <a:t>giây</a:t>
            </a:r>
            <a:r>
              <a:rPr lang="en-US" baseline="0" dirty="0" smtClean="0"/>
              <a:t>.</a:t>
            </a:r>
          </a:p>
          <a:p>
            <a:pPr marL="1085850" lvl="2" indent="-171450">
              <a:buFontTx/>
              <a:buChar char="-"/>
              <a:defRPr/>
            </a:pP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trả</a:t>
            </a:r>
            <a:r>
              <a:rPr lang="en-US" baseline="0" dirty="0" smtClean="0"/>
              <a:t> </a:t>
            </a:r>
            <a:r>
              <a:rPr lang="en-US" baseline="0" dirty="0" err="1" smtClean="0"/>
              <a:t>về</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sau</a:t>
            </a:r>
            <a:r>
              <a:rPr lang="en-US" baseline="0" dirty="0" smtClean="0"/>
              <a:t> </a:t>
            </a:r>
            <a:r>
              <a:rPr lang="en-US" baseline="0" dirty="0" err="1" smtClean="0"/>
              <a:t>tối</a:t>
            </a:r>
            <a:r>
              <a:rPr lang="en-US" baseline="0" dirty="0" smtClean="0"/>
              <a:t> </a:t>
            </a:r>
            <a:r>
              <a:rPr lang="en-US" baseline="0" dirty="0" err="1" smtClean="0"/>
              <a:t>đa</a:t>
            </a:r>
            <a:r>
              <a:rPr lang="en-US" baseline="0" dirty="0" smtClean="0"/>
              <a:t> 2 </a:t>
            </a:r>
            <a:r>
              <a:rPr lang="en-US" baseline="0" dirty="0" err="1" smtClean="0"/>
              <a:t>giây</a:t>
            </a:r>
            <a:r>
              <a:rPr lang="en-US" baseline="0" dirty="0" smtClean="0"/>
              <a:t>.</a:t>
            </a:r>
          </a:p>
          <a:p>
            <a:pPr marL="1085850" lvl="2" indent="-171450">
              <a:buFontTx/>
              <a:buChar char="-"/>
              <a:defRPr/>
            </a:pP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tốt</a:t>
            </a:r>
            <a:r>
              <a:rPr lang="en-US" baseline="0" dirty="0" smtClean="0"/>
              <a:t> </a:t>
            </a:r>
            <a:r>
              <a:rPr lang="en-US" baseline="0" dirty="0" err="1" smtClean="0"/>
              <a:t>trên</a:t>
            </a:r>
            <a:r>
              <a:rPr lang="en-US" baseline="0" dirty="0" smtClean="0"/>
              <a:t> </a:t>
            </a:r>
            <a:r>
              <a:rPr lang="en-US" baseline="0" dirty="0" err="1" smtClean="0"/>
              <a:t>các</a:t>
            </a:r>
            <a:r>
              <a:rPr lang="en-US" baseline="0" dirty="0" smtClean="0"/>
              <a:t> </a:t>
            </a:r>
            <a:r>
              <a:rPr lang="en-US" baseline="0" dirty="0" err="1" smtClean="0"/>
              <a:t>độ</a:t>
            </a:r>
            <a:r>
              <a:rPr lang="en-US" baseline="0" dirty="0" smtClean="0"/>
              <a:t> </a:t>
            </a:r>
            <a:r>
              <a:rPr lang="en-US" baseline="0" dirty="0" err="1" smtClean="0"/>
              <a:t>phân</a:t>
            </a:r>
            <a:r>
              <a:rPr lang="en-US" baseline="0" dirty="0" smtClean="0"/>
              <a:t> </a:t>
            </a:r>
            <a:r>
              <a:rPr lang="en-US" baseline="0" dirty="0" err="1" smtClean="0"/>
              <a:t>giải</a:t>
            </a:r>
            <a:r>
              <a:rPr lang="en-US" baseline="0" dirty="0" smtClean="0"/>
              <a:t> </a:t>
            </a:r>
            <a:r>
              <a:rPr lang="en-US" baseline="0" dirty="0" err="1" smtClean="0"/>
              <a:t>khác</a:t>
            </a:r>
            <a:r>
              <a:rPr lang="en-US" baseline="0" dirty="0" smtClean="0"/>
              <a:t> </a:t>
            </a:r>
            <a:r>
              <a:rPr lang="en-US" baseline="0" dirty="0" err="1" smtClean="0"/>
              <a:t>nhau</a:t>
            </a:r>
            <a:r>
              <a:rPr lang="en-US" baseline="0" dirty="0" smtClean="0"/>
              <a:t> </a:t>
            </a:r>
            <a:r>
              <a:rPr lang="en-US" baseline="0" dirty="0" err="1" smtClean="0"/>
              <a:t>và</a:t>
            </a:r>
            <a:r>
              <a:rPr lang="en-US" baseline="0" dirty="0" smtClean="0"/>
              <a:t> </a:t>
            </a:r>
            <a:r>
              <a:rPr lang="en-US" baseline="0" dirty="0" err="1" smtClean="0"/>
              <a:t>trên</a:t>
            </a:r>
            <a:r>
              <a:rPr lang="en-US" baseline="0" dirty="0" smtClean="0"/>
              <a:t> </a:t>
            </a:r>
            <a:r>
              <a:rPr lang="en-US" baseline="0" dirty="0" err="1" smtClean="0"/>
              <a:t>hầu</a:t>
            </a:r>
            <a:r>
              <a:rPr lang="en-US" baseline="0" dirty="0" smtClean="0"/>
              <a:t> </a:t>
            </a:r>
            <a:r>
              <a:rPr lang="en-US" baseline="0" dirty="0" err="1" smtClean="0"/>
              <a:t>hết</a:t>
            </a:r>
            <a:r>
              <a:rPr lang="en-US" baseline="0" dirty="0" smtClean="0"/>
              <a:t> </a:t>
            </a:r>
            <a:r>
              <a:rPr lang="en-US" baseline="0" dirty="0" err="1" smtClean="0"/>
              <a:t>các</a:t>
            </a:r>
            <a:r>
              <a:rPr lang="en-US" baseline="0" dirty="0" smtClean="0"/>
              <a:t> </a:t>
            </a:r>
            <a:r>
              <a:rPr lang="en-US" baseline="0" dirty="0" err="1" smtClean="0"/>
              <a:t>trình</a:t>
            </a:r>
            <a:r>
              <a:rPr lang="en-US" baseline="0" dirty="0" smtClean="0"/>
              <a:t> </a:t>
            </a:r>
            <a:r>
              <a:rPr lang="en-US" baseline="0" dirty="0" err="1" smtClean="0"/>
              <a:t>duyệt</a:t>
            </a:r>
            <a:r>
              <a:rPr lang="en-US" baseline="0" dirty="0" smtClean="0"/>
              <a:t> </a:t>
            </a:r>
            <a:r>
              <a:rPr lang="en-US" baseline="0" dirty="0" err="1" smtClean="0"/>
              <a:t>hiện</a:t>
            </a:r>
            <a:r>
              <a:rPr lang="en-US" baseline="0" dirty="0" smtClean="0"/>
              <a:t> </a:t>
            </a:r>
            <a:r>
              <a:rPr lang="en-US" baseline="0" dirty="0" err="1" smtClean="0"/>
              <a:t>tại</a:t>
            </a:r>
            <a:r>
              <a:rPr lang="en-US" baseline="0" dirty="0" smtClean="0"/>
              <a:t> </a:t>
            </a:r>
            <a:r>
              <a:rPr lang="en-US" baseline="0" dirty="0" err="1" smtClean="0"/>
              <a:t>như</a:t>
            </a:r>
            <a:r>
              <a:rPr lang="en-US" baseline="0" dirty="0" smtClean="0"/>
              <a:t> Mozilla, IE, Chrome, Safari, Opera…</a:t>
            </a:r>
          </a:p>
          <a:p>
            <a:pPr marL="628650" lvl="1" indent="-171450">
              <a:buFontTx/>
              <a:buChar char="-"/>
              <a:defRPr/>
            </a:pPr>
            <a:r>
              <a:rPr lang="en-US" baseline="0" dirty="0" smtClean="0"/>
              <a:t>App: </a:t>
            </a:r>
          </a:p>
          <a:p>
            <a:pPr marL="1085850" lvl="2" indent="-171450">
              <a:buFontTx/>
              <a:buChar char="-"/>
              <a:defRPr/>
            </a:pPr>
            <a:r>
              <a:rPr lang="en-US" baseline="0" dirty="0" err="1" smtClean="0"/>
              <a:t>Các</a:t>
            </a:r>
            <a:r>
              <a:rPr lang="en-US" baseline="0" dirty="0" smtClean="0"/>
              <a:t> screen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trong</a:t>
            </a:r>
            <a:r>
              <a:rPr lang="en-US" baseline="0" dirty="0" smtClean="0"/>
              <a:t> </a:t>
            </a:r>
            <a:r>
              <a:rPr lang="en-US" baseline="0" dirty="0" err="1" smtClean="0"/>
              <a:t>trung</a:t>
            </a:r>
            <a:r>
              <a:rPr lang="en-US" baseline="0" dirty="0" smtClean="0"/>
              <a:t> </a:t>
            </a:r>
            <a:r>
              <a:rPr lang="en-US" baseline="0" dirty="0" err="1" smtClean="0"/>
              <a:t>bình</a:t>
            </a:r>
            <a:r>
              <a:rPr lang="en-US" baseline="0" dirty="0" smtClean="0"/>
              <a:t> </a:t>
            </a:r>
            <a:r>
              <a:rPr lang="en-US" sz="1200" kern="1200" dirty="0" smtClean="0">
                <a:solidFill>
                  <a:schemeClr val="tx1"/>
                </a:solidFill>
                <a:effectLst/>
                <a:latin typeface="+mn-lt"/>
                <a:ea typeface="+mn-ea"/>
                <a:cs typeface="+mn-cs"/>
              </a:rPr>
              <a:t>0.05 </a:t>
            </a:r>
            <a:r>
              <a:rPr lang="en-US" sz="1200" kern="1200" dirty="0" err="1" smtClean="0">
                <a:solidFill>
                  <a:schemeClr val="tx1"/>
                </a:solidFill>
                <a:effectLst/>
                <a:latin typeface="+mn-lt"/>
                <a:ea typeface="+mn-ea"/>
                <a:cs typeface="+mn-cs"/>
              </a:rPr>
              <a:t>giây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baseline="0" dirty="0" err="1" smtClean="0"/>
              <a:t>chậm</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0.1 </a:t>
            </a:r>
            <a:r>
              <a:rPr lang="en-US" baseline="0" dirty="0" err="1" smtClean="0"/>
              <a:t>giây</a:t>
            </a:r>
            <a:r>
              <a:rPr lang="en-US" baseline="0" dirty="0" smtClean="0"/>
              <a:t>.</a:t>
            </a:r>
          </a:p>
          <a:p>
            <a:pPr marL="1085850" lvl="2" indent="-171450">
              <a:buFontTx/>
              <a:buChar char="-"/>
              <a:defRPr/>
            </a:pP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 </a:t>
            </a:r>
            <a:r>
              <a:rPr lang="en-US" baseline="0" dirty="0" err="1" smtClean="0"/>
              <a:t>sẽ</a:t>
            </a:r>
            <a:r>
              <a:rPr lang="en-US" baseline="0" dirty="0" smtClean="0"/>
              <a:t> </a:t>
            </a:r>
            <a:r>
              <a:rPr lang="en-US" baseline="0" dirty="0" err="1" smtClean="0"/>
              <a:t>trả</a:t>
            </a:r>
            <a:r>
              <a:rPr lang="en-US" baseline="0" dirty="0" smtClean="0"/>
              <a:t> </a:t>
            </a:r>
            <a:r>
              <a:rPr lang="en-US" baseline="0" dirty="0" err="1" smtClean="0"/>
              <a:t>về</a:t>
            </a:r>
            <a:r>
              <a:rPr lang="en-US" baseline="0" dirty="0" smtClean="0"/>
              <a:t> </a:t>
            </a:r>
            <a:r>
              <a:rPr lang="en-US" baseline="0" dirty="0" err="1" smtClean="0"/>
              <a:t>sau</a:t>
            </a:r>
            <a:r>
              <a:rPr lang="en-US" baseline="0" dirty="0" smtClean="0"/>
              <a:t> </a:t>
            </a:r>
            <a:r>
              <a:rPr lang="en-US" baseline="0" dirty="0" err="1" smtClean="0"/>
              <a:t>tối</a:t>
            </a:r>
            <a:r>
              <a:rPr lang="en-US" baseline="0" dirty="0" smtClean="0"/>
              <a:t> </a:t>
            </a:r>
            <a:r>
              <a:rPr lang="en-US" baseline="0" dirty="0" err="1" smtClean="0"/>
              <a:t>đa</a:t>
            </a:r>
            <a:r>
              <a:rPr lang="en-US" baseline="0" dirty="0" smtClean="0"/>
              <a:t> 15 </a:t>
            </a:r>
            <a:r>
              <a:rPr lang="en-US" baseline="0" dirty="0" err="1" smtClean="0"/>
              <a:t>giây</a:t>
            </a:r>
            <a:r>
              <a:rPr lang="en-US" baseline="0" dirty="0" smtClean="0"/>
              <a:t>.</a:t>
            </a:r>
          </a:p>
          <a:p>
            <a:pPr marL="1085850" lvl="2" indent="-171450">
              <a:buFontTx/>
              <a:buChar char="-"/>
              <a:defRPr/>
            </a:pP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tốt</a:t>
            </a:r>
            <a:r>
              <a:rPr lang="en-US" baseline="0" dirty="0" smtClean="0"/>
              <a:t> </a:t>
            </a:r>
            <a:r>
              <a:rPr lang="en-US" baseline="0" dirty="0" err="1" smtClean="0"/>
              <a:t>trên</a:t>
            </a:r>
            <a:r>
              <a:rPr lang="en-US" baseline="0" dirty="0" smtClean="0"/>
              <a:t> </a:t>
            </a:r>
            <a:r>
              <a:rPr lang="en-US" baseline="0" dirty="0" err="1" smtClean="0"/>
              <a:t>nhiều</a:t>
            </a:r>
            <a:r>
              <a:rPr lang="en-US" baseline="0" dirty="0" smtClean="0"/>
              <a:t> </a:t>
            </a:r>
            <a:r>
              <a:rPr lang="en-US" baseline="0" dirty="0" err="1" smtClean="0"/>
              <a:t>độ</a:t>
            </a:r>
            <a:r>
              <a:rPr lang="en-US" baseline="0" dirty="0" smtClean="0"/>
              <a:t> </a:t>
            </a:r>
            <a:r>
              <a:rPr lang="en-US" baseline="0" dirty="0" err="1" smtClean="0"/>
              <a:t>phân</a:t>
            </a:r>
            <a:r>
              <a:rPr lang="en-US" baseline="0" dirty="0" smtClean="0"/>
              <a:t> </a:t>
            </a:r>
            <a:r>
              <a:rPr lang="en-US" baseline="0" dirty="0" err="1" smtClean="0"/>
              <a:t>giải</a:t>
            </a:r>
            <a:r>
              <a:rPr lang="en-US" baseline="0" dirty="0" smtClean="0"/>
              <a:t> </a:t>
            </a:r>
            <a:r>
              <a:rPr lang="en-US" baseline="0" dirty="0" err="1" smtClean="0"/>
              <a:t>khác</a:t>
            </a:r>
            <a:r>
              <a:rPr lang="en-US" baseline="0" dirty="0" smtClean="0"/>
              <a:t> </a:t>
            </a:r>
            <a:r>
              <a:rPr lang="en-US" baseline="0" dirty="0" err="1" smtClean="0"/>
              <a:t>nhau</a:t>
            </a:r>
            <a:r>
              <a:rPr lang="en-US" baseline="0" dirty="0" smtClean="0"/>
              <a:t>.</a:t>
            </a:r>
          </a:p>
        </p:txBody>
      </p:sp>
      <p:sp>
        <p:nvSpPr>
          <p:cNvPr id="4" name="Slide Number Placeholder 3"/>
          <p:cNvSpPr>
            <a:spLocks noGrp="1"/>
          </p:cNvSpPr>
          <p:nvPr>
            <p:ph type="sldNum" sz="quarter" idx="5"/>
          </p:nvPr>
        </p:nvSpPr>
        <p:spPr/>
        <p:txBody>
          <a:bodyPr/>
          <a:lstStyle/>
          <a:p>
            <a:pPr>
              <a:defRPr/>
            </a:pPr>
            <a:fld id="{16EDB169-BAAA-4588-9571-D45CC9A59B9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Thuật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nhắc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đỉnh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phổ</a:t>
            </a:r>
            <a:r>
              <a:rPr lang="en-US" sz="1200" kern="1200" dirty="0" smtClean="0">
                <a:solidFill>
                  <a:schemeClr val="tx1"/>
                </a:solidFill>
                <a:latin typeface="+mn-lt"/>
                <a:ea typeface="+mn-ea"/>
                <a:cs typeface="+mn-cs"/>
              </a:rPr>
              <a:t> (spectrogram peaks), </a:t>
            </a:r>
            <a:r>
              <a:rPr lang="en-US" sz="1200" kern="1200" dirty="0" err="1" smtClean="0">
                <a:solidFill>
                  <a:schemeClr val="tx1"/>
                </a:solidFill>
                <a:latin typeface="+mn-lt"/>
                <a:ea typeface="+mn-ea"/>
                <a:cs typeface="+mn-cs"/>
              </a:rPr>
              <a:t>đỉnh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phổ</a:t>
            </a:r>
            <a:r>
              <a:rPr lang="en-US" sz="1200" kern="1200" baseline="0" dirty="0" smtClean="0">
                <a:solidFill>
                  <a:schemeClr val="tx1"/>
                </a:solidFill>
                <a:latin typeface="+mn-lt"/>
                <a:ea typeface="+mn-ea"/>
                <a:cs typeface="+mn-cs"/>
              </a:rPr>
              <a:t> ở </a:t>
            </a:r>
            <a:r>
              <a:rPr lang="en-US" sz="1200" kern="1200" baseline="0" dirty="0" err="1" smtClean="0">
                <a:solidFill>
                  <a:schemeClr val="tx1"/>
                </a:solidFill>
                <a:latin typeface="+mn-lt"/>
                <a:ea typeface="+mn-ea"/>
                <a:cs typeface="+mn-cs"/>
              </a:rPr>
              <a:t>đây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là</a:t>
            </a:r>
            <a:r>
              <a:rPr lang="en-US" sz="1200" kern="1200" baseline="0" dirty="0" smtClean="0">
                <a:solidFill>
                  <a:schemeClr val="tx1"/>
                </a:solidFill>
                <a:latin typeface="+mn-lt"/>
                <a:ea typeface="+mn-ea"/>
                <a:cs typeface="+mn-cs"/>
              </a:rPr>
              <a:t> 1 </a:t>
            </a:r>
            <a:r>
              <a:rPr lang="en-US" sz="1200" kern="1200" baseline="0" dirty="0" err="1" smtClean="0">
                <a:solidFill>
                  <a:schemeClr val="tx1"/>
                </a:solidFill>
                <a:latin typeface="+mn-lt"/>
                <a:ea typeface="+mn-ea"/>
                <a:cs typeface="+mn-cs"/>
              </a:rPr>
              <a:t>khái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niệm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xuất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hiện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trong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phổ</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số</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sẽ</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được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giải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thích</a:t>
            </a:r>
            <a:r>
              <a:rPr lang="en-US" sz="1200" kern="1200" baseline="0" dirty="0" smtClean="0">
                <a:solidFill>
                  <a:schemeClr val="tx1"/>
                </a:solidFill>
                <a:latin typeface="+mn-lt"/>
                <a:ea typeface="+mn-ea"/>
                <a:cs typeface="+mn-cs"/>
              </a:rPr>
              <a:t> ở </a:t>
            </a:r>
            <a:r>
              <a:rPr lang="en-US" sz="1200" kern="1200" baseline="0" dirty="0" err="1" smtClean="0">
                <a:solidFill>
                  <a:schemeClr val="tx1"/>
                </a:solidFill>
                <a:latin typeface="+mn-lt"/>
                <a:ea typeface="+mn-ea"/>
                <a:cs typeface="+mn-cs"/>
              </a:rPr>
              <a:t>các</a:t>
            </a:r>
            <a:r>
              <a:rPr lang="en-US" sz="1200" kern="1200" baseline="0" dirty="0" smtClean="0">
                <a:solidFill>
                  <a:schemeClr val="tx1"/>
                </a:solidFill>
                <a:latin typeface="+mn-lt"/>
                <a:ea typeface="+mn-ea"/>
                <a:cs typeface="+mn-cs"/>
              </a:rPr>
              <a:t> slide </a:t>
            </a:r>
            <a:r>
              <a:rPr lang="en-US" sz="1200" kern="1200" baseline="0" dirty="0" err="1" smtClean="0">
                <a:solidFill>
                  <a:schemeClr val="tx1"/>
                </a:solidFill>
                <a:latin typeface="+mn-lt"/>
                <a:ea typeface="+mn-ea"/>
                <a:cs typeface="+mn-cs"/>
              </a:rPr>
              <a:t>sau</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đó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đầu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chuyển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mẫu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phổ</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thể</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được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thực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hiện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bởi</a:t>
            </a:r>
            <a:r>
              <a:rPr lang="en-US" sz="1200" kern="1200" baseline="0" dirty="0" smtClean="0">
                <a:solidFill>
                  <a:schemeClr val="tx1"/>
                </a:solidFill>
                <a:latin typeface="+mn-lt"/>
                <a:ea typeface="+mn-ea"/>
                <a:cs typeface="+mn-cs"/>
              </a:rPr>
              <a:t> 1 </a:t>
            </a:r>
            <a:r>
              <a:rPr lang="en-US" sz="1200" kern="1200" baseline="0" dirty="0" err="1" smtClean="0">
                <a:solidFill>
                  <a:schemeClr val="tx1"/>
                </a:solidFill>
                <a:latin typeface="+mn-lt"/>
                <a:ea typeface="+mn-ea"/>
                <a:cs typeface="+mn-cs"/>
              </a:rPr>
              <a:t>vài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thuật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toán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như</a:t>
            </a:r>
            <a:r>
              <a:rPr lang="en-US" sz="1200" kern="1200" baseline="0" dirty="0" smtClean="0">
                <a:solidFill>
                  <a:schemeClr val="tx1"/>
                </a:solidFill>
                <a:latin typeface="+mn-lt"/>
                <a:ea typeface="+mn-ea"/>
                <a:cs typeface="+mn-cs"/>
              </a:rPr>
              <a:t> : </a:t>
            </a:r>
            <a:r>
              <a:rPr lang="en-US" sz="1200" b="0" kern="1200" dirty="0" err="1" smtClean="0">
                <a:solidFill>
                  <a:schemeClr val="tx1"/>
                </a:solidFill>
                <a:latin typeface="+mn-lt"/>
                <a:ea typeface="+mn-ea"/>
                <a:cs typeface="+mn-cs"/>
              </a:rPr>
              <a:t>Goertzel</a:t>
            </a:r>
            <a:r>
              <a:rPr lang="en-US" sz="1200" b="0" kern="120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và</a:t>
            </a:r>
            <a:r>
              <a:rPr lang="en-US" sz="1200" b="0" kern="1200" dirty="0" smtClean="0">
                <a:solidFill>
                  <a:schemeClr val="tx1"/>
                </a:solidFill>
                <a:latin typeface="+mn-lt"/>
                <a:ea typeface="+mn-ea"/>
                <a:cs typeface="+mn-cs"/>
              </a:rPr>
              <a:t> Discrete Fourier Transform,</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ở </a:t>
            </a:r>
            <a:r>
              <a:rPr lang="en-US" sz="1200" kern="1200" dirty="0" err="1" smtClean="0">
                <a:solidFill>
                  <a:schemeClr val="tx1"/>
                </a:solidFill>
                <a:latin typeface="+mn-lt"/>
                <a:ea typeface="+mn-ea"/>
                <a:cs typeface="+mn-cs"/>
              </a:rPr>
              <a:t>đây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chúng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FFT – 1 </a:t>
            </a:r>
            <a:r>
              <a:rPr lang="en-US" sz="1200" kern="1200" dirty="0" err="1" smtClean="0">
                <a:solidFill>
                  <a:schemeClr val="tx1"/>
                </a:solidFill>
                <a:latin typeface="+mn-lt"/>
                <a:ea typeface="+mn-ea"/>
                <a:cs typeface="+mn-cs"/>
              </a:rPr>
              <a:t>dạng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nhanh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DFT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vì</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tính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nhanh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hiệu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quả</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của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nó</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Sơ</a:t>
            </a:r>
            <a:r>
              <a:rPr lang="en-US" sz="1200" kern="1200" dirty="0" smtClean="0">
                <a:solidFill>
                  <a:schemeClr val="tx1"/>
                </a:solidFill>
                <a:latin typeface="+mn-lt"/>
                <a:ea typeface="+mn-ea"/>
                <a:cs typeface="+mn-cs"/>
              </a:rPr>
              <a:t> qua </a:t>
            </a:r>
            <a:r>
              <a:rPr lang="en-US" sz="1200" kern="1200" dirty="0" err="1" smtClean="0">
                <a:solidFill>
                  <a:schemeClr val="tx1"/>
                </a:solidFill>
                <a:latin typeface="+mn-lt"/>
                <a:ea typeface="+mn-ea"/>
                <a:cs typeface="+mn-cs"/>
              </a:rPr>
              <a:t>về</a:t>
            </a:r>
            <a:r>
              <a:rPr lang="en-US" sz="1200" kern="1200" dirty="0" smtClean="0">
                <a:solidFill>
                  <a:schemeClr val="tx1"/>
                </a:solidFill>
                <a:latin typeface="+mn-lt"/>
                <a:ea typeface="+mn-ea"/>
                <a:cs typeface="+mn-cs"/>
              </a:rPr>
              <a:t> FFT:</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Bản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sóng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âm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thanh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tổ</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tạp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cắt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nhỏ</a:t>
            </a:r>
            <a:r>
              <a:rPr lang="en-US" sz="1200" kern="1200" dirty="0" smtClean="0">
                <a:solidFill>
                  <a:schemeClr val="tx1"/>
                </a:solidFill>
                <a:latin typeface="+mn-lt"/>
                <a:ea typeface="+mn-ea"/>
                <a:cs typeface="+mn-cs"/>
              </a:rPr>
              <a:t> ở 1 </a:t>
            </a:r>
            <a:r>
              <a:rPr lang="en-US" sz="1200" kern="1200" dirty="0" err="1" smtClean="0">
                <a:solidFill>
                  <a:schemeClr val="tx1"/>
                </a:solidFill>
                <a:latin typeface="+mn-lt"/>
                <a:ea typeface="+mn-ea"/>
                <a:cs typeface="+mn-cs"/>
              </a:rPr>
              <a:t>đoạn</a:t>
            </a:r>
            <a:r>
              <a:rPr lang="en-US" sz="1200" kern="1200" dirty="0" smtClean="0">
                <a:solidFill>
                  <a:schemeClr val="tx1"/>
                </a:solidFill>
                <a:latin typeface="+mn-lt"/>
                <a:ea typeface="+mn-ea"/>
                <a:cs typeface="+mn-cs"/>
              </a:rPr>
              <a:t> delta t </a:t>
            </a:r>
            <a:r>
              <a:rPr lang="en-US" sz="1200" kern="1200" dirty="0" err="1" smtClean="0">
                <a:solidFill>
                  <a:schemeClr val="tx1"/>
                </a:solidFill>
                <a:latin typeface="+mn-lt"/>
                <a:ea typeface="+mn-ea"/>
                <a:cs typeface="+mn-cs"/>
              </a:rPr>
              <a:t>đủ</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đoạn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cắt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ấy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gồm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tổ</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đơn</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đây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hoàn</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giữ</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nguyên</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tần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định</a:t>
            </a:r>
            <a:r>
              <a:rPr lang="en-US" sz="1200" kern="1200" dirty="0" smtClean="0">
                <a:solidFill>
                  <a:schemeClr val="tx1"/>
                </a:solidFill>
                <a:latin typeface="+mn-lt"/>
                <a:ea typeface="+mn-ea"/>
                <a:cs typeface="+mn-cs"/>
              </a:rPr>
              <a:t>, FFT </a:t>
            </a:r>
            <a:r>
              <a:rPr lang="en-US" sz="1200" kern="1200" dirty="0" err="1" smtClean="0">
                <a:solidFill>
                  <a:schemeClr val="tx1"/>
                </a:solidFill>
                <a:latin typeface="+mn-lt"/>
                <a:ea typeface="+mn-ea"/>
                <a:cs typeface="+mn-cs"/>
              </a:rPr>
              <a:t>giúp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tổ</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ấy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riêng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lẻ</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chuyển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tín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hiệu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từ</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miền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thời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thành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miền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số</a:t>
            </a:r>
            <a:r>
              <a:rPr lang="en-US" sz="1200" kern="1200" baseline="0" dirty="0" smtClean="0">
                <a:solidFill>
                  <a:schemeClr val="tx1"/>
                </a:solidFill>
                <a:latin typeface="+mn-lt"/>
                <a:ea typeface="+mn-ea"/>
                <a:cs typeface="+mn-cs"/>
              </a:rPr>
              <a:t>. Ta </a:t>
            </a:r>
            <a:r>
              <a:rPr lang="en-US" sz="1200" kern="1200" baseline="0" dirty="0" err="1" smtClean="0">
                <a:solidFill>
                  <a:schemeClr val="tx1"/>
                </a:solidFill>
                <a:latin typeface="+mn-lt"/>
                <a:ea typeface="+mn-ea"/>
                <a:cs typeface="+mn-cs"/>
              </a:rPr>
              <a:t>sẽ</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được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các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số</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cường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độ</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của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nó</a:t>
            </a:r>
            <a:r>
              <a:rPr lang="en-US" sz="1200" kern="1200" baseline="0" dirty="0" smtClean="0">
                <a:solidFill>
                  <a:schemeClr val="tx1"/>
                </a:solidFill>
                <a:latin typeface="+mn-lt"/>
                <a:ea typeface="+mn-ea"/>
                <a:cs typeface="+mn-cs"/>
              </a:rPr>
              <a:t> qua </a:t>
            </a:r>
            <a:r>
              <a:rPr lang="en-US" sz="1200" kern="1200" baseline="0" dirty="0" err="1" smtClean="0">
                <a:solidFill>
                  <a:schemeClr val="tx1"/>
                </a:solidFill>
                <a:latin typeface="+mn-lt"/>
                <a:ea typeface="+mn-ea"/>
                <a:cs typeface="+mn-cs"/>
              </a:rPr>
              <a:t>biến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đổi</a:t>
            </a:r>
            <a:r>
              <a:rPr lang="en-US" sz="1200" kern="1200" baseline="0" dirty="0" smtClean="0">
                <a:solidFill>
                  <a:schemeClr val="tx1"/>
                </a:solidFill>
                <a:latin typeface="+mn-lt"/>
                <a:ea typeface="+mn-ea"/>
                <a:cs typeface="+mn-cs"/>
              </a:rPr>
              <a:t> FFT.</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Fingerprint: </a:t>
            </a:r>
            <a:r>
              <a:rPr lang="en-US" sz="1200" b="1" kern="1200" dirty="0" err="1" smtClean="0">
                <a:solidFill>
                  <a:schemeClr val="tx1"/>
                </a:solidFill>
                <a:latin typeface="+mn-lt"/>
                <a:ea typeface="+mn-ea"/>
                <a:cs typeface="+mn-cs"/>
              </a:rPr>
              <a:t>Vân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tay</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Để</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thực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hiện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việc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tìm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kiếm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cấu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trúc</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đây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gọi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bản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âm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bản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nhạc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database</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lý</a:t>
            </a:r>
            <a:r>
              <a:rPr lang="en-US" sz="1200" kern="1200" dirty="0" smtClean="0">
                <a:solidFill>
                  <a:schemeClr val="tx1"/>
                </a:solidFill>
                <a:latin typeface="+mn-lt"/>
                <a:ea typeface="+mn-ea"/>
                <a:cs typeface="+mn-cs"/>
              </a:rPr>
              <a:t> qua 1 </a:t>
            </a:r>
            <a:r>
              <a:rPr lang="en-US" sz="1200" kern="1200" dirty="0" err="1" smtClean="0">
                <a:solidFill>
                  <a:schemeClr val="tx1"/>
                </a:solidFill>
                <a:latin typeface="+mn-lt"/>
                <a:ea typeface="+mn-ea"/>
                <a:cs typeface="+mn-cs"/>
              </a:rPr>
              <a:t>bước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gọi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hóa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mới</a:t>
            </a:r>
            <a:r>
              <a:rPr lang="en-US" sz="1200" kern="1200" dirty="0" smtClean="0">
                <a:solidFill>
                  <a:schemeClr val="tx1"/>
                </a:solidFill>
                <a:latin typeface="+mn-lt"/>
                <a:ea typeface="+mn-ea"/>
                <a:cs typeface="+mn-cs"/>
              </a:rPr>
              <a:t> so </a:t>
            </a:r>
            <a:r>
              <a:rPr lang="en-US" sz="1200" kern="1200" dirty="0" err="1" smtClean="0">
                <a:solidFill>
                  <a:schemeClr val="tx1"/>
                </a:solidFill>
                <a:latin typeface="+mn-lt"/>
                <a:ea typeface="+mn-ea"/>
                <a:cs typeface="+mn-cs"/>
              </a:rPr>
              <a:t>sánh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bản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âm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sở</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dữ</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hóa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đủ</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đây</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-Temporal locality: </a:t>
            </a:r>
            <a:r>
              <a:rPr lang="en-US" sz="1200" kern="1200" dirty="0" err="1" smtClean="0">
                <a:solidFill>
                  <a:schemeClr val="tx1"/>
                </a:solidFill>
                <a:latin typeface="+mn-lt"/>
                <a:ea typeface="+mn-ea"/>
                <a:cs typeface="+mn-cs"/>
              </a:rPr>
              <a:t>Vân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từ</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tín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miền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gian</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đó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bảo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event </a:t>
            </a:r>
            <a:r>
              <a:rPr lang="en-US" sz="1200" kern="1200" dirty="0" err="1" smtClean="0">
                <a:solidFill>
                  <a:schemeClr val="tx1"/>
                </a:solidFill>
                <a:latin typeface="+mn-lt"/>
                <a:ea typeface="+mn-ea"/>
                <a:cs typeface="+mn-cs"/>
              </a:rPr>
              <a:t>thời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khác</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đây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hiểu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nếu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xảy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ảnh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hưởng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nó</a:t>
            </a:r>
            <a:r>
              <a:rPr lang="en-US" sz="1200" kern="1200" dirty="0" smtClean="0">
                <a:solidFill>
                  <a:schemeClr val="tx1"/>
                </a:solidFill>
                <a:latin typeface="+mn-lt"/>
                <a:ea typeface="+mn-ea"/>
                <a:cs typeface="+mn-cs"/>
              </a:rPr>
              <a: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-Translation variant: </a:t>
            </a:r>
            <a:r>
              <a:rPr lang="en-US" sz="1200" kern="1200" dirty="0" err="1" smtClean="0">
                <a:solidFill>
                  <a:schemeClr val="tx1"/>
                </a:solidFill>
                <a:latin typeface="+mn-lt"/>
                <a:ea typeface="+mn-ea"/>
                <a:cs typeface="+mn-cs"/>
              </a:rPr>
              <a:t>Vân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tay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phụ</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thuộc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vào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thời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tức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a:t>
            </a:r>
            <a:r>
              <a:rPr lang="en-US" sz="1200" kern="1200" dirty="0" err="1" smtClean="0">
                <a:solidFill>
                  <a:schemeClr val="tx1"/>
                </a:solidFill>
                <a:latin typeface="+mn-lt"/>
                <a:ea typeface="+mn-ea"/>
                <a:cs typeface="+mn-cs"/>
              </a:rPr>
              <a:t>ính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chất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này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yêu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cầu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mỗi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bản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âm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thể</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thu</a:t>
            </a:r>
            <a:r>
              <a:rPr lang="en-US" sz="1200" kern="1200" baseline="0" dirty="0" smtClean="0">
                <a:solidFill>
                  <a:schemeClr val="tx1"/>
                </a:solidFill>
                <a:latin typeface="+mn-lt"/>
                <a:ea typeface="+mn-ea"/>
                <a:cs typeface="+mn-cs"/>
              </a:rPr>
              <a:t> ở </a:t>
            </a:r>
            <a:r>
              <a:rPr lang="en-US" sz="1200" kern="1200" baseline="0" dirty="0" err="1" smtClean="0">
                <a:solidFill>
                  <a:schemeClr val="tx1"/>
                </a:solidFill>
                <a:latin typeface="+mn-lt"/>
                <a:ea typeface="+mn-ea"/>
                <a:cs typeface="+mn-cs"/>
              </a:rPr>
              <a:t>bất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vị</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trí</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nào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trong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bản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gốc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vẫn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thể</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nhận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diện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được</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-Robustness: </a:t>
            </a:r>
            <a:r>
              <a:rPr lang="en-US" sz="1200" kern="1200" dirty="0" err="1" smtClean="0">
                <a:solidFill>
                  <a:schemeClr val="tx1"/>
                </a:solidFill>
                <a:latin typeface="+mn-lt"/>
                <a:ea typeface="+mn-ea"/>
                <a:cs typeface="+mn-cs"/>
              </a:rPr>
              <a:t>Kháng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nhiễu</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nhận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diện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được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trong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môi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trường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bị</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nhiễu</a:t>
            </a: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-Entropy: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so </a:t>
            </a:r>
            <a:r>
              <a:rPr lang="en-US" sz="1200" kern="1200" dirty="0" err="1" smtClean="0">
                <a:solidFill>
                  <a:schemeClr val="tx1"/>
                </a:solidFill>
                <a:latin typeface="+mn-lt"/>
                <a:ea typeface="+mn-ea"/>
                <a:cs typeface="+mn-cs"/>
              </a:rPr>
              <a:t>sánh</a:t>
            </a:r>
            <a:r>
              <a:rPr lang="en-US" sz="1200" kern="1200" baseline="0" dirty="0" smtClean="0">
                <a:solidFill>
                  <a:schemeClr val="tx1"/>
                </a:solidFill>
                <a:latin typeface="+mn-lt"/>
                <a:ea typeface="+mn-ea"/>
                <a:cs typeface="+mn-cs"/>
              </a:rPr>
              <a:t> 2 fingerprint </a:t>
            </a:r>
            <a:r>
              <a:rPr lang="en-US" sz="1200" kern="1200" baseline="0" dirty="0" err="1" smtClean="0">
                <a:solidFill>
                  <a:schemeClr val="tx1"/>
                </a:solidFill>
                <a:latin typeface="+mn-lt"/>
                <a:ea typeface="+mn-ea"/>
                <a:cs typeface="+mn-cs"/>
              </a:rPr>
              <a:t>có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trùng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nhau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tức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là</a:t>
            </a:r>
            <a:r>
              <a:rPr lang="en-US" sz="1200" kern="1200" baseline="0" dirty="0" smtClean="0">
                <a:solidFill>
                  <a:schemeClr val="tx1"/>
                </a:solidFill>
                <a:latin typeface="+mn-lt"/>
                <a:ea typeface="+mn-ea"/>
                <a:cs typeface="+mn-cs"/>
              </a:rPr>
              <a:t> so </a:t>
            </a:r>
            <a:r>
              <a:rPr lang="en-US" sz="1200" kern="1200" baseline="0" dirty="0" err="1" smtClean="0">
                <a:solidFill>
                  <a:schemeClr val="tx1"/>
                </a:solidFill>
                <a:latin typeface="+mn-lt"/>
                <a:ea typeface="+mn-ea"/>
                <a:cs typeface="+mn-cs"/>
              </a:rPr>
              <a:t>sánh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các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cặp</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giá</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trị</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tính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chất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này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tức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yêu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cầu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miền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giá</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trị</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của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vân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tay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phải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đủ</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lớn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để</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xác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suất</a:t>
            </a:r>
            <a:r>
              <a:rPr lang="en-US" sz="1200" kern="1200" baseline="0" dirty="0" smtClean="0">
                <a:solidFill>
                  <a:schemeClr val="tx1"/>
                </a:solidFill>
                <a:latin typeface="+mn-lt"/>
                <a:ea typeface="+mn-ea"/>
                <a:cs typeface="+mn-cs"/>
              </a:rPr>
              <a:t> 2 </a:t>
            </a:r>
            <a:r>
              <a:rPr lang="en-US" sz="1200" kern="1200" baseline="0" dirty="0" err="1" smtClean="0">
                <a:solidFill>
                  <a:schemeClr val="tx1"/>
                </a:solidFill>
                <a:latin typeface="+mn-lt"/>
                <a:ea typeface="+mn-ea"/>
                <a:cs typeface="+mn-cs"/>
              </a:rPr>
              <a:t>giá</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trị</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bằng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nhau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ngẫu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nhiên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cực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nhỏ</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để</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tránh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nhận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diện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bản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nhạc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chỉ</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bằng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nhau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bản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âm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đúng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là</a:t>
            </a:r>
            <a:r>
              <a:rPr lang="en-US" sz="1200" kern="1200" baseline="0" dirty="0" smtClean="0">
                <a:solidFill>
                  <a:schemeClr val="tx1"/>
                </a:solidFill>
                <a:latin typeface="+mn-lt"/>
                <a:ea typeface="+mn-ea"/>
                <a:cs typeface="+mn-cs"/>
              </a:rPr>
              <a:t> 1 </a:t>
            </a:r>
            <a:r>
              <a:rPr lang="en-US" sz="1200" kern="1200" baseline="0" dirty="0" err="1" smtClean="0">
                <a:solidFill>
                  <a:schemeClr val="tx1"/>
                </a:solidFill>
                <a:latin typeface="+mn-lt"/>
                <a:ea typeface="+mn-ea"/>
                <a:cs typeface="+mn-cs"/>
              </a:rPr>
              <a:t>phần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của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bản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nhạc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gốc</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Thuật</a:t>
            </a:r>
            <a:r>
              <a:rPr lang="en-US" baseline="0" dirty="0" smtClean="0"/>
              <a:t> </a:t>
            </a:r>
            <a:r>
              <a:rPr lang="en-US" baseline="0" dirty="0" err="1" smtClean="0"/>
              <a:t>toán</a:t>
            </a:r>
            <a:r>
              <a:rPr lang="en-US" baseline="0" dirty="0" smtClean="0"/>
              <a:t> </a:t>
            </a:r>
            <a:r>
              <a:rPr lang="en-US" baseline="0" dirty="0" err="1" smtClean="0"/>
              <a:t>được</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dựa</a:t>
            </a:r>
            <a:r>
              <a:rPr lang="en-US" baseline="0" dirty="0" smtClean="0"/>
              <a:t> </a:t>
            </a:r>
            <a:r>
              <a:rPr lang="en-US" baseline="0" dirty="0" err="1" smtClean="0"/>
              <a:t>trên</a:t>
            </a:r>
            <a:r>
              <a:rPr lang="en-US" baseline="0" dirty="0" smtClean="0"/>
              <a:t> </a:t>
            </a:r>
            <a:r>
              <a:rPr lang="en-US" baseline="0" dirty="0" err="1" smtClean="0"/>
              <a:t>các</a:t>
            </a:r>
            <a:r>
              <a:rPr lang="en-US" baseline="0" dirty="0" smtClean="0"/>
              <a:t> </a:t>
            </a:r>
            <a:r>
              <a:rPr lang="en-US" baseline="0" dirty="0" err="1" smtClean="0"/>
              <a:t>đỉnh</a:t>
            </a:r>
            <a:r>
              <a:rPr lang="en-US" baseline="0" dirty="0" smtClean="0"/>
              <a:t> </a:t>
            </a:r>
            <a:r>
              <a:rPr lang="en-US" baseline="0" dirty="0" err="1" smtClean="0"/>
              <a:t>phổ</a:t>
            </a:r>
            <a:r>
              <a:rPr lang="en-US" baseline="0" dirty="0" smtClean="0"/>
              <a:t> </a:t>
            </a:r>
            <a:r>
              <a:rPr lang="en-US" baseline="0" dirty="0" err="1" smtClean="0"/>
              <a:t>như</a:t>
            </a:r>
            <a:r>
              <a:rPr lang="en-US" baseline="0" dirty="0" smtClean="0"/>
              <a:t> </a:t>
            </a:r>
            <a:r>
              <a:rPr lang="en-US" baseline="0" dirty="0" err="1" smtClean="0"/>
              <a:t>đã</a:t>
            </a:r>
            <a:r>
              <a:rPr lang="en-US" baseline="0" dirty="0" smtClean="0"/>
              <a:t> </a:t>
            </a:r>
            <a:r>
              <a:rPr lang="en-US" baseline="0" dirty="0" err="1" smtClean="0"/>
              <a:t>nói</a:t>
            </a:r>
            <a:r>
              <a:rPr lang="en-US" baseline="0" dirty="0" smtClean="0"/>
              <a:t>, </a:t>
            </a:r>
            <a:r>
              <a:rPr lang="en-US" baseline="0" dirty="0" err="1" smtClean="0"/>
              <a:t>vậy</a:t>
            </a:r>
            <a:r>
              <a:rPr lang="en-US" baseline="0" dirty="0" smtClean="0"/>
              <a:t> </a:t>
            </a:r>
            <a:r>
              <a:rPr lang="en-US" baseline="0" dirty="0" err="1" smtClean="0"/>
              <a:t>đỉnh</a:t>
            </a:r>
            <a:r>
              <a:rPr lang="en-US" baseline="0" dirty="0" smtClean="0"/>
              <a:t> </a:t>
            </a:r>
            <a:r>
              <a:rPr lang="en-US" baseline="0" dirty="0" err="1" smtClean="0"/>
              <a:t>phổ</a:t>
            </a:r>
            <a:r>
              <a:rPr lang="en-US" baseline="0" dirty="0" smtClean="0"/>
              <a:t> </a:t>
            </a:r>
            <a:r>
              <a:rPr lang="en-US" baseline="0" dirty="0" err="1" smtClean="0"/>
              <a:t>là</a:t>
            </a:r>
            <a:r>
              <a:rPr lang="en-US" baseline="0" dirty="0" smtClean="0"/>
              <a:t> </a:t>
            </a:r>
            <a:r>
              <a:rPr lang="en-US" baseline="0" dirty="0" err="1" smtClean="0"/>
              <a:t>gì</a:t>
            </a:r>
            <a:r>
              <a:rPr lang="en-US" baseline="0" dirty="0" smtClean="0"/>
              <a:t>? Ở </a:t>
            </a:r>
            <a:r>
              <a:rPr lang="en-US" baseline="0" dirty="0" err="1" smtClean="0"/>
              <a:t>đây</a:t>
            </a:r>
            <a:r>
              <a:rPr lang="en-US" baseline="0" dirty="0" smtClean="0"/>
              <a:t> </a:t>
            </a:r>
            <a:r>
              <a:rPr lang="en-US" baseline="0" dirty="0" err="1" smtClean="0"/>
              <a:t>định</a:t>
            </a:r>
            <a:r>
              <a:rPr lang="en-US" baseline="0" dirty="0" smtClean="0"/>
              <a:t> </a:t>
            </a:r>
            <a:r>
              <a:rPr lang="en-US" baseline="0" dirty="0" err="1" smtClean="0"/>
              <a:t>nghĩa</a:t>
            </a:r>
            <a:r>
              <a:rPr lang="en-US" baseline="0" dirty="0" smtClean="0"/>
              <a:t> </a:t>
            </a:r>
            <a:r>
              <a:rPr lang="en-US" baseline="0" dirty="0" err="1" smtClean="0"/>
              <a:t>đỉnh</a:t>
            </a:r>
            <a:r>
              <a:rPr lang="en-US" baseline="0" dirty="0" smtClean="0"/>
              <a:t> </a:t>
            </a:r>
            <a:r>
              <a:rPr lang="en-US" baseline="0" dirty="0" err="1" smtClean="0"/>
              <a:t>là</a:t>
            </a:r>
            <a:r>
              <a:rPr lang="en-US" baseline="0" dirty="0" smtClean="0"/>
              <a:t> </a:t>
            </a:r>
            <a:r>
              <a:rPr lang="en-US" baseline="0" dirty="0" err="1" smtClean="0"/>
              <a:t>điểm</a:t>
            </a:r>
            <a:r>
              <a:rPr lang="en-US" baseline="0" dirty="0" smtClean="0"/>
              <a:t> </a:t>
            </a:r>
            <a:r>
              <a:rPr lang="en-US" baseline="0" dirty="0" err="1" smtClean="0"/>
              <a:t>có</a:t>
            </a:r>
            <a:r>
              <a:rPr lang="en-US" baseline="0" dirty="0" smtClean="0"/>
              <a:t> </a:t>
            </a:r>
            <a:r>
              <a:rPr lang="en-US" baseline="0" dirty="0" err="1" smtClean="0"/>
              <a:t>cường</a:t>
            </a:r>
            <a:r>
              <a:rPr lang="en-US" baseline="0" dirty="0" smtClean="0"/>
              <a:t> </a:t>
            </a:r>
            <a:r>
              <a:rPr lang="en-US" baseline="0" dirty="0" err="1" smtClean="0"/>
              <a:t>độ</a:t>
            </a:r>
            <a:r>
              <a:rPr lang="en-US" baseline="0" dirty="0" smtClean="0"/>
              <a:t> </a:t>
            </a:r>
            <a:r>
              <a:rPr lang="en-US" baseline="0" dirty="0" err="1" smtClean="0"/>
              <a:t>lớn</a:t>
            </a:r>
            <a:r>
              <a:rPr lang="en-US" baseline="0" dirty="0" smtClean="0"/>
              <a:t> </a:t>
            </a:r>
            <a:r>
              <a:rPr lang="en-US" baseline="0" dirty="0" err="1" smtClean="0"/>
              <a:t>hơn</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điểm</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trong</a:t>
            </a:r>
            <a:r>
              <a:rPr lang="en-US" baseline="0" dirty="0" smtClean="0"/>
              <a:t> 1 </a:t>
            </a:r>
            <a:r>
              <a:rPr lang="en-US" baseline="0" dirty="0" err="1" smtClean="0"/>
              <a:t>vùng</a:t>
            </a:r>
            <a:r>
              <a:rPr lang="en-US" baseline="0" dirty="0" smtClean="0"/>
              <a:t> </a:t>
            </a:r>
            <a:r>
              <a:rPr lang="en-US" baseline="0" dirty="0" err="1" smtClean="0"/>
              <a:t>xung</a:t>
            </a:r>
            <a:r>
              <a:rPr lang="en-US" baseline="0" dirty="0" smtClean="0"/>
              <a:t> </a:t>
            </a:r>
            <a:r>
              <a:rPr lang="en-US" baseline="0" dirty="0" err="1" smtClean="0"/>
              <a:t>quanh</a:t>
            </a:r>
            <a:r>
              <a:rPr lang="en-US" baseline="0" dirty="0" smtClean="0"/>
              <a:t> </a:t>
            </a:r>
            <a:r>
              <a:rPr lang="en-US" baseline="0" dirty="0" err="1" smtClean="0"/>
              <a:t>nó</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Thực</a:t>
            </a:r>
            <a:r>
              <a:rPr lang="en-US" baseline="0" dirty="0" smtClean="0"/>
              <a:t> </a:t>
            </a:r>
            <a:r>
              <a:rPr lang="en-US" baseline="0" dirty="0" err="1" smtClean="0"/>
              <a:t>hiện</a:t>
            </a:r>
            <a:r>
              <a:rPr lang="en-US" baseline="0" dirty="0" smtClean="0"/>
              <a:t> </a:t>
            </a:r>
            <a:r>
              <a:rPr lang="en-US" baseline="0" dirty="0" err="1" smtClean="0"/>
              <a:t>việc</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đỉnh</a:t>
            </a:r>
            <a:r>
              <a:rPr lang="en-US" baseline="0" dirty="0" smtClean="0"/>
              <a:t> </a:t>
            </a:r>
            <a:r>
              <a:rPr lang="en-US" baseline="0" dirty="0" err="1" smtClean="0"/>
              <a:t>liên</a:t>
            </a:r>
            <a:r>
              <a:rPr lang="en-US" baseline="0" dirty="0" smtClean="0"/>
              <a:t> </a:t>
            </a:r>
            <a:r>
              <a:rPr lang="en-US" baseline="0" dirty="0" err="1" smtClean="0"/>
              <a:t>tục</a:t>
            </a:r>
            <a:r>
              <a:rPr lang="en-US" baseline="0" dirty="0" smtClean="0"/>
              <a:t> </a:t>
            </a:r>
            <a:r>
              <a:rPr lang="en-US" baseline="0" dirty="0" err="1" smtClean="0"/>
              <a:t>trên</a:t>
            </a:r>
            <a:r>
              <a:rPr lang="en-US" baseline="0" dirty="0" smtClean="0"/>
              <a:t> </a:t>
            </a:r>
            <a:r>
              <a:rPr lang="en-US" baseline="0" dirty="0" err="1" smtClean="0"/>
              <a:t>toàn</a:t>
            </a:r>
            <a:r>
              <a:rPr lang="en-US" baseline="0" dirty="0" smtClean="0"/>
              <a:t> </a:t>
            </a:r>
            <a:r>
              <a:rPr lang="en-US" baseline="0" dirty="0" err="1" smtClean="0"/>
              <a:t>bộ</a:t>
            </a:r>
            <a:r>
              <a:rPr lang="en-US" baseline="0" dirty="0" smtClean="0"/>
              <a:t> </a:t>
            </a:r>
            <a:r>
              <a:rPr lang="en-US" baseline="0" dirty="0" err="1" smtClean="0"/>
              <a:t>phổ</a:t>
            </a:r>
            <a:r>
              <a:rPr lang="en-US" baseline="0" dirty="0" smtClean="0"/>
              <a:t> </a:t>
            </a:r>
            <a:r>
              <a:rPr lang="en-US" baseline="0" dirty="0" err="1" smtClean="0"/>
              <a:t>tần</a:t>
            </a:r>
            <a:r>
              <a:rPr lang="en-US" baseline="0" dirty="0" smtClean="0"/>
              <a:t> </a:t>
            </a:r>
            <a:r>
              <a:rPr lang="en-US" baseline="0" dirty="0" err="1" smtClean="0"/>
              <a:t>số</a:t>
            </a:r>
            <a:r>
              <a:rPr lang="en-US" baseline="0" dirty="0" smtClean="0"/>
              <a:t>, </a:t>
            </a:r>
            <a:r>
              <a:rPr lang="en-US" baseline="0" dirty="0" err="1" smtClean="0"/>
              <a:t>ta</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chuyển</a:t>
            </a:r>
            <a:r>
              <a:rPr lang="en-US" baseline="0" dirty="0" smtClean="0"/>
              <a:t> </a:t>
            </a:r>
            <a:r>
              <a:rPr lang="en-US" baseline="0" dirty="0" err="1" smtClean="0"/>
              <a:t>phổ</a:t>
            </a:r>
            <a:r>
              <a:rPr lang="en-US" baseline="0" dirty="0" smtClean="0"/>
              <a:t> </a:t>
            </a:r>
            <a:r>
              <a:rPr lang="en-US" baseline="0" dirty="0" err="1" smtClean="0"/>
              <a:t>tần</a:t>
            </a:r>
            <a:r>
              <a:rPr lang="en-US" baseline="0" dirty="0" smtClean="0"/>
              <a:t> </a:t>
            </a:r>
            <a:r>
              <a:rPr lang="en-US" baseline="0" dirty="0" err="1" smtClean="0"/>
              <a:t>số</a:t>
            </a:r>
            <a:r>
              <a:rPr lang="en-US" baseline="0" dirty="0" smtClean="0"/>
              <a:t> sang 1 </a:t>
            </a:r>
            <a:r>
              <a:rPr lang="en-US" baseline="0" dirty="0" err="1" smtClean="0"/>
              <a:t>tập</a:t>
            </a:r>
            <a:r>
              <a:rPr lang="en-US" baseline="0" dirty="0" smtClean="0"/>
              <a:t> </a:t>
            </a:r>
            <a:r>
              <a:rPr lang="en-US" baseline="0" dirty="0" err="1" smtClean="0"/>
              <a:t>bao</a:t>
            </a:r>
            <a:r>
              <a:rPr lang="en-US" baseline="0" dirty="0" smtClean="0"/>
              <a:t> </a:t>
            </a:r>
            <a:r>
              <a:rPr lang="en-US" baseline="0" dirty="0" err="1" smtClean="0"/>
              <a:t>gồm</a:t>
            </a:r>
            <a:r>
              <a:rPr lang="en-US" baseline="0" dirty="0" smtClean="0"/>
              <a:t> </a:t>
            </a:r>
            <a:r>
              <a:rPr lang="en-US" baseline="0" dirty="0" err="1" smtClean="0"/>
              <a:t>các</a:t>
            </a:r>
            <a:r>
              <a:rPr lang="en-US" baseline="0" dirty="0" smtClean="0"/>
              <a:t> </a:t>
            </a:r>
            <a:r>
              <a:rPr lang="en-US" baseline="0" dirty="0" err="1" smtClean="0"/>
              <a:t>đỉnh</a:t>
            </a:r>
            <a:r>
              <a:rPr lang="en-US" baseline="0" dirty="0" smtClean="0"/>
              <a:t> </a:t>
            </a:r>
            <a:r>
              <a:rPr lang="en-US" baseline="0" dirty="0" err="1" smtClean="0"/>
              <a:t>rời</a:t>
            </a:r>
            <a:r>
              <a:rPr lang="en-US" baseline="0" dirty="0" smtClean="0"/>
              <a:t> </a:t>
            </a:r>
            <a:r>
              <a:rPr lang="en-US" baseline="0" dirty="0" err="1" smtClean="0"/>
              <a:t>rạc</a:t>
            </a:r>
            <a:r>
              <a:rPr lang="en-US" baseline="0" dirty="0" smtClean="0"/>
              <a:t> </a:t>
            </a:r>
            <a:r>
              <a:rPr lang="en-US" baseline="0" dirty="0" err="1" smtClean="0"/>
              <a:t>như</a:t>
            </a:r>
            <a:r>
              <a:rPr lang="en-US" baseline="0" dirty="0" smtClean="0"/>
              <a:t> </a:t>
            </a:r>
            <a:r>
              <a:rPr lang="en-US" baseline="0" dirty="0" err="1" smtClean="0"/>
              <a:t>hình</a:t>
            </a:r>
            <a:r>
              <a:rPr lang="en-US" baseline="0" dirty="0" smtClean="0"/>
              <a:t>. </a:t>
            </a:r>
            <a:r>
              <a:rPr lang="en-US" baseline="0" dirty="0" err="1" smtClean="0"/>
              <a:t>Mỗi</a:t>
            </a:r>
            <a:r>
              <a:rPr lang="en-US" baseline="0" dirty="0" smtClean="0"/>
              <a:t> </a:t>
            </a:r>
            <a:r>
              <a:rPr lang="en-US" baseline="0" dirty="0" err="1" smtClean="0"/>
              <a:t>đỉnh</a:t>
            </a:r>
            <a:r>
              <a:rPr lang="en-US" baseline="0" dirty="0" smtClean="0"/>
              <a:t> </a:t>
            </a:r>
            <a:r>
              <a:rPr lang="en-US" baseline="0" dirty="0" err="1" smtClean="0"/>
              <a:t>sẽ</a:t>
            </a:r>
            <a:r>
              <a:rPr lang="en-US" baseline="0" dirty="0" smtClean="0"/>
              <a:t> </a:t>
            </a:r>
            <a:r>
              <a:rPr lang="en-US" baseline="0" dirty="0" err="1" smtClean="0"/>
              <a:t>được</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bởi</a:t>
            </a:r>
            <a:r>
              <a:rPr lang="en-US" baseline="0" dirty="0" smtClean="0"/>
              <a:t> </a:t>
            </a:r>
            <a:r>
              <a:rPr lang="en-US" baseline="0" dirty="0" err="1" smtClean="0"/>
              <a:t>chỉ</a:t>
            </a:r>
            <a:r>
              <a:rPr lang="en-US" baseline="0" dirty="0" smtClean="0"/>
              <a:t> </a:t>
            </a:r>
            <a:r>
              <a:rPr lang="en-US" baseline="0" dirty="0" err="1" smtClean="0"/>
              <a:t>số</a:t>
            </a:r>
            <a:r>
              <a:rPr lang="en-US" baseline="0" dirty="0" smtClean="0"/>
              <a:t> </a:t>
            </a:r>
            <a:r>
              <a:rPr lang="en-US" baseline="0" dirty="0" err="1" smtClean="0"/>
              <a:t>theo</a:t>
            </a:r>
            <a:r>
              <a:rPr lang="en-US" baseline="0" dirty="0" smtClean="0"/>
              <a:t> </a:t>
            </a:r>
            <a:r>
              <a:rPr lang="en-US" baseline="0" dirty="0" err="1" smtClean="0"/>
              <a:t>miền</a:t>
            </a:r>
            <a:r>
              <a:rPr lang="en-US" baseline="0" dirty="0" smtClean="0"/>
              <a:t> </a:t>
            </a:r>
            <a:r>
              <a:rPr lang="en-US" baseline="0" dirty="0" err="1" smtClean="0"/>
              <a:t>tần</a:t>
            </a:r>
            <a:r>
              <a:rPr lang="en-US" baseline="0" dirty="0" smtClean="0"/>
              <a:t> </a:t>
            </a:r>
            <a:r>
              <a:rPr lang="en-US" baseline="0" dirty="0" err="1" smtClean="0"/>
              <a:t>số</a:t>
            </a:r>
            <a:r>
              <a:rPr lang="en-US" baseline="0" dirty="0" smtClean="0"/>
              <a:t> </a:t>
            </a:r>
            <a:r>
              <a:rPr lang="en-US" baseline="0" dirty="0" err="1" smtClean="0"/>
              <a:t>và</a:t>
            </a:r>
            <a:r>
              <a:rPr lang="en-US" baseline="0" dirty="0" smtClean="0"/>
              <a:t> </a:t>
            </a:r>
            <a:r>
              <a:rPr lang="en-US" baseline="0" dirty="0" err="1" smtClean="0"/>
              <a:t>chỉ</a:t>
            </a:r>
            <a:r>
              <a:rPr lang="en-US" baseline="0" dirty="0" smtClean="0"/>
              <a:t> </a:t>
            </a:r>
            <a:r>
              <a:rPr lang="en-US" baseline="0" dirty="0" err="1" smtClean="0"/>
              <a:t>số</a:t>
            </a:r>
            <a:r>
              <a:rPr lang="en-US" baseline="0" dirty="0" smtClean="0"/>
              <a:t> </a:t>
            </a:r>
            <a:r>
              <a:rPr lang="en-US" baseline="0" dirty="0" err="1" smtClean="0"/>
              <a:t>theo</a:t>
            </a:r>
            <a:r>
              <a:rPr lang="en-US" baseline="0" dirty="0" smtClean="0"/>
              <a:t> </a:t>
            </a:r>
            <a:r>
              <a:rPr lang="en-US" baseline="0" dirty="0" err="1" smtClean="0"/>
              <a:t>miền</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Và</a:t>
            </a:r>
            <a:r>
              <a:rPr lang="en-US" baseline="0" dirty="0" smtClean="0"/>
              <a:t> </a:t>
            </a:r>
            <a:r>
              <a:rPr lang="en-US" baseline="0" dirty="0" err="1" smtClean="0"/>
              <a:t>thuật</a:t>
            </a:r>
            <a:r>
              <a:rPr lang="en-US" baseline="0" dirty="0" smtClean="0"/>
              <a:t> </a:t>
            </a:r>
            <a:r>
              <a:rPr lang="en-US" baseline="0" dirty="0" err="1" smtClean="0"/>
              <a:t>toán</a:t>
            </a:r>
            <a:r>
              <a:rPr lang="en-US" baseline="0" dirty="0" smtClean="0"/>
              <a:t> </a:t>
            </a:r>
            <a:r>
              <a:rPr lang="en-US" baseline="0" dirty="0" err="1" smtClean="0"/>
              <a:t>sẽ</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dựa</a:t>
            </a:r>
            <a:r>
              <a:rPr lang="en-US" baseline="0" dirty="0" smtClean="0"/>
              <a:t> </a:t>
            </a:r>
            <a:r>
              <a:rPr lang="en-US" baseline="0" dirty="0" err="1" smtClean="0"/>
              <a:t>trên</a:t>
            </a:r>
            <a:r>
              <a:rPr lang="en-US" baseline="0" dirty="0" smtClean="0"/>
              <a:t> </a:t>
            </a:r>
            <a:r>
              <a:rPr lang="en-US" baseline="0" dirty="0" err="1" smtClean="0"/>
              <a:t>tập</a:t>
            </a:r>
            <a:r>
              <a:rPr lang="en-US" baseline="0" dirty="0" smtClean="0"/>
              <a:t> </a:t>
            </a:r>
            <a:r>
              <a:rPr lang="en-US" baseline="0" dirty="0" err="1" smtClean="0"/>
              <a:t>đỉnh</a:t>
            </a:r>
            <a:r>
              <a:rPr lang="en-US" baseline="0" dirty="0" smtClean="0"/>
              <a:t> </a:t>
            </a:r>
            <a:r>
              <a:rPr lang="en-US" baseline="0" dirty="0" err="1" smtClean="0"/>
              <a:t>này</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Dựa</a:t>
            </a:r>
            <a:r>
              <a:rPr lang="en-US" baseline="0" dirty="0" smtClean="0"/>
              <a:t> </a:t>
            </a:r>
            <a:r>
              <a:rPr lang="en-US" baseline="0" dirty="0" err="1" smtClean="0"/>
              <a:t>vào</a:t>
            </a:r>
            <a:r>
              <a:rPr lang="en-US" baseline="0" dirty="0" smtClean="0"/>
              <a:t> </a:t>
            </a:r>
            <a:r>
              <a:rPr lang="en-US" baseline="0" dirty="0" err="1" smtClean="0"/>
              <a:t>những</a:t>
            </a:r>
            <a:r>
              <a:rPr lang="en-US" baseline="0" dirty="0" smtClean="0"/>
              <a:t> peaks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ta</a:t>
            </a:r>
            <a:r>
              <a:rPr lang="en-US" baseline="0" dirty="0" smtClean="0"/>
              <a:t> </a:t>
            </a:r>
            <a:r>
              <a:rPr lang="en-US" baseline="0" dirty="0" err="1" smtClean="0"/>
              <a:t>cớ</a:t>
            </a:r>
            <a:r>
              <a:rPr lang="en-US" baseline="0" dirty="0" smtClean="0"/>
              <a:t> </a:t>
            </a:r>
            <a:r>
              <a:rPr lang="en-US" baseline="0" dirty="0" err="1" smtClean="0"/>
              <a:t>thể</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việc</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như</a:t>
            </a:r>
            <a:r>
              <a:rPr lang="en-US" baseline="0" dirty="0" smtClean="0"/>
              <a:t> </a:t>
            </a:r>
            <a:r>
              <a:rPr lang="en-US" baseline="0" dirty="0" err="1" smtClean="0"/>
              <a:t>sau</a:t>
            </a:r>
            <a:r>
              <a:rPr lang="en-US" baseline="0" dirty="0" smtClean="0"/>
              <a:t>: Ta </a:t>
            </a:r>
            <a:r>
              <a:rPr lang="en-US" baseline="0" dirty="0" err="1" smtClean="0"/>
              <a:t>sẽ</a:t>
            </a:r>
            <a:r>
              <a:rPr lang="en-US" baseline="0" dirty="0" smtClean="0"/>
              <a:t> </a:t>
            </a:r>
            <a:r>
              <a:rPr lang="en-US" baseline="0" dirty="0" err="1" smtClean="0"/>
              <a:t>định</a:t>
            </a:r>
            <a:r>
              <a:rPr lang="en-US" baseline="0" dirty="0" smtClean="0"/>
              <a:t> </a:t>
            </a:r>
            <a:r>
              <a:rPr lang="en-US" baseline="0" dirty="0" err="1" smtClean="0"/>
              <a:t>nghĩa</a:t>
            </a:r>
            <a:r>
              <a:rPr lang="en-US" baseline="0" dirty="0" smtClean="0"/>
              <a:t> 1 peak </a:t>
            </a:r>
            <a:r>
              <a:rPr lang="en-US" baseline="0" dirty="0" err="1" smtClean="0"/>
              <a:t>bao</a:t>
            </a:r>
            <a:r>
              <a:rPr lang="en-US" baseline="0" dirty="0" smtClean="0"/>
              <a:t> </a:t>
            </a:r>
            <a:r>
              <a:rPr lang="en-US" baseline="0" dirty="0" err="1" smtClean="0"/>
              <a:t>gồm</a:t>
            </a:r>
            <a:r>
              <a:rPr lang="en-US" baseline="0" dirty="0" smtClean="0"/>
              <a:t> 1 </a:t>
            </a:r>
            <a:r>
              <a:rPr lang="en-US" baseline="0" dirty="0" err="1" smtClean="0"/>
              <a:t>cặp</a:t>
            </a:r>
            <a:r>
              <a:rPr lang="en-US" baseline="0" dirty="0" smtClean="0"/>
              <a:t> </a:t>
            </a:r>
            <a:r>
              <a:rPr lang="en-US" baseline="0" dirty="0" err="1" smtClean="0"/>
              <a:t>chỉ</a:t>
            </a:r>
            <a:r>
              <a:rPr lang="en-US" baseline="0" dirty="0" smtClean="0"/>
              <a:t> </a:t>
            </a:r>
            <a:r>
              <a:rPr lang="en-US" baseline="0" dirty="0" err="1" smtClean="0"/>
              <a:t>số</a:t>
            </a:r>
            <a:r>
              <a:rPr lang="en-US" baseline="0" dirty="0" smtClean="0"/>
              <a:t>: frequency index </a:t>
            </a:r>
            <a:r>
              <a:rPr lang="en-US" baseline="0" dirty="0" err="1" smtClean="0"/>
              <a:t>và</a:t>
            </a:r>
            <a:r>
              <a:rPr lang="en-US" baseline="0" dirty="0" smtClean="0"/>
              <a:t> time offset</a:t>
            </a:r>
            <a:br>
              <a:rPr lang="en-US" baseline="0" dirty="0" smtClean="0"/>
            </a:b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và</a:t>
            </a:r>
            <a:r>
              <a:rPr lang="en-US" baseline="0" dirty="0" smtClean="0"/>
              <a:t> </a:t>
            </a:r>
            <a:r>
              <a:rPr lang="en-US" baseline="0" dirty="0" err="1" smtClean="0"/>
              <a:t>các</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 </a:t>
            </a:r>
            <a:r>
              <a:rPr lang="en-US" baseline="0" dirty="0" err="1" smtClean="0"/>
              <a:t>trong</a:t>
            </a:r>
            <a:r>
              <a:rPr lang="en-US" baseline="0" dirty="0" smtClean="0"/>
              <a:t> </a:t>
            </a:r>
            <a:r>
              <a:rPr lang="en-US" baseline="0" dirty="0" err="1" smtClean="0"/>
              <a:t>cơ</a:t>
            </a:r>
            <a:r>
              <a:rPr lang="en-US" baseline="0" dirty="0" smtClean="0"/>
              <a:t> </a:t>
            </a:r>
            <a:r>
              <a:rPr lang="en-US" baseline="0" dirty="0" err="1" smtClean="0"/>
              <a:t>sở</a:t>
            </a:r>
            <a:r>
              <a:rPr lang="en-US" baseline="0" dirty="0" smtClean="0"/>
              <a:t> </a:t>
            </a:r>
            <a:r>
              <a:rPr lang="en-US" baseline="0" dirty="0" err="1" smtClean="0"/>
              <a:t>dữ</a:t>
            </a:r>
            <a:r>
              <a:rPr lang="en-US" baseline="0" dirty="0" smtClean="0"/>
              <a:t> </a:t>
            </a:r>
            <a:r>
              <a:rPr lang="en-US" baseline="0" dirty="0" err="1" smtClean="0"/>
              <a:t>liệu</a:t>
            </a:r>
            <a:r>
              <a:rPr lang="en-US" baseline="0" dirty="0" smtClean="0"/>
              <a:t> </a:t>
            </a:r>
            <a:r>
              <a:rPr lang="en-US" baseline="0" dirty="0" err="1" smtClean="0"/>
              <a:t>đều</a:t>
            </a:r>
            <a:r>
              <a:rPr lang="en-US" baseline="0" dirty="0" smtClean="0"/>
              <a:t> </a:t>
            </a:r>
            <a:r>
              <a:rPr lang="en-US" baseline="0" dirty="0" err="1" smtClean="0"/>
              <a:t>sẽ</a:t>
            </a:r>
            <a:r>
              <a:rPr lang="en-US" baseline="0" dirty="0" smtClean="0"/>
              <a:t> </a:t>
            </a:r>
            <a:r>
              <a:rPr lang="en-US" baseline="0" dirty="0" err="1" smtClean="0"/>
              <a:t>được</a:t>
            </a:r>
            <a:r>
              <a:rPr lang="en-US" baseline="0" dirty="0" smtClean="0"/>
              <a:t> </a:t>
            </a:r>
            <a:r>
              <a:rPr lang="en-US" baseline="0" dirty="0" err="1" smtClean="0"/>
              <a:t>tiền</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như</a:t>
            </a:r>
            <a:r>
              <a:rPr lang="en-US" baseline="0" dirty="0" smtClean="0"/>
              <a:t> </a:t>
            </a:r>
            <a:r>
              <a:rPr lang="en-US" baseline="0" dirty="0" err="1" smtClean="0"/>
              <a:t>nhau</a:t>
            </a:r>
            <a:r>
              <a:rPr lang="en-US" baseline="0" dirty="0" smtClean="0"/>
              <a:t> </a:t>
            </a:r>
            <a:r>
              <a:rPr lang="en-US" baseline="0" dirty="0" err="1" smtClean="0"/>
              <a:t>tạo</a:t>
            </a:r>
            <a:r>
              <a:rPr lang="en-US" baseline="0" dirty="0" smtClean="0"/>
              <a:t> </a:t>
            </a:r>
            <a:r>
              <a:rPr lang="en-US" baseline="0" dirty="0" err="1" smtClean="0"/>
              <a:t>thành</a:t>
            </a:r>
            <a:r>
              <a:rPr lang="en-US" baseline="0" dirty="0" smtClean="0"/>
              <a:t> 1 </a:t>
            </a:r>
            <a:r>
              <a:rPr lang="en-US" baseline="0" dirty="0" err="1" smtClean="0"/>
              <a:t>bảng</a:t>
            </a:r>
            <a:r>
              <a:rPr lang="en-US" baseline="0" dirty="0" smtClean="0"/>
              <a:t> </a:t>
            </a:r>
            <a:r>
              <a:rPr lang="en-US" baseline="0" dirty="0" err="1" smtClean="0"/>
              <a:t>băm</a:t>
            </a:r>
            <a:r>
              <a:rPr lang="en-US" baseline="0" dirty="0" smtClean="0"/>
              <a:t> </a:t>
            </a:r>
            <a:r>
              <a:rPr lang="en-US" baseline="0" dirty="0" err="1" smtClean="0"/>
              <a:t>có</a:t>
            </a:r>
            <a:r>
              <a:rPr lang="en-US" baseline="0" dirty="0" smtClean="0"/>
              <a:t> </a:t>
            </a:r>
            <a:r>
              <a:rPr lang="en-US" baseline="0" dirty="0" err="1" smtClean="0"/>
              <a:t>dạng</a:t>
            </a:r>
            <a:r>
              <a:rPr lang="en-US" baseline="0" dirty="0" smtClean="0"/>
              <a:t> </a:t>
            </a:r>
            <a:r>
              <a:rPr lang="en-US" baseline="0" dirty="0" err="1" smtClean="0"/>
              <a:t>như</a:t>
            </a:r>
            <a:r>
              <a:rPr lang="en-US" baseline="0" dirty="0" smtClean="0"/>
              <a:t> </a:t>
            </a:r>
            <a:r>
              <a:rPr lang="en-US" baseline="0" dirty="0" err="1" smtClean="0"/>
              <a:t>hình</a:t>
            </a:r>
            <a:r>
              <a:rPr lang="en-US" baseline="0" dirty="0" smtClean="0"/>
              <a:t> </a:t>
            </a:r>
            <a:r>
              <a:rPr lang="en-US" baseline="0" dirty="0" err="1" smtClean="0"/>
              <a:t>bên</a:t>
            </a:r>
            <a:r>
              <a:rPr lang="en-US" baseline="0" dirty="0" smtClean="0"/>
              <a:t> </a:t>
            </a:r>
            <a:r>
              <a:rPr lang="en-US" baseline="0" dirty="0" err="1" smtClean="0"/>
              <a:t>trái</a:t>
            </a:r>
            <a:r>
              <a:rPr lang="en-US" baseline="0" dirty="0" smtClean="0"/>
              <a:t>, </a:t>
            </a:r>
            <a:r>
              <a:rPr lang="en-US" baseline="0" dirty="0" err="1" smtClean="0"/>
              <a:t>khi</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việc</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bằng</a:t>
            </a:r>
            <a:r>
              <a:rPr lang="en-US" baseline="0" dirty="0" smtClean="0"/>
              <a:t> </a:t>
            </a:r>
            <a:r>
              <a:rPr lang="en-US" baseline="0" dirty="0" err="1" smtClean="0"/>
              <a:t>cách</a:t>
            </a:r>
            <a:r>
              <a:rPr lang="en-US" baseline="0" dirty="0" smtClean="0"/>
              <a:t> </a:t>
            </a:r>
            <a:r>
              <a:rPr lang="en-US" baseline="0" dirty="0" err="1" smtClean="0"/>
              <a:t>tìm</a:t>
            </a:r>
            <a:r>
              <a:rPr lang="en-US" baseline="0" dirty="0" smtClean="0"/>
              <a:t> </a:t>
            </a:r>
            <a:r>
              <a:rPr lang="en-US" baseline="0" dirty="0" err="1" smtClean="0"/>
              <a:t>các</a:t>
            </a:r>
            <a:r>
              <a:rPr lang="en-US" baseline="0" dirty="0" smtClean="0"/>
              <a:t> </a:t>
            </a:r>
            <a:r>
              <a:rPr lang="en-US" baseline="0" dirty="0" err="1" smtClean="0"/>
              <a:t>cặp</a:t>
            </a:r>
            <a:r>
              <a:rPr lang="en-US" baseline="0" dirty="0" smtClean="0"/>
              <a:t> </a:t>
            </a:r>
            <a:r>
              <a:rPr lang="en-US" baseline="0" dirty="0" err="1" smtClean="0"/>
              <a:t>chỉ</a:t>
            </a:r>
            <a:r>
              <a:rPr lang="en-US" baseline="0" dirty="0" smtClean="0"/>
              <a:t> </a:t>
            </a:r>
            <a:r>
              <a:rPr lang="en-US" baseline="0" dirty="0" err="1" smtClean="0"/>
              <a:t>số</a:t>
            </a:r>
            <a:r>
              <a:rPr lang="en-US" baseline="0" dirty="0" smtClean="0"/>
              <a:t> </a:t>
            </a:r>
            <a:r>
              <a:rPr lang="en-US" baseline="0" dirty="0" err="1" smtClean="0"/>
              <a:t>có</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Frequency </a:t>
            </a:r>
            <a:r>
              <a:rPr lang="en-US" baseline="0" dirty="0" err="1" smtClean="0"/>
              <a:t>bằng</a:t>
            </a:r>
            <a:r>
              <a:rPr lang="en-US" baseline="0" dirty="0" smtClean="0"/>
              <a:t> </a:t>
            </a:r>
            <a:r>
              <a:rPr lang="en-US" baseline="0" dirty="0" err="1" smtClean="0"/>
              <a:t>nhau</a:t>
            </a:r>
            <a:r>
              <a:rPr lang="en-US" baseline="0" dirty="0" smtClean="0"/>
              <a:t> ở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và</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trong</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này</a:t>
            </a:r>
            <a:r>
              <a:rPr lang="en-US" baseline="0" dirty="0" smtClean="0"/>
              <a:t> </a:t>
            </a:r>
            <a:r>
              <a:rPr lang="en-US" baseline="0" dirty="0" err="1" smtClean="0"/>
              <a:t>ta</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thấy</a:t>
            </a:r>
            <a:r>
              <a:rPr lang="en-US" baseline="0" dirty="0" smtClean="0"/>
              <a:t> ở </a:t>
            </a:r>
            <a:r>
              <a:rPr lang="en-US" baseline="0" dirty="0" err="1" smtClean="0"/>
              <a:t>giây</a:t>
            </a:r>
            <a:r>
              <a:rPr lang="en-US" baseline="0" dirty="0" smtClean="0"/>
              <a:t> </a:t>
            </a:r>
            <a:r>
              <a:rPr lang="en-US" baseline="0" dirty="0" err="1" smtClean="0"/>
              <a:t>thứ</a:t>
            </a:r>
            <a:r>
              <a:rPr lang="en-US" baseline="0" dirty="0" smtClean="0"/>
              <a:t> 1.054 </a:t>
            </a:r>
            <a:r>
              <a:rPr lang="en-US" baseline="0" dirty="0" err="1" smtClean="0"/>
              <a:t>của</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đã</a:t>
            </a:r>
            <a:r>
              <a:rPr lang="en-US" baseline="0" dirty="0" smtClean="0"/>
              <a:t> match </a:t>
            </a:r>
            <a:r>
              <a:rPr lang="en-US" baseline="0" dirty="0" err="1" smtClean="0"/>
              <a:t>với</a:t>
            </a:r>
            <a:r>
              <a:rPr lang="en-US" baseline="0" dirty="0" smtClean="0"/>
              <a:t> </a:t>
            </a:r>
            <a:r>
              <a:rPr lang="en-US" baseline="0" dirty="0" err="1" smtClean="0"/>
              <a:t>giây</a:t>
            </a:r>
            <a:r>
              <a:rPr lang="en-US" baseline="0" dirty="0" smtClean="0"/>
              <a:t> 53.352 </a:t>
            </a:r>
            <a:r>
              <a:rPr lang="en-US" baseline="0" dirty="0" err="1" smtClean="0"/>
              <a:t>của</a:t>
            </a:r>
            <a:r>
              <a:rPr lang="en-US" baseline="0" dirty="0" smtClean="0"/>
              <a:t> Song A, 34.678 </a:t>
            </a:r>
            <a:r>
              <a:rPr lang="en-US" baseline="0" dirty="0" err="1" smtClean="0"/>
              <a:t>của</a:t>
            </a:r>
            <a:r>
              <a:rPr lang="en-US" baseline="0" dirty="0" smtClean="0"/>
              <a:t> Song B do </a:t>
            </a:r>
            <a:r>
              <a:rPr lang="en-US" baseline="0" dirty="0" err="1" smtClean="0"/>
              <a:t>có</a:t>
            </a:r>
            <a:r>
              <a:rPr lang="en-US" baseline="0" dirty="0" smtClean="0"/>
              <a:t> </a:t>
            </a:r>
            <a:r>
              <a:rPr lang="en-US" baseline="0" dirty="0" err="1" smtClean="0"/>
              <a:t>cùng</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Frequency </a:t>
            </a:r>
            <a:r>
              <a:rPr lang="en-US" baseline="0" dirty="0" err="1" smtClean="0"/>
              <a:t>là</a:t>
            </a:r>
            <a:r>
              <a:rPr lang="en-US" baseline="0" dirty="0" smtClean="0"/>
              <a:t> 823.44</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Với</a:t>
            </a:r>
            <a:r>
              <a:rPr lang="en-US" baseline="0" dirty="0" smtClean="0"/>
              <a:t> </a:t>
            </a:r>
            <a:r>
              <a:rPr lang="en-US" baseline="0" dirty="0" err="1" smtClean="0"/>
              <a:t>mỗi</a:t>
            </a:r>
            <a:r>
              <a:rPr lang="en-US" baseline="0" dirty="0" smtClean="0"/>
              <a:t> 1 </a:t>
            </a:r>
            <a:r>
              <a:rPr lang="en-US" baseline="0" dirty="0" err="1" smtClean="0"/>
              <a:t>cặp</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a:t>
            </a:r>
            <a:r>
              <a:rPr lang="en-US" baseline="0" dirty="0" err="1" smtClean="0"/>
              <a:t>trùng</a:t>
            </a:r>
            <a:r>
              <a:rPr lang="en-US" baseline="0" dirty="0" smtClean="0"/>
              <a:t> </a:t>
            </a:r>
            <a:r>
              <a:rPr lang="en-US" baseline="0" dirty="0" err="1" smtClean="0"/>
              <a:t>nhau</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ta</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biểu</a:t>
            </a:r>
            <a:r>
              <a:rPr lang="en-US" baseline="0" dirty="0" smtClean="0"/>
              <a:t> </a:t>
            </a:r>
            <a:r>
              <a:rPr lang="en-US" baseline="0" dirty="0" err="1" smtClean="0"/>
              <a:t>diễn</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cặp</a:t>
            </a:r>
            <a:r>
              <a:rPr lang="en-US" baseline="0" dirty="0" smtClean="0"/>
              <a:t> </a:t>
            </a:r>
            <a:r>
              <a:rPr lang="en-US" baseline="0" dirty="0" err="1" smtClean="0"/>
              <a:t>ấy</a:t>
            </a:r>
            <a:r>
              <a:rPr lang="en-US" baseline="0" dirty="0" smtClean="0"/>
              <a:t> </a:t>
            </a:r>
            <a:r>
              <a:rPr lang="en-US" baseline="0" dirty="0" err="1" smtClean="0"/>
              <a:t>vào</a:t>
            </a:r>
            <a:r>
              <a:rPr lang="en-US" baseline="0" dirty="0" smtClean="0"/>
              <a:t> 1 </a:t>
            </a:r>
            <a:r>
              <a:rPr lang="en-US" baseline="0" dirty="0" err="1" smtClean="0"/>
              <a:t>đồ</a:t>
            </a:r>
            <a:r>
              <a:rPr lang="en-US" baseline="0" dirty="0" smtClean="0"/>
              <a:t> </a:t>
            </a:r>
            <a:r>
              <a:rPr lang="en-US" baseline="0" dirty="0" err="1" smtClean="0"/>
              <a:t>thị</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có</a:t>
            </a:r>
            <a:r>
              <a:rPr lang="en-US" baseline="0" dirty="0" smtClean="0"/>
              <a:t> 2 </a:t>
            </a:r>
            <a:r>
              <a:rPr lang="en-US" baseline="0" dirty="0" err="1" smtClean="0"/>
              <a:t>chiều</a:t>
            </a:r>
            <a:r>
              <a:rPr lang="en-US" baseline="0" dirty="0" smtClean="0"/>
              <a:t>: 1 </a:t>
            </a:r>
            <a:r>
              <a:rPr lang="en-US" baseline="0" dirty="0" err="1" smtClean="0"/>
              <a:t>chiều</a:t>
            </a:r>
            <a:r>
              <a:rPr lang="en-US" baseline="0" dirty="0" smtClean="0"/>
              <a:t> </a:t>
            </a:r>
            <a:r>
              <a:rPr lang="en-US" baseline="0" dirty="0" err="1" smtClean="0"/>
              <a:t>là</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và</a:t>
            </a:r>
            <a:r>
              <a:rPr lang="en-US" baseline="0" dirty="0" smtClean="0"/>
              <a:t> 1 </a:t>
            </a:r>
            <a:r>
              <a:rPr lang="en-US" baseline="0" dirty="0" err="1" smtClean="0"/>
              <a:t>chiều</a:t>
            </a:r>
            <a:r>
              <a:rPr lang="en-US" baseline="0" dirty="0" smtClean="0"/>
              <a:t> </a:t>
            </a:r>
            <a:r>
              <a:rPr lang="en-US" baseline="0" dirty="0" err="1" smtClean="0"/>
              <a:t>là</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của</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trong</a:t>
            </a:r>
            <a:r>
              <a:rPr lang="en-US" baseline="0" dirty="0" smtClean="0"/>
              <a:t> </a:t>
            </a:r>
            <a:r>
              <a:rPr lang="en-US" baseline="0" dirty="0" err="1" smtClean="0"/>
              <a:t>cơ</a:t>
            </a:r>
            <a:r>
              <a:rPr lang="en-US" baseline="0" dirty="0" smtClean="0"/>
              <a:t> </a:t>
            </a:r>
            <a:r>
              <a:rPr lang="en-US" baseline="0" dirty="0" err="1" smtClean="0"/>
              <a:t>sở</a:t>
            </a:r>
            <a:r>
              <a:rPr lang="en-US" baseline="0" dirty="0" smtClean="0"/>
              <a:t> </a:t>
            </a:r>
            <a:r>
              <a:rPr lang="en-US" baseline="0" dirty="0" err="1" smtClean="0"/>
              <a:t>dữ</a:t>
            </a:r>
            <a:r>
              <a:rPr lang="en-US" baseline="0" dirty="0" smtClean="0"/>
              <a:t> </a:t>
            </a:r>
            <a:r>
              <a:rPr lang="en-US" baseline="0" dirty="0" err="1" smtClean="0"/>
              <a:t>liệu</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như</a:t>
            </a:r>
            <a:r>
              <a:rPr lang="en-US" baseline="0" dirty="0" smtClean="0"/>
              <a:t> </a:t>
            </a:r>
            <a:r>
              <a:rPr lang="en-US" baseline="0" dirty="0" err="1" smtClean="0"/>
              <a:t>hình</a:t>
            </a:r>
            <a:r>
              <a:rPr lang="en-US" baseline="0" dirty="0" smtClean="0"/>
              <a:t> </a:t>
            </a:r>
            <a:r>
              <a:rPr lang="en-US" baseline="0" dirty="0" err="1" smtClean="0"/>
              <a:t>bên</a:t>
            </a:r>
            <a:r>
              <a:rPr lang="en-US" baseline="0" dirty="0" smtClean="0"/>
              <a:t>, </a:t>
            </a:r>
            <a:r>
              <a:rPr lang="en-US" baseline="0" dirty="0" err="1" smtClean="0"/>
              <a:t>mỗi</a:t>
            </a:r>
            <a:r>
              <a:rPr lang="en-US" baseline="0" dirty="0" smtClean="0"/>
              <a:t> </a:t>
            </a:r>
            <a:r>
              <a:rPr lang="en-US" baseline="0" dirty="0" err="1" smtClean="0"/>
              <a:t>điểm</a:t>
            </a:r>
            <a:r>
              <a:rPr lang="en-US" baseline="0" dirty="0" smtClean="0"/>
              <a:t> </a:t>
            </a:r>
            <a:r>
              <a:rPr lang="en-US" baseline="0" dirty="0" err="1" smtClean="0"/>
              <a:t>đỏ</a:t>
            </a:r>
            <a:r>
              <a:rPr lang="en-US" baseline="0" dirty="0" smtClean="0"/>
              <a:t> </a:t>
            </a:r>
            <a:r>
              <a:rPr lang="en-US" baseline="0" dirty="0" err="1" smtClean="0"/>
              <a:t>trong</a:t>
            </a:r>
            <a:r>
              <a:rPr lang="en-US" baseline="0" dirty="0" smtClean="0"/>
              <a:t> </a:t>
            </a:r>
            <a:r>
              <a:rPr lang="en-US" baseline="0" dirty="0" err="1" smtClean="0"/>
              <a:t>hình</a:t>
            </a:r>
            <a:r>
              <a:rPr lang="en-US" baseline="0" dirty="0" smtClean="0"/>
              <a:t> </a:t>
            </a:r>
            <a:r>
              <a:rPr lang="en-US" baseline="0" dirty="0" err="1" smtClean="0"/>
              <a:t>tượng</a:t>
            </a:r>
            <a:r>
              <a:rPr lang="en-US" baseline="0" dirty="0" smtClean="0"/>
              <a:t> </a:t>
            </a:r>
            <a:r>
              <a:rPr lang="en-US" baseline="0" dirty="0" err="1" smtClean="0"/>
              <a:t>trưng</a:t>
            </a:r>
            <a:r>
              <a:rPr lang="en-US" baseline="0" dirty="0" smtClean="0"/>
              <a:t> </a:t>
            </a:r>
            <a:r>
              <a:rPr lang="en-US" baseline="0" dirty="0" err="1" smtClean="0"/>
              <a:t>cho</a:t>
            </a:r>
            <a:r>
              <a:rPr lang="en-US" baseline="0" dirty="0" smtClean="0"/>
              <a:t> 2 </a:t>
            </a:r>
            <a:r>
              <a:rPr lang="en-US" baseline="0" dirty="0" err="1" smtClean="0"/>
              <a:t>cặp</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a:t>
            </a:r>
            <a:r>
              <a:rPr lang="en-US" baseline="0" dirty="0" err="1" smtClean="0"/>
              <a:t>Frequency:offset</a:t>
            </a:r>
            <a:r>
              <a:rPr lang="en-US" baseline="0" dirty="0" smtClean="0"/>
              <a:t> </a:t>
            </a:r>
            <a:r>
              <a:rPr lang="en-US" baseline="0" dirty="0" err="1" smtClean="0"/>
              <a:t>bằng</a:t>
            </a:r>
            <a:r>
              <a:rPr lang="en-US" baseline="0" dirty="0" smtClean="0"/>
              <a:t> </a:t>
            </a:r>
            <a:r>
              <a:rPr lang="en-US" baseline="0" dirty="0" err="1" smtClean="0"/>
              <a:t>nhau</a:t>
            </a:r>
            <a:r>
              <a:rPr lang="en-US" baseline="0" dirty="0" smtClean="0"/>
              <a:t> </a:t>
            </a:r>
            <a:r>
              <a:rPr lang="en-US" baseline="0" dirty="0" err="1" smtClean="0"/>
              <a:t>và</a:t>
            </a:r>
            <a:r>
              <a:rPr lang="en-US" baseline="0" dirty="0" smtClean="0"/>
              <a:t> </a:t>
            </a:r>
            <a:r>
              <a:rPr lang="en-US" baseline="0" dirty="0" err="1" smtClean="0"/>
              <a:t>điểm</a:t>
            </a:r>
            <a:r>
              <a:rPr lang="en-US" baseline="0" dirty="0" smtClean="0"/>
              <a:t> </a:t>
            </a:r>
            <a:r>
              <a:rPr lang="en-US" baseline="0" dirty="0" err="1" smtClean="0"/>
              <a:t>đó</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tọa</a:t>
            </a:r>
            <a:r>
              <a:rPr lang="en-US" baseline="0" dirty="0" smtClean="0"/>
              <a:t> </a:t>
            </a:r>
            <a:r>
              <a:rPr lang="en-US" baseline="0" dirty="0" err="1" smtClean="0"/>
              <a:t>độ</a:t>
            </a:r>
            <a:r>
              <a:rPr lang="en-US" baseline="0" dirty="0" smtClean="0"/>
              <a:t> </a:t>
            </a:r>
            <a:r>
              <a:rPr lang="en-US" baseline="0" dirty="0" err="1" smtClean="0"/>
              <a:t>là</a:t>
            </a:r>
            <a:r>
              <a:rPr lang="en-US" baseline="0" dirty="0" smtClean="0"/>
              <a:t> O1, O2 </a:t>
            </a:r>
            <a:r>
              <a:rPr lang="en-US" baseline="0" dirty="0" err="1" smtClean="0"/>
              <a:t>trong</a:t>
            </a:r>
            <a:r>
              <a:rPr lang="en-US" baseline="0" dirty="0" smtClean="0"/>
              <a:t> </a:t>
            </a:r>
            <a:r>
              <a:rPr lang="en-US" baseline="0" dirty="0" err="1" smtClean="0"/>
              <a:t>đó</a:t>
            </a:r>
            <a:r>
              <a:rPr lang="en-US" baseline="0" dirty="0" smtClean="0"/>
              <a:t> O1 </a:t>
            </a:r>
            <a:r>
              <a:rPr lang="en-US" baseline="0" dirty="0" err="1" smtClean="0"/>
              <a:t>là</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match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với</a:t>
            </a:r>
            <a:r>
              <a:rPr lang="en-US" baseline="0" dirty="0" smtClean="0"/>
              <a:t> O2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a:t>
            </a:r>
            <a:br>
              <a:rPr lang="en-US" baseline="0" dirty="0" smtClean="0"/>
            </a:br>
            <a:r>
              <a:rPr lang="en-US" baseline="0" dirty="0" err="1" smtClean="0"/>
              <a:t>Dễ</a:t>
            </a:r>
            <a:r>
              <a:rPr lang="en-US" baseline="0" dirty="0" smtClean="0"/>
              <a:t> </a:t>
            </a:r>
            <a:r>
              <a:rPr lang="en-US" baseline="0" dirty="0" err="1" smtClean="0"/>
              <a:t>dàng</a:t>
            </a:r>
            <a:r>
              <a:rPr lang="en-US" baseline="0" dirty="0" smtClean="0"/>
              <a:t> </a:t>
            </a:r>
            <a:r>
              <a:rPr lang="en-US" baseline="0" dirty="0" err="1" smtClean="0"/>
              <a:t>nhận</a:t>
            </a:r>
            <a:r>
              <a:rPr lang="en-US" baseline="0" dirty="0" smtClean="0"/>
              <a:t> </a:t>
            </a:r>
            <a:r>
              <a:rPr lang="en-US" baseline="0" dirty="0" err="1" smtClean="0"/>
              <a:t>ra</a:t>
            </a:r>
            <a:r>
              <a:rPr lang="en-US" baseline="0" dirty="0" smtClean="0"/>
              <a:t> 1 </a:t>
            </a:r>
            <a:r>
              <a:rPr lang="en-US" baseline="0" dirty="0" err="1" smtClean="0"/>
              <a:t>điều</a:t>
            </a:r>
            <a:r>
              <a:rPr lang="en-US" baseline="0" dirty="0" smtClean="0"/>
              <a:t>: </a:t>
            </a:r>
            <a:r>
              <a:rPr lang="en-US" baseline="0" dirty="0" err="1" smtClean="0"/>
              <a:t>Giả</a:t>
            </a:r>
            <a:r>
              <a:rPr lang="en-US" baseline="0" dirty="0" smtClean="0"/>
              <a:t> </a:t>
            </a:r>
            <a:r>
              <a:rPr lang="en-US" baseline="0" dirty="0" err="1" smtClean="0"/>
              <a:t>sử</a:t>
            </a:r>
            <a:r>
              <a:rPr lang="en-US" baseline="0" dirty="0" smtClean="0"/>
              <a:t> </a:t>
            </a:r>
            <a:r>
              <a:rPr lang="en-US" baseline="0" dirty="0" err="1" smtClean="0"/>
              <a:t>có</a:t>
            </a:r>
            <a:r>
              <a:rPr lang="en-US" baseline="0" dirty="0" smtClean="0"/>
              <a:t> 1 </a:t>
            </a:r>
            <a:r>
              <a:rPr lang="en-US" baseline="0" dirty="0" err="1" smtClean="0"/>
              <a:t>điểm</a:t>
            </a:r>
            <a:r>
              <a:rPr lang="en-US" baseline="0" dirty="0" smtClean="0"/>
              <a:t> </a:t>
            </a:r>
            <a:r>
              <a:rPr lang="en-US" baseline="0" dirty="0" err="1" smtClean="0"/>
              <a:t>là</a:t>
            </a:r>
            <a:r>
              <a:rPr lang="en-US" baseline="0" dirty="0" smtClean="0"/>
              <a:t> </a:t>
            </a:r>
            <a:r>
              <a:rPr lang="en-US" baseline="0" dirty="0" err="1" smtClean="0"/>
              <a:t>đỉnh</a:t>
            </a:r>
            <a:r>
              <a:rPr lang="en-US" baseline="0" dirty="0" smtClean="0"/>
              <a:t> </a:t>
            </a:r>
            <a:r>
              <a:rPr lang="en-US" baseline="0" dirty="0" err="1" smtClean="0"/>
              <a:t>trong</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O1 </a:t>
            </a:r>
            <a:r>
              <a:rPr lang="en-US" baseline="0" dirty="0" err="1" smtClean="0"/>
              <a:t>của</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match </a:t>
            </a:r>
            <a:r>
              <a:rPr lang="en-US" baseline="0" dirty="0" err="1" smtClean="0"/>
              <a:t>với</a:t>
            </a:r>
            <a:r>
              <a:rPr lang="en-US" baseline="0" dirty="0" smtClean="0"/>
              <a:t> 1 </a:t>
            </a:r>
            <a:r>
              <a:rPr lang="en-US" baseline="0" dirty="0" err="1" smtClean="0"/>
              <a:t>đỉnh</a:t>
            </a:r>
            <a:r>
              <a:rPr lang="en-US" baseline="0" dirty="0" smtClean="0"/>
              <a:t> O2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nếu</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1 </a:t>
            </a:r>
            <a:r>
              <a:rPr lang="en-US" baseline="0" dirty="0" err="1" smtClean="0"/>
              <a:t>điểm</a:t>
            </a:r>
            <a:r>
              <a:rPr lang="en-US" baseline="0" dirty="0" smtClean="0"/>
              <a:t> </a:t>
            </a:r>
            <a:r>
              <a:rPr lang="en-US" baseline="0" dirty="0" err="1" smtClean="0"/>
              <a:t>có</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O1+delta t </a:t>
            </a:r>
            <a:r>
              <a:rPr lang="en-US" baseline="0" dirty="0" err="1" smtClean="0"/>
              <a:t>nào</a:t>
            </a:r>
            <a:r>
              <a:rPr lang="en-US" baseline="0" dirty="0" smtClean="0"/>
              <a:t> </a:t>
            </a:r>
            <a:r>
              <a:rPr lang="en-US" baseline="0" dirty="0" err="1" smtClean="0"/>
              <a:t>đó</a:t>
            </a:r>
            <a:r>
              <a:rPr lang="en-US" baseline="0" dirty="0" smtClean="0"/>
              <a:t> </a:t>
            </a:r>
            <a:r>
              <a:rPr lang="en-US" baseline="0" dirty="0" err="1" smtClean="0"/>
              <a:t>cũng</a:t>
            </a:r>
            <a:r>
              <a:rPr lang="en-US" baseline="0" dirty="0" smtClean="0"/>
              <a:t> </a:t>
            </a:r>
            <a:r>
              <a:rPr lang="en-US" baseline="0" dirty="0" err="1" smtClean="0"/>
              <a:t>là</a:t>
            </a:r>
            <a:r>
              <a:rPr lang="en-US" baseline="0" dirty="0" smtClean="0"/>
              <a:t> </a:t>
            </a:r>
            <a:r>
              <a:rPr lang="en-US" baseline="0" dirty="0" err="1" smtClean="0"/>
              <a:t>đỉnh</a:t>
            </a:r>
            <a:r>
              <a:rPr lang="en-US" baseline="0" dirty="0" smtClean="0"/>
              <a:t>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thì</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rất</a:t>
            </a:r>
            <a:r>
              <a:rPr lang="en-US" baseline="0" dirty="0" smtClean="0"/>
              <a:t> </a:t>
            </a:r>
            <a:r>
              <a:rPr lang="en-US" baseline="0" dirty="0" err="1" smtClean="0"/>
              <a:t>lớn</a:t>
            </a:r>
            <a:r>
              <a:rPr lang="en-US" baseline="0" dirty="0" smtClean="0"/>
              <a:t> </a:t>
            </a:r>
            <a:r>
              <a:rPr lang="en-US" baseline="0" dirty="0" err="1" smtClean="0"/>
              <a:t>là</a:t>
            </a:r>
            <a:r>
              <a:rPr lang="en-US" baseline="0" dirty="0" smtClean="0"/>
              <a:t> </a:t>
            </a:r>
            <a:r>
              <a:rPr lang="en-US" baseline="0" dirty="0" err="1" smtClean="0"/>
              <a:t>sẽ</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1 </a:t>
            </a:r>
            <a:r>
              <a:rPr lang="en-US" baseline="0" dirty="0" err="1" smtClean="0"/>
              <a:t>đỉnh</a:t>
            </a:r>
            <a:r>
              <a:rPr lang="en-US" baseline="0" dirty="0" smtClean="0"/>
              <a:t> </a:t>
            </a:r>
            <a:r>
              <a:rPr lang="en-US" baseline="0" dirty="0" err="1" smtClean="0"/>
              <a:t>có</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O2+delta t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nếu</a:t>
            </a:r>
            <a:r>
              <a:rPr lang="en-US" baseline="0" dirty="0" smtClean="0"/>
              <a:t> </a:t>
            </a:r>
            <a:r>
              <a:rPr lang="en-US" baseline="0" dirty="0" err="1" smtClean="0"/>
              <a:t>thật</a:t>
            </a:r>
            <a:r>
              <a:rPr lang="en-US" baseline="0" dirty="0" smtClean="0"/>
              <a:t> </a:t>
            </a:r>
            <a:r>
              <a:rPr lang="en-US" baseline="0" dirty="0" err="1" smtClean="0"/>
              <a:t>sự</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là</a:t>
            </a:r>
            <a:r>
              <a:rPr lang="en-US" baseline="0" dirty="0" smtClean="0"/>
              <a:t> 1 </a:t>
            </a:r>
            <a:r>
              <a:rPr lang="en-US" baseline="0" dirty="0" err="1" smtClean="0"/>
              <a:t>phần</a:t>
            </a:r>
            <a:r>
              <a:rPr lang="en-US" baseline="0" dirty="0" smtClean="0"/>
              <a:t> </a:t>
            </a:r>
            <a:r>
              <a:rPr lang="en-US" baseline="0" dirty="0" err="1" smtClean="0"/>
              <a:t>của</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Vì</a:t>
            </a:r>
            <a:r>
              <a:rPr lang="en-US" baseline="0" dirty="0" smtClean="0"/>
              <a:t> </a:t>
            </a:r>
            <a:r>
              <a:rPr lang="en-US" baseline="0" dirty="0" err="1" smtClean="0"/>
              <a:t>vậy</a:t>
            </a:r>
            <a:r>
              <a:rPr lang="en-US" baseline="0" dirty="0" smtClean="0"/>
              <a:t> </a:t>
            </a:r>
            <a:r>
              <a:rPr lang="en-US" baseline="0" dirty="0" err="1" smtClean="0"/>
              <a:t>nếu</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trùng</a:t>
            </a:r>
            <a:r>
              <a:rPr lang="en-US" baseline="0" dirty="0" smtClean="0"/>
              <a:t> </a:t>
            </a:r>
            <a:r>
              <a:rPr lang="en-US" baseline="0" dirty="0" err="1" smtClean="0"/>
              <a:t>với</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thì</a:t>
            </a:r>
            <a:r>
              <a:rPr lang="en-US" baseline="0" dirty="0" smtClean="0"/>
              <a:t> ở </a:t>
            </a:r>
            <a:r>
              <a:rPr lang="en-US" baseline="0" dirty="0" err="1" smtClean="0"/>
              <a:t>đồ</a:t>
            </a:r>
            <a:r>
              <a:rPr lang="en-US" baseline="0" dirty="0" smtClean="0"/>
              <a:t> </a:t>
            </a:r>
            <a:r>
              <a:rPr lang="en-US" baseline="0" dirty="0" err="1" smtClean="0"/>
              <a:t>thị</a:t>
            </a:r>
            <a:r>
              <a:rPr lang="en-US" baseline="0" dirty="0" smtClean="0"/>
              <a:t> </a:t>
            </a:r>
            <a:r>
              <a:rPr lang="en-US" baseline="0" dirty="0" err="1" smtClean="0"/>
              <a:t>sẽ</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1 </a:t>
            </a:r>
            <a:r>
              <a:rPr lang="en-US" baseline="0" dirty="0" err="1" smtClean="0"/>
              <a:t>đường</a:t>
            </a:r>
            <a:r>
              <a:rPr lang="en-US" baseline="0" dirty="0" smtClean="0"/>
              <a:t> </a:t>
            </a:r>
            <a:r>
              <a:rPr lang="en-US" baseline="0" dirty="0" err="1" smtClean="0"/>
              <a:t>chéo</a:t>
            </a:r>
            <a:r>
              <a:rPr lang="en-US" baseline="0" dirty="0" smtClean="0"/>
              <a:t> 45 </a:t>
            </a:r>
            <a:r>
              <a:rPr lang="en-US" baseline="0" dirty="0" err="1" smtClean="0"/>
              <a:t>độ</a:t>
            </a:r>
            <a:r>
              <a:rPr lang="en-US" baseline="0" dirty="0" smtClean="0"/>
              <a:t> </a:t>
            </a:r>
            <a:r>
              <a:rPr lang="en-US" baseline="0" dirty="0" err="1" smtClean="0"/>
              <a:t>tập</a:t>
            </a:r>
            <a:r>
              <a:rPr lang="en-US" baseline="0" dirty="0" smtClean="0"/>
              <a:t> </a:t>
            </a:r>
            <a:r>
              <a:rPr lang="en-US" baseline="0" dirty="0" err="1" smtClean="0"/>
              <a:t>trung</a:t>
            </a:r>
            <a:r>
              <a:rPr lang="en-US" baseline="0" dirty="0" smtClean="0"/>
              <a:t> </a:t>
            </a:r>
            <a:r>
              <a:rPr lang="en-US" baseline="0" dirty="0" err="1" smtClean="0"/>
              <a:t>rất</a:t>
            </a:r>
            <a:r>
              <a:rPr lang="en-US" baseline="0" dirty="0" smtClean="0"/>
              <a:t> </a:t>
            </a:r>
            <a:r>
              <a:rPr lang="en-US" baseline="0" dirty="0" err="1" smtClean="0"/>
              <a:t>nhiều</a:t>
            </a:r>
            <a:r>
              <a:rPr lang="en-US" baseline="0" dirty="0" smtClean="0"/>
              <a:t> </a:t>
            </a:r>
            <a:r>
              <a:rPr lang="en-US" baseline="0" dirty="0" err="1" smtClean="0"/>
              <a:t>điểm</a:t>
            </a:r>
            <a:r>
              <a:rPr lang="en-US" baseline="0" dirty="0" smtClean="0"/>
              <a:t> </a:t>
            </a:r>
            <a:r>
              <a:rPr lang="en-US" baseline="0" dirty="0" err="1" smtClean="0"/>
              <a:t>đỏ</a:t>
            </a:r>
            <a:r>
              <a:rPr lang="en-US" baseline="0" dirty="0" smtClean="0"/>
              <a:t>, </a:t>
            </a:r>
            <a:r>
              <a:rPr lang="en-US" baseline="0" dirty="0" err="1" smtClean="0"/>
              <a:t>chúng</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dựa</a:t>
            </a:r>
            <a:r>
              <a:rPr lang="en-US" baseline="0" dirty="0" smtClean="0"/>
              <a:t> </a:t>
            </a:r>
            <a:r>
              <a:rPr lang="en-US" baseline="0" dirty="0" err="1" smtClean="0"/>
              <a:t>vào</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a:t>
            </a:r>
            <a:r>
              <a:rPr lang="en-US" baseline="0" dirty="0" err="1" smtClean="0"/>
              <a:t>các</a:t>
            </a:r>
            <a:r>
              <a:rPr lang="en-US" baseline="0" dirty="0" smtClean="0"/>
              <a:t> </a:t>
            </a:r>
            <a:r>
              <a:rPr lang="en-US" baseline="0" dirty="0" err="1" smtClean="0"/>
              <a:t>đỉnh</a:t>
            </a:r>
            <a:r>
              <a:rPr lang="en-US" baseline="0" dirty="0" smtClean="0"/>
              <a:t> </a:t>
            </a:r>
            <a:r>
              <a:rPr lang="en-US" baseline="0" dirty="0" err="1" smtClean="0"/>
              <a:t>trong</a:t>
            </a:r>
            <a:r>
              <a:rPr lang="en-US" baseline="0" dirty="0" smtClean="0"/>
              <a:t> </a:t>
            </a:r>
            <a:r>
              <a:rPr lang="en-US" baseline="0" dirty="0" err="1" smtClean="0"/>
              <a:t>đường</a:t>
            </a:r>
            <a:r>
              <a:rPr lang="en-US" baseline="0" dirty="0" smtClean="0"/>
              <a:t> </a:t>
            </a:r>
            <a:r>
              <a:rPr lang="en-US" baseline="0" dirty="0" err="1" smtClean="0"/>
              <a:t>chéo</a:t>
            </a:r>
            <a:r>
              <a:rPr lang="en-US" baseline="0" dirty="0" smtClean="0"/>
              <a:t> </a:t>
            </a:r>
            <a:r>
              <a:rPr lang="en-US" baseline="0" dirty="0" err="1" smtClean="0"/>
              <a:t>ấy</a:t>
            </a:r>
            <a:r>
              <a:rPr lang="en-US" baseline="0" dirty="0" smtClean="0"/>
              <a:t> (</a:t>
            </a:r>
            <a:r>
              <a:rPr lang="en-US" baseline="0" dirty="0" err="1" smtClean="0"/>
              <a:t>nếu</a:t>
            </a:r>
            <a:r>
              <a:rPr lang="en-US" baseline="0" dirty="0" smtClean="0"/>
              <a:t> </a:t>
            </a:r>
            <a:r>
              <a:rPr lang="en-US" baseline="0" dirty="0" err="1" smtClean="0"/>
              <a:t>có</a:t>
            </a:r>
            <a:r>
              <a:rPr lang="en-US" baseline="0" dirty="0" smtClean="0"/>
              <a:t>) </a:t>
            </a:r>
            <a:r>
              <a:rPr lang="en-US" baseline="0" dirty="0" err="1" smtClean="0"/>
              <a:t>để</a:t>
            </a:r>
            <a:r>
              <a:rPr lang="en-US" baseline="0" dirty="0" smtClean="0"/>
              <a:t> </a:t>
            </a:r>
            <a:r>
              <a:rPr lang="en-US" baseline="0" dirty="0" err="1" smtClean="0"/>
              <a:t>đánh</a:t>
            </a:r>
            <a:r>
              <a:rPr lang="en-US" baseline="0" dirty="0" smtClean="0"/>
              <a:t> </a:t>
            </a:r>
            <a:r>
              <a:rPr lang="en-US" baseline="0" dirty="0" err="1" smtClean="0"/>
              <a:t>giá</a:t>
            </a:r>
            <a:r>
              <a:rPr lang="en-US" baseline="0" dirty="0" smtClean="0"/>
              <a:t> </a:t>
            </a:r>
            <a:r>
              <a:rPr lang="en-US" baseline="0" dirty="0" err="1" smtClean="0"/>
              <a:t>xem</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có</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a:t>
            </a:r>
            <a:r>
              <a:rPr lang="en-US" baseline="0" dirty="0" err="1" smtClean="0"/>
              <a:t>nằm</a:t>
            </a:r>
            <a:r>
              <a:rPr lang="en-US" baseline="0" dirty="0" smtClean="0"/>
              <a:t>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hay </a:t>
            </a:r>
            <a:r>
              <a:rPr lang="en-US" baseline="0" dirty="0" err="1" smtClean="0"/>
              <a:t>không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Phần thuyết trình của nhóm Illusion sẽ follow theo các chỉ mục như sau:</a:t>
            </a:r>
          </a:p>
        </p:txBody>
      </p:sp>
      <p:sp>
        <p:nvSpPr>
          <p:cNvPr id="4" name="Slide Number Placeholder 3"/>
          <p:cNvSpPr>
            <a:spLocks noGrp="1"/>
          </p:cNvSpPr>
          <p:nvPr>
            <p:ph type="sldNum" sz="quarter" idx="5"/>
          </p:nvPr>
        </p:nvSpPr>
        <p:spPr/>
        <p:txBody>
          <a:bodyPr/>
          <a:lstStyle/>
          <a:p>
            <a:pPr>
              <a:defRPr/>
            </a:pPr>
            <a:fld id="{7FE147CD-5984-403C-BF8F-F369C237698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Thực</a:t>
            </a:r>
            <a:r>
              <a:rPr lang="en-US" baseline="0" dirty="0" smtClean="0"/>
              <a:t> </a:t>
            </a:r>
            <a:r>
              <a:rPr lang="en-US" baseline="0" dirty="0" err="1" smtClean="0"/>
              <a:t>hiện</a:t>
            </a:r>
            <a:r>
              <a:rPr lang="en-US" baseline="0" dirty="0" smtClean="0"/>
              <a:t> </a:t>
            </a:r>
            <a:r>
              <a:rPr lang="en-US" baseline="0" dirty="0" err="1" smtClean="0"/>
              <a:t>việc</a:t>
            </a:r>
            <a:r>
              <a:rPr lang="en-US" baseline="0" dirty="0" smtClean="0"/>
              <a:t> </a:t>
            </a:r>
            <a:r>
              <a:rPr lang="en-US" baseline="0" dirty="0" err="1" smtClean="0"/>
              <a:t>đổi</a:t>
            </a:r>
            <a:r>
              <a:rPr lang="en-US" baseline="0" dirty="0" smtClean="0"/>
              <a:t> </a:t>
            </a:r>
            <a:r>
              <a:rPr lang="en-US" baseline="0" dirty="0" err="1" smtClean="0"/>
              <a:t>hệ</a:t>
            </a:r>
            <a:r>
              <a:rPr lang="en-US" baseline="0" dirty="0" smtClean="0"/>
              <a:t> </a:t>
            </a:r>
            <a:r>
              <a:rPr lang="en-US" baseline="0" dirty="0" err="1" smtClean="0"/>
              <a:t>trục</a:t>
            </a:r>
            <a:r>
              <a:rPr lang="en-US" baseline="0" dirty="0" smtClean="0"/>
              <a:t> </a:t>
            </a:r>
            <a:r>
              <a:rPr lang="en-US" baseline="0" dirty="0" err="1" smtClean="0"/>
              <a:t>tọa</a:t>
            </a:r>
            <a:r>
              <a:rPr lang="en-US" baseline="0" dirty="0" smtClean="0"/>
              <a:t> </a:t>
            </a:r>
            <a:r>
              <a:rPr lang="en-US" baseline="0" dirty="0" err="1" smtClean="0"/>
              <a:t>độ</a:t>
            </a:r>
            <a:r>
              <a:rPr lang="en-US" baseline="0" dirty="0" smtClean="0"/>
              <a:t> </a:t>
            </a:r>
            <a:r>
              <a:rPr lang="en-US" baseline="0" dirty="0" err="1" smtClean="0"/>
              <a:t>với</a:t>
            </a:r>
            <a:r>
              <a:rPr lang="en-US" baseline="0" dirty="0" smtClean="0"/>
              <a:t> 2 </a:t>
            </a:r>
            <a:r>
              <a:rPr lang="en-US" baseline="0" dirty="0" err="1" smtClean="0"/>
              <a:t>trục</a:t>
            </a:r>
            <a:r>
              <a:rPr lang="en-US" baseline="0" dirty="0" smtClean="0"/>
              <a:t> </a:t>
            </a:r>
            <a:r>
              <a:rPr lang="en-US" baseline="0" dirty="0" err="1" smtClean="0"/>
              <a:t>mới</a:t>
            </a:r>
            <a:r>
              <a:rPr lang="en-US" baseline="0" dirty="0" smtClean="0"/>
              <a:t>: </a:t>
            </a:r>
            <a:r>
              <a:rPr lang="en-US" baseline="0" dirty="0" err="1" smtClean="0"/>
              <a:t>Trục</a:t>
            </a:r>
            <a:r>
              <a:rPr lang="en-US" baseline="0" dirty="0" smtClean="0"/>
              <a:t> </a:t>
            </a:r>
            <a:r>
              <a:rPr lang="en-US" baseline="0" dirty="0" err="1" smtClean="0"/>
              <a:t>tung</a:t>
            </a:r>
            <a:r>
              <a:rPr lang="en-US" baseline="0" dirty="0" smtClean="0"/>
              <a:t> </a:t>
            </a:r>
            <a:r>
              <a:rPr lang="en-US" baseline="0" dirty="0" err="1" smtClean="0"/>
              <a:t>là</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a:t>
            </a:r>
            <a:r>
              <a:rPr lang="en-US" baseline="0" dirty="0" err="1" smtClean="0"/>
              <a:t>điểm</a:t>
            </a:r>
            <a:r>
              <a:rPr lang="en-US" baseline="0" dirty="0" smtClean="0"/>
              <a:t> </a:t>
            </a:r>
            <a:r>
              <a:rPr lang="en-US" baseline="0" dirty="0" err="1" smtClean="0"/>
              <a:t>trên</a:t>
            </a:r>
            <a:r>
              <a:rPr lang="en-US" baseline="0" dirty="0" smtClean="0"/>
              <a:t> 1 </a:t>
            </a:r>
            <a:r>
              <a:rPr lang="en-US" baseline="0" dirty="0" err="1" smtClean="0"/>
              <a:t>đường</a:t>
            </a:r>
            <a:r>
              <a:rPr lang="en-US" baseline="0" dirty="0" smtClean="0"/>
              <a:t> </a:t>
            </a:r>
            <a:r>
              <a:rPr lang="en-US" baseline="0" dirty="0" err="1" smtClean="0"/>
              <a:t>chéo</a:t>
            </a:r>
            <a:r>
              <a:rPr lang="en-US" baseline="0" dirty="0" smtClean="0"/>
              <a:t> </a:t>
            </a:r>
            <a:r>
              <a:rPr lang="en-US" baseline="0" dirty="0" err="1" smtClean="0"/>
              <a:t>và</a:t>
            </a:r>
            <a:r>
              <a:rPr lang="en-US" baseline="0" dirty="0" smtClean="0"/>
              <a:t> </a:t>
            </a:r>
            <a:r>
              <a:rPr lang="en-US" baseline="0" dirty="0" err="1" smtClean="0"/>
              <a:t>trục</a:t>
            </a:r>
            <a:r>
              <a:rPr lang="en-US" baseline="0" dirty="0" smtClean="0"/>
              <a:t> </a:t>
            </a:r>
            <a:r>
              <a:rPr lang="en-US" baseline="0" dirty="0" err="1" smtClean="0"/>
              <a:t>hoành</a:t>
            </a:r>
            <a:r>
              <a:rPr lang="en-US" baseline="0" dirty="0" smtClean="0"/>
              <a:t> </a:t>
            </a:r>
            <a:r>
              <a:rPr lang="en-US" baseline="0" dirty="0" err="1" smtClean="0"/>
              <a:t>là</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bắt</a:t>
            </a:r>
            <a:r>
              <a:rPr lang="en-US" baseline="0" dirty="0" smtClean="0"/>
              <a:t> </a:t>
            </a:r>
            <a:r>
              <a:rPr lang="en-US" baseline="0" dirty="0" err="1" smtClean="0"/>
              <a:t>đầu</a:t>
            </a:r>
            <a:r>
              <a:rPr lang="en-US" baseline="0" dirty="0" smtClean="0"/>
              <a:t> matching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thu</a:t>
            </a:r>
            <a:r>
              <a:rPr lang="en-US" baseline="0" dirty="0" smtClean="0"/>
              <a:t> </a:t>
            </a:r>
            <a:r>
              <a:rPr lang="en-US" baseline="0" dirty="0" err="1" smtClean="0"/>
              <a:t>được</a:t>
            </a:r>
            <a:r>
              <a:rPr lang="en-US" baseline="0" dirty="0" smtClean="0"/>
              <a:t> </a:t>
            </a:r>
            <a:r>
              <a:rPr lang="en-US" baseline="0" dirty="0" err="1" smtClean="0"/>
              <a:t>biểu</a:t>
            </a:r>
            <a:r>
              <a:rPr lang="en-US" baseline="0" dirty="0" smtClean="0"/>
              <a:t> </a:t>
            </a:r>
            <a:r>
              <a:rPr lang="en-US" baseline="0" dirty="0" err="1" smtClean="0"/>
              <a:t>đồ</a:t>
            </a:r>
            <a:r>
              <a:rPr lang="en-US" baseline="0" dirty="0" smtClean="0"/>
              <a:t> </a:t>
            </a:r>
            <a:r>
              <a:rPr lang="en-US" baseline="0" dirty="0" err="1" smtClean="0"/>
              <a:t>như</a:t>
            </a:r>
            <a:r>
              <a:rPr lang="en-US" baseline="0" dirty="0" smtClean="0"/>
              <a:t> </a:t>
            </a:r>
            <a:r>
              <a:rPr lang="en-US" baseline="0" dirty="0" err="1" smtClean="0"/>
              <a:t>trên</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như</a:t>
            </a:r>
            <a:r>
              <a:rPr lang="en-US" baseline="0" dirty="0" smtClean="0"/>
              <a:t> </a:t>
            </a:r>
            <a:r>
              <a:rPr lang="en-US" baseline="0" dirty="0" err="1" smtClean="0"/>
              <a:t>trên</a:t>
            </a:r>
            <a:r>
              <a:rPr lang="en-US" baseline="0" dirty="0" smtClean="0"/>
              <a:t> </a:t>
            </a:r>
            <a:r>
              <a:rPr lang="en-US" baseline="0" dirty="0" err="1" smtClean="0"/>
              <a:t>hình</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đường</a:t>
            </a:r>
            <a:r>
              <a:rPr lang="en-US" baseline="0" dirty="0" smtClean="0"/>
              <a:t> </a:t>
            </a:r>
            <a:r>
              <a:rPr lang="en-US" baseline="0" dirty="0" err="1" smtClean="0"/>
              <a:t>chéo</a:t>
            </a:r>
            <a:r>
              <a:rPr lang="en-US" baseline="0" dirty="0" smtClean="0"/>
              <a:t> </a:t>
            </a:r>
            <a:r>
              <a:rPr lang="en-US" baseline="0" dirty="0" err="1" smtClean="0"/>
              <a:t>có</a:t>
            </a:r>
            <a:r>
              <a:rPr lang="en-US" baseline="0" dirty="0" smtClean="0"/>
              <a:t> </a:t>
            </a:r>
            <a:r>
              <a:rPr lang="en-US" baseline="0" dirty="0" err="1" smtClean="0"/>
              <a:t>số</a:t>
            </a:r>
            <a:r>
              <a:rPr lang="en-US" baseline="0" dirty="0" smtClean="0"/>
              <a:t> </a:t>
            </a:r>
            <a:r>
              <a:rPr lang="en-US" baseline="0" dirty="0" err="1" smtClean="0"/>
              <a:t>điểm</a:t>
            </a:r>
            <a:r>
              <a:rPr lang="en-US" baseline="0" dirty="0" smtClean="0"/>
              <a:t> </a:t>
            </a:r>
            <a:r>
              <a:rPr lang="en-US" baseline="0" dirty="0" err="1" smtClean="0"/>
              <a:t>lớn</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107. </a:t>
            </a:r>
            <a:r>
              <a:rPr lang="en-US" baseline="0" dirty="0" err="1" smtClean="0"/>
              <a:t>Dựa</a:t>
            </a:r>
            <a:r>
              <a:rPr lang="en-US" baseline="0" dirty="0" smtClean="0"/>
              <a:t> </a:t>
            </a:r>
            <a:r>
              <a:rPr lang="en-US" baseline="0" dirty="0" err="1" smtClean="0"/>
              <a:t>vào</a:t>
            </a:r>
            <a:r>
              <a:rPr lang="en-US" baseline="0" dirty="0" smtClean="0"/>
              <a:t> </a:t>
            </a:r>
            <a:r>
              <a:rPr lang="en-US" baseline="0" dirty="0" err="1" smtClean="0"/>
              <a:t>những</a:t>
            </a:r>
            <a:r>
              <a:rPr lang="en-US" baseline="0" dirty="0" smtClean="0"/>
              <a:t> con </a:t>
            </a:r>
            <a:r>
              <a:rPr lang="en-US" baseline="0" dirty="0" err="1" smtClean="0"/>
              <a:t>số</a:t>
            </a:r>
            <a:r>
              <a:rPr lang="en-US" baseline="0" dirty="0" smtClean="0"/>
              <a:t> </a:t>
            </a:r>
            <a:r>
              <a:rPr lang="en-US" baseline="0" dirty="0" err="1" smtClean="0"/>
              <a:t>này</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dùng</a:t>
            </a:r>
            <a:r>
              <a:rPr lang="en-US" baseline="0" dirty="0" smtClean="0"/>
              <a:t> </a:t>
            </a:r>
            <a:r>
              <a:rPr lang="en-US" baseline="0" dirty="0" err="1" smtClean="0"/>
              <a:t>cho</a:t>
            </a:r>
            <a:r>
              <a:rPr lang="en-US" baseline="0" dirty="0" smtClean="0"/>
              <a:t> </a:t>
            </a:r>
            <a:r>
              <a:rPr lang="en-US" baseline="0" dirty="0" err="1" smtClean="0"/>
              <a:t>việc</a:t>
            </a:r>
            <a:r>
              <a:rPr lang="en-US" baseline="0" dirty="0" smtClean="0"/>
              <a:t> </a:t>
            </a:r>
            <a:r>
              <a:rPr lang="en-US" baseline="0" dirty="0" err="1" smtClean="0"/>
              <a:t>đánh</a:t>
            </a:r>
            <a:r>
              <a:rPr lang="en-US" baseline="0" dirty="0" smtClean="0"/>
              <a:t> </a:t>
            </a:r>
            <a:r>
              <a:rPr lang="en-US" baseline="0" dirty="0" err="1" smtClean="0"/>
              <a:t>giá</a:t>
            </a:r>
            <a:r>
              <a:rPr lang="en-US" baseline="0" dirty="0" smtClean="0"/>
              <a:t> </a:t>
            </a:r>
            <a:r>
              <a:rPr lang="en-US" baseline="0" dirty="0" err="1" smtClean="0"/>
              <a:t>là</a:t>
            </a:r>
            <a:r>
              <a:rPr lang="en-US" baseline="0" dirty="0" smtClean="0"/>
              <a:t> 2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và</a:t>
            </a:r>
            <a:r>
              <a:rPr lang="en-US" baseline="0" dirty="0" smtClean="0"/>
              <a:t> </a:t>
            </a:r>
            <a:r>
              <a:rPr lang="en-US" baseline="0" dirty="0" err="1" smtClean="0"/>
              <a:t>gốc</a:t>
            </a:r>
            <a:r>
              <a:rPr lang="en-US" baseline="0" dirty="0" smtClean="0"/>
              <a:t> </a:t>
            </a:r>
            <a:r>
              <a:rPr lang="en-US" baseline="0" dirty="0" err="1" smtClean="0"/>
              <a:t>có</a:t>
            </a:r>
            <a:r>
              <a:rPr lang="en-US" baseline="0" dirty="0" smtClean="0"/>
              <a:t> matching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không</a:t>
            </a:r>
            <a:r>
              <a:rPr lang="en-US" baseline="0" dirty="0" smtClean="0"/>
              <a:t>.</a:t>
            </a:r>
          </a:p>
          <a:p>
            <a:endParaRPr lang="en-US" baseline="0" dirty="0" smtClean="0"/>
          </a:p>
          <a:p>
            <a:r>
              <a:rPr lang="en-US" baseline="0" dirty="0" smtClean="0"/>
              <a:t>(</a:t>
            </a:r>
            <a:r>
              <a:rPr lang="en-US" baseline="0" dirty="0" err="1" smtClean="0"/>
              <a:t>Thầy</a:t>
            </a:r>
            <a:r>
              <a:rPr lang="en-US" baseline="0" dirty="0" smtClean="0"/>
              <a:t> </a:t>
            </a:r>
            <a:r>
              <a:rPr lang="en-US" baseline="0" dirty="0" err="1" smtClean="0"/>
              <a:t>hỏi</a:t>
            </a:r>
            <a:r>
              <a:rPr lang="en-US" baseline="0" dirty="0" smtClean="0"/>
              <a:t> </a:t>
            </a:r>
            <a:r>
              <a:rPr lang="en-US" baseline="0" dirty="0" err="1" smtClean="0"/>
              <a:t>tính</a:t>
            </a:r>
            <a:r>
              <a:rPr lang="en-US" baseline="0" dirty="0" smtClean="0"/>
              <a:t> </a:t>
            </a:r>
            <a:r>
              <a:rPr lang="en-US" baseline="0" dirty="0" err="1" smtClean="0"/>
              <a:t>thế</a:t>
            </a:r>
            <a:r>
              <a:rPr lang="en-US" baseline="0" dirty="0" smtClean="0"/>
              <a:t> </a:t>
            </a:r>
            <a:r>
              <a:rPr lang="en-US" baseline="0" dirty="0" err="1" smtClean="0"/>
              <a:t>nào</a:t>
            </a:r>
            <a:r>
              <a:rPr lang="en-US" baseline="0" dirty="0" smtClean="0"/>
              <a:t> </a:t>
            </a:r>
            <a:r>
              <a:rPr lang="en-US" baseline="0" dirty="0" err="1" smtClean="0"/>
              <a:t>thì</a:t>
            </a:r>
            <a:r>
              <a:rPr lang="en-US" baseline="0" dirty="0" smtClean="0"/>
              <a:t> </a:t>
            </a:r>
            <a:r>
              <a:rPr lang="en-US" baseline="0" dirty="0" err="1" smtClean="0"/>
              <a:t>nói</a:t>
            </a:r>
            <a:r>
              <a:rPr lang="en-US" baseline="0" dirty="0" smtClean="0"/>
              <a:t> </a:t>
            </a:r>
            <a:r>
              <a:rPr lang="en-US" baseline="0" dirty="0" err="1" smtClean="0"/>
              <a:t>thêm</a:t>
            </a:r>
            <a:r>
              <a:rPr lang="en-US" baseline="0" dirty="0" smtClean="0"/>
              <a:t> </a:t>
            </a:r>
            <a:r>
              <a:rPr lang="en-US" baseline="0" dirty="0" err="1" smtClean="0"/>
              <a:t>phần</a:t>
            </a:r>
            <a:r>
              <a:rPr lang="en-US" baseline="0" dirty="0" smtClean="0"/>
              <a:t> </a:t>
            </a:r>
            <a:r>
              <a:rPr lang="en-US" baseline="0" dirty="0" err="1" smtClean="0"/>
              <a:t>trừ</a:t>
            </a:r>
            <a:r>
              <a:rPr lang="en-US" baseline="0" dirty="0" smtClean="0"/>
              <a:t> offset)</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Frequency </a:t>
            </a:r>
            <a:r>
              <a:rPr lang="en-US" baseline="0" dirty="0" err="1" smtClean="0"/>
              <a:t>là</a:t>
            </a:r>
            <a:r>
              <a:rPr lang="en-US" baseline="0" dirty="0" smtClean="0"/>
              <a:t> key </a:t>
            </a:r>
            <a:r>
              <a:rPr lang="en-US" baseline="0" dirty="0" err="1" smtClean="0"/>
              <a:t>cho</a:t>
            </a:r>
            <a:r>
              <a:rPr lang="en-US" baseline="0" dirty="0" smtClean="0"/>
              <a:t> </a:t>
            </a:r>
            <a:r>
              <a:rPr lang="en-US" baseline="0" dirty="0" err="1" smtClean="0"/>
              <a:t>việc</a:t>
            </a:r>
            <a:r>
              <a:rPr lang="en-US" baseline="0" dirty="0" smtClean="0"/>
              <a:t> matching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trên</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cho</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chưa</a:t>
            </a:r>
            <a:r>
              <a:rPr lang="en-US" baseline="0" dirty="0" smtClean="0"/>
              <a:t> </a:t>
            </a:r>
            <a:r>
              <a:rPr lang="en-US" baseline="0" dirty="0" err="1" smtClean="0"/>
              <a:t>chính</a:t>
            </a:r>
            <a:r>
              <a:rPr lang="en-US" baseline="0" dirty="0" smtClean="0"/>
              <a:t> </a:t>
            </a:r>
            <a:r>
              <a:rPr lang="en-US" baseline="0" dirty="0" err="1" smtClean="0"/>
              <a:t>xác</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bởi</a:t>
            </a:r>
            <a:r>
              <a:rPr lang="en-US" baseline="0" dirty="0" smtClean="0"/>
              <a:t> </a:t>
            </a:r>
            <a:r>
              <a:rPr lang="en-US" baseline="0" dirty="0" err="1" smtClean="0"/>
              <a:t>vì</a:t>
            </a:r>
            <a:r>
              <a:rPr lang="en-US" baseline="0" dirty="0" smtClean="0"/>
              <a:t> </a:t>
            </a:r>
            <a:r>
              <a:rPr lang="en-US" baseline="0" dirty="0" err="1" smtClean="0"/>
              <a:t>với</a:t>
            </a:r>
            <a:r>
              <a:rPr lang="en-US" baseline="0" dirty="0" smtClean="0"/>
              <a:t> 1 </a:t>
            </a:r>
            <a:r>
              <a:rPr lang="en-US" baseline="0" dirty="0" err="1" smtClean="0"/>
              <a:t>cặp</a:t>
            </a:r>
            <a:r>
              <a:rPr lang="en-US" baseline="0" dirty="0" smtClean="0"/>
              <a:t> </a:t>
            </a:r>
            <a:r>
              <a:rPr lang="en-US" baseline="0" dirty="0" err="1" smtClean="0"/>
              <a:t>Frequency:Offset</a:t>
            </a:r>
            <a:r>
              <a:rPr lang="en-US" baseline="0" dirty="0" smtClean="0"/>
              <a:t> </a:t>
            </a:r>
            <a:r>
              <a:rPr lang="en-US" baseline="0" dirty="0" err="1" smtClean="0"/>
              <a:t>của</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match </a:t>
            </a:r>
            <a:r>
              <a:rPr lang="en-US" baseline="0" dirty="0" err="1" smtClean="0"/>
              <a:t>với</a:t>
            </a:r>
            <a:r>
              <a:rPr lang="en-US" baseline="0" dirty="0" smtClean="0"/>
              <a:t> </a:t>
            </a:r>
            <a:r>
              <a:rPr lang="en-US" baseline="0" dirty="0" err="1" smtClean="0"/>
              <a:t>rất</a:t>
            </a:r>
            <a:r>
              <a:rPr lang="en-US" baseline="0" dirty="0" smtClean="0"/>
              <a:t> </a:t>
            </a:r>
            <a:r>
              <a:rPr lang="en-US" baseline="0" dirty="0" err="1" smtClean="0"/>
              <a:t>nhiều</a:t>
            </a:r>
            <a:r>
              <a:rPr lang="en-US" baseline="0" dirty="0" smtClean="0"/>
              <a:t> </a:t>
            </a:r>
            <a:r>
              <a:rPr lang="en-US" baseline="0" dirty="0" err="1" smtClean="0"/>
              <a:t>cặp</a:t>
            </a:r>
            <a:r>
              <a:rPr lang="en-US" baseline="0" dirty="0" smtClean="0"/>
              <a:t> </a:t>
            </a:r>
            <a:r>
              <a:rPr lang="en-US" baseline="0" dirty="0" err="1" smtClean="0"/>
              <a:t>có</a:t>
            </a:r>
            <a:r>
              <a:rPr lang="en-US" baseline="0" dirty="0" smtClean="0"/>
              <a:t> </a:t>
            </a:r>
            <a:r>
              <a:rPr lang="en-US" baseline="0" dirty="0" err="1" smtClean="0"/>
              <a:t>cùng</a:t>
            </a:r>
            <a:r>
              <a:rPr lang="en-US" baseline="0" dirty="0" smtClean="0"/>
              <a:t> Frequency </a:t>
            </a:r>
            <a:r>
              <a:rPr lang="en-US" baseline="0" dirty="0" err="1" smtClean="0"/>
              <a:t>như</a:t>
            </a:r>
            <a:r>
              <a:rPr lang="en-US" baseline="0" dirty="0" smtClean="0"/>
              <a:t> </a:t>
            </a:r>
            <a:r>
              <a:rPr lang="en-US" baseline="0" dirty="0" err="1" smtClean="0"/>
              <a:t>vậy</a:t>
            </a:r>
            <a:r>
              <a:rPr lang="en-US" baseline="0" dirty="0" smtClean="0"/>
              <a:t> ở </a:t>
            </a:r>
            <a:r>
              <a:rPr lang="en-US" baseline="0" dirty="0" err="1" smtClean="0"/>
              <a:t>nhiều</a:t>
            </a:r>
            <a:r>
              <a:rPr lang="en-US" baseline="0" dirty="0" smtClean="0"/>
              <a:t> </a:t>
            </a:r>
            <a:r>
              <a:rPr lang="en-US" baseline="0" dirty="0" err="1" smtClean="0"/>
              <a:t>bài</a:t>
            </a:r>
            <a:r>
              <a:rPr lang="en-US" baseline="0" dirty="0" smtClean="0"/>
              <a:t> </a:t>
            </a:r>
            <a:r>
              <a:rPr lang="en-US" baseline="0" dirty="0" err="1" smtClean="0"/>
              <a:t>khác</a:t>
            </a:r>
            <a:r>
              <a:rPr lang="en-US" baseline="0" dirty="0" smtClean="0"/>
              <a:t> do </a:t>
            </a:r>
            <a:r>
              <a:rPr lang="en-US" baseline="0" dirty="0" err="1" smtClean="0"/>
              <a:t>độ</a:t>
            </a:r>
            <a:r>
              <a:rPr lang="en-US" baseline="0" dirty="0" smtClean="0"/>
              <a:t> entropy </a:t>
            </a:r>
            <a:r>
              <a:rPr lang="en-US" baseline="0" dirty="0" err="1" smtClean="0"/>
              <a:t>của</a:t>
            </a:r>
            <a:r>
              <a:rPr lang="en-US" baseline="0" dirty="0" smtClean="0"/>
              <a:t> Frequency </a:t>
            </a:r>
            <a:r>
              <a:rPr lang="en-US" baseline="0" dirty="0" err="1" smtClean="0"/>
              <a:t>là</a:t>
            </a:r>
            <a:r>
              <a:rPr lang="en-US" baseline="0" dirty="0" smtClean="0"/>
              <a:t> </a:t>
            </a:r>
            <a:r>
              <a:rPr lang="en-US" baseline="0" dirty="0" err="1" smtClean="0"/>
              <a:t>không</a:t>
            </a:r>
            <a:r>
              <a:rPr lang="en-US" baseline="0" dirty="0" smtClean="0"/>
              <a:t> </a:t>
            </a:r>
            <a:r>
              <a:rPr lang="en-US" baseline="0" dirty="0" err="1" smtClean="0"/>
              <a:t>cao</a:t>
            </a:r>
            <a:r>
              <a:rPr lang="en-US" baseline="0" dirty="0" smtClean="0"/>
              <a:t> (domain </a:t>
            </a:r>
            <a:r>
              <a:rPr lang="en-US" baseline="0" dirty="0" err="1" smtClean="0"/>
              <a:t>hẹp</a:t>
            </a:r>
            <a:r>
              <a:rPr lang="en-US" baseline="0" dirty="0" smtClean="0"/>
              <a:t>). Do </a:t>
            </a:r>
            <a:r>
              <a:rPr lang="en-US" baseline="0" dirty="0" err="1" smtClean="0"/>
              <a:t>vậy</a:t>
            </a:r>
            <a:r>
              <a:rPr lang="en-US" baseline="0" dirty="0" smtClean="0"/>
              <a:t> </a:t>
            </a:r>
            <a:r>
              <a:rPr lang="en-US" baseline="0" dirty="0" err="1" smtClean="0"/>
              <a:t>ta</a:t>
            </a:r>
            <a:r>
              <a:rPr lang="en-US" baseline="0" dirty="0" smtClean="0"/>
              <a:t> </a:t>
            </a:r>
            <a:r>
              <a:rPr lang="en-US" baseline="0" dirty="0" err="1" smtClean="0"/>
              <a:t>suy</a:t>
            </a:r>
            <a:r>
              <a:rPr lang="en-US" baseline="0" dirty="0" smtClean="0"/>
              <a:t> </a:t>
            </a:r>
            <a:r>
              <a:rPr lang="en-US" baseline="0" dirty="0" err="1" smtClean="0"/>
              <a:t>nghĩ</a:t>
            </a:r>
            <a:r>
              <a:rPr lang="en-US" baseline="0" dirty="0" smtClean="0"/>
              <a:t> </a:t>
            </a:r>
            <a:r>
              <a:rPr lang="en-US" baseline="0" dirty="0" err="1" smtClean="0"/>
              <a:t>về</a:t>
            </a:r>
            <a:r>
              <a:rPr lang="en-US" baseline="0" dirty="0" smtClean="0"/>
              <a:t> 1 </a:t>
            </a:r>
            <a:r>
              <a:rPr lang="en-US" baseline="0" dirty="0" err="1" smtClean="0"/>
              <a:t>cách</a:t>
            </a:r>
            <a:r>
              <a:rPr lang="en-US" baseline="0" dirty="0" smtClean="0"/>
              <a:t> </a:t>
            </a:r>
            <a:r>
              <a:rPr lang="en-US" baseline="0" dirty="0" err="1" smtClean="0"/>
              <a:t>thức</a:t>
            </a:r>
            <a:r>
              <a:rPr lang="en-US" baseline="0" dirty="0" smtClean="0"/>
              <a:t> </a:t>
            </a:r>
            <a:r>
              <a:rPr lang="en-US" baseline="0" dirty="0" err="1" smtClean="0"/>
              <a:t>khác</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hơn</a:t>
            </a:r>
            <a:r>
              <a:rPr lang="en-US" baseline="0" dirty="0" smtClean="0"/>
              <a:t> </a:t>
            </a:r>
            <a:r>
              <a:rPr lang="en-US" baseline="0" dirty="0" err="1" smtClean="0"/>
              <a:t>và</a:t>
            </a:r>
            <a:r>
              <a:rPr lang="en-US" baseline="0" dirty="0" smtClean="0"/>
              <a:t> </a:t>
            </a:r>
            <a:r>
              <a:rPr lang="en-US" baseline="0" dirty="0" err="1" smtClean="0"/>
              <a:t>tránh</a:t>
            </a:r>
            <a:r>
              <a:rPr lang="en-US" baseline="0" dirty="0" smtClean="0"/>
              <a:t> </a:t>
            </a:r>
            <a:r>
              <a:rPr lang="en-US" baseline="0" dirty="0" err="1" smtClean="0"/>
              <a:t>được</a:t>
            </a:r>
            <a:r>
              <a:rPr lang="en-US" baseline="0" dirty="0" smtClean="0"/>
              <a:t> </a:t>
            </a:r>
            <a:r>
              <a:rPr lang="en-US" baseline="0" dirty="0" err="1" smtClean="0"/>
              <a:t>việc</a:t>
            </a:r>
            <a:r>
              <a:rPr lang="en-US" baseline="0" dirty="0" smtClean="0"/>
              <a:t> </a:t>
            </a:r>
            <a:r>
              <a:rPr lang="en-US" baseline="0" dirty="0" err="1" smtClean="0"/>
              <a:t>có</a:t>
            </a:r>
            <a:r>
              <a:rPr lang="en-US" baseline="0" dirty="0" smtClean="0"/>
              <a:t> </a:t>
            </a:r>
            <a:r>
              <a:rPr lang="en-US" baseline="0" dirty="0" err="1" smtClean="0"/>
              <a:t>nhiều</a:t>
            </a:r>
            <a:r>
              <a:rPr lang="en-US" baseline="0" dirty="0" smtClean="0"/>
              <a:t> </a:t>
            </a:r>
            <a:r>
              <a:rPr lang="en-US" baseline="0" dirty="0" err="1" smtClean="0"/>
              <a:t>việc</a:t>
            </a:r>
            <a:r>
              <a:rPr lang="en-US" baseline="0" dirty="0" smtClean="0"/>
              <a:t> </a:t>
            </a:r>
            <a:r>
              <a:rPr lang="en-US" baseline="0" dirty="0" err="1" smtClean="0"/>
              <a:t>trùng</a:t>
            </a:r>
            <a:r>
              <a:rPr lang="en-US" baseline="0" dirty="0" smtClean="0"/>
              <a:t> </a:t>
            </a:r>
            <a:r>
              <a:rPr lang="en-US" baseline="0" dirty="0" err="1" smtClean="0"/>
              <a:t>lặp</a:t>
            </a:r>
            <a:r>
              <a:rPr lang="en-US" baseline="0" dirty="0" smtClean="0"/>
              <a:t> </a:t>
            </a:r>
            <a:r>
              <a:rPr lang="en-US" baseline="0" dirty="0" err="1" smtClean="0"/>
              <a:t>giả</a:t>
            </a:r>
            <a:endParaRPr lang="en-US" baseline="0" dirty="0" smtClean="0"/>
          </a:p>
          <a:p>
            <a:r>
              <a:rPr lang="en-US" baseline="0" dirty="0" smtClean="0"/>
              <a:t>Quay </a:t>
            </a:r>
            <a:r>
              <a:rPr lang="en-US" baseline="0" dirty="0" err="1" smtClean="0"/>
              <a:t>trở</a:t>
            </a:r>
            <a:r>
              <a:rPr lang="en-US" baseline="0" dirty="0" smtClean="0"/>
              <a:t> </a:t>
            </a:r>
            <a:r>
              <a:rPr lang="en-US" baseline="0" dirty="0" err="1" smtClean="0"/>
              <a:t>lại</a:t>
            </a:r>
            <a:r>
              <a:rPr lang="en-US" baseline="0" dirty="0" smtClean="0"/>
              <a:t> </a:t>
            </a:r>
            <a:r>
              <a:rPr lang="en-US" baseline="0" dirty="0" err="1" smtClean="0"/>
              <a:t>với</a:t>
            </a:r>
            <a:r>
              <a:rPr lang="en-US" baseline="0" dirty="0" smtClean="0"/>
              <a:t> </a:t>
            </a:r>
            <a:r>
              <a:rPr lang="en-US" baseline="0" dirty="0" err="1" smtClean="0"/>
              <a:t>bài</a:t>
            </a:r>
            <a:r>
              <a:rPr lang="en-US" baseline="0" dirty="0" smtClean="0"/>
              <a:t> </a:t>
            </a:r>
            <a:r>
              <a:rPr lang="en-US" baseline="0" dirty="0" err="1" smtClean="0"/>
              <a:t>toán</a:t>
            </a:r>
            <a:r>
              <a:rPr lang="en-US" baseline="0" dirty="0" smtClean="0"/>
              <a:t> </a:t>
            </a:r>
            <a:r>
              <a:rPr lang="en-US" baseline="0" dirty="0" err="1" smtClean="0"/>
              <a:t>của</a:t>
            </a:r>
            <a:r>
              <a:rPr lang="en-US" baseline="0" dirty="0" smtClean="0"/>
              <a:t> </a:t>
            </a:r>
            <a:r>
              <a:rPr lang="en-US" baseline="0" dirty="0" err="1" smtClean="0"/>
              <a:t>chúng</a:t>
            </a:r>
            <a:r>
              <a:rPr lang="en-US" baseline="0" dirty="0" smtClean="0"/>
              <a:t> </a:t>
            </a:r>
            <a:r>
              <a:rPr lang="en-US" baseline="0" dirty="0" err="1" smtClean="0"/>
              <a:t>ta</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phát</a:t>
            </a:r>
            <a:r>
              <a:rPr lang="en-US" baseline="0" dirty="0" smtClean="0"/>
              <a:t> </a:t>
            </a:r>
            <a:r>
              <a:rPr lang="en-US" baseline="0" dirty="0" err="1" smtClean="0"/>
              <a:t>biểu</a:t>
            </a:r>
            <a:r>
              <a:rPr lang="en-US" baseline="0" dirty="0" smtClean="0"/>
              <a:t> </a:t>
            </a:r>
            <a:r>
              <a:rPr lang="en-US" baseline="0" dirty="0" err="1" smtClean="0"/>
              <a:t>thành</a:t>
            </a:r>
            <a:r>
              <a:rPr lang="en-US" baseline="0" dirty="0" smtClean="0"/>
              <a:t> </a:t>
            </a:r>
            <a:r>
              <a:rPr lang="en-US" baseline="0" dirty="0" err="1" smtClean="0"/>
              <a:t>như</a:t>
            </a:r>
            <a:r>
              <a:rPr lang="en-US" baseline="0" dirty="0" smtClean="0"/>
              <a:t> </a:t>
            </a:r>
            <a:r>
              <a:rPr lang="en-US" baseline="0" dirty="0" err="1" smtClean="0"/>
              <a:t>sau</a:t>
            </a:r>
            <a:r>
              <a:rPr lang="en-US" baseline="0" dirty="0" smtClean="0"/>
              <a:t>: </a:t>
            </a:r>
            <a:r>
              <a:rPr lang="en-US" baseline="0" dirty="0" err="1" smtClean="0"/>
              <a:t>Tìm</a:t>
            </a:r>
            <a:r>
              <a:rPr lang="en-US" baseline="0" dirty="0" smtClean="0"/>
              <a:t> 1 </a:t>
            </a:r>
            <a:r>
              <a:rPr lang="en-US" baseline="0" dirty="0" err="1" smtClean="0"/>
              <a:t>tên</a:t>
            </a:r>
            <a:r>
              <a:rPr lang="en-US" baseline="0" dirty="0" smtClean="0"/>
              <a:t> </a:t>
            </a:r>
            <a:r>
              <a:rPr lang="en-US" baseline="0" dirty="0" err="1" smtClean="0"/>
              <a:t>trộm</a:t>
            </a:r>
            <a:r>
              <a:rPr lang="en-US" baseline="0" dirty="0" smtClean="0"/>
              <a:t> </a:t>
            </a:r>
            <a:r>
              <a:rPr lang="en-US" baseline="0" dirty="0" err="1" smtClean="0"/>
              <a:t>trong</a:t>
            </a:r>
            <a:r>
              <a:rPr lang="en-US" baseline="0" dirty="0" smtClean="0"/>
              <a:t> 1 </a:t>
            </a:r>
            <a:r>
              <a:rPr lang="en-US" baseline="0" dirty="0" err="1" smtClean="0"/>
              <a:t>khu</a:t>
            </a:r>
            <a:r>
              <a:rPr lang="en-US" baseline="0" dirty="0" smtClean="0"/>
              <a:t> </a:t>
            </a:r>
            <a:r>
              <a:rPr lang="en-US" baseline="0" dirty="0" err="1" smtClean="0"/>
              <a:t>phố</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biết</a:t>
            </a:r>
            <a:r>
              <a:rPr lang="en-US" baseline="0" dirty="0" smtClean="0"/>
              <a:t> </a:t>
            </a:r>
            <a:r>
              <a:rPr lang="en-US" baseline="0" dirty="0" err="1" smtClean="0"/>
              <a:t>nó</a:t>
            </a:r>
            <a:r>
              <a:rPr lang="en-US" baseline="0" dirty="0" smtClean="0"/>
              <a:t> </a:t>
            </a:r>
            <a:r>
              <a:rPr lang="en-US" baseline="0" dirty="0" err="1" smtClean="0"/>
              <a:t>áo</a:t>
            </a:r>
            <a:r>
              <a:rPr lang="en-US" baseline="0" dirty="0" smtClean="0"/>
              <a:t> </a:t>
            </a:r>
            <a:r>
              <a:rPr lang="en-US" baseline="0" dirty="0" err="1" smtClean="0"/>
              <a:t>xanh</a:t>
            </a:r>
            <a:r>
              <a:rPr lang="en-US" baseline="0" dirty="0" smtClean="0"/>
              <a:t> </a:t>
            </a:r>
            <a:r>
              <a:rPr lang="en-US" baseline="0" dirty="0" err="1" smtClean="0"/>
              <a:t>lá</a:t>
            </a:r>
            <a:r>
              <a:rPr lang="en-US" baseline="0" dirty="0" smtClean="0"/>
              <a:t> </a:t>
            </a:r>
            <a:r>
              <a:rPr lang="en-US" baseline="0" dirty="0" err="1" smtClean="0"/>
              <a:t>cây</a:t>
            </a:r>
            <a:r>
              <a:rPr lang="en-US" baseline="0" dirty="0" smtClean="0"/>
              <a:t>. </a:t>
            </a:r>
            <a:br>
              <a:rPr lang="en-US" baseline="0" dirty="0" smtClean="0"/>
            </a:br>
            <a:r>
              <a:rPr lang="en-US" baseline="0" dirty="0" smtClean="0"/>
              <a:t>Ở </a:t>
            </a:r>
            <a:r>
              <a:rPr lang="en-US" baseline="0" dirty="0" err="1" smtClean="0"/>
              <a:t>đây</a:t>
            </a:r>
            <a:r>
              <a:rPr lang="en-US" baseline="0" dirty="0" smtClean="0"/>
              <a:t> </a:t>
            </a:r>
            <a:r>
              <a:rPr lang="en-US" baseline="0" dirty="0" err="1" smtClean="0"/>
              <a:t>tên</a:t>
            </a:r>
            <a:r>
              <a:rPr lang="en-US" baseline="0" dirty="0" smtClean="0"/>
              <a:t> </a:t>
            </a:r>
            <a:r>
              <a:rPr lang="en-US" baseline="0" dirty="0" err="1" smtClean="0"/>
              <a:t>trộm</a:t>
            </a:r>
            <a:r>
              <a:rPr lang="en-US" baseline="0" dirty="0" smtClean="0"/>
              <a:t> </a:t>
            </a:r>
            <a:r>
              <a:rPr lang="en-US" baseline="0" dirty="0" err="1" smtClean="0"/>
              <a:t>mặc</a:t>
            </a:r>
            <a:r>
              <a:rPr lang="en-US" baseline="0" dirty="0" smtClean="0"/>
              <a:t> </a:t>
            </a:r>
            <a:r>
              <a:rPr lang="en-US" baseline="0" dirty="0" err="1" smtClean="0"/>
              <a:t>áo</a:t>
            </a:r>
            <a:r>
              <a:rPr lang="en-US" baseline="0" dirty="0" smtClean="0"/>
              <a:t> </a:t>
            </a:r>
            <a:r>
              <a:rPr lang="en-US" baseline="0" dirty="0" err="1" smtClean="0"/>
              <a:t>xanh</a:t>
            </a:r>
            <a:r>
              <a:rPr lang="en-US" baseline="0" dirty="0" smtClean="0"/>
              <a:t> </a:t>
            </a:r>
            <a:r>
              <a:rPr lang="en-US" baseline="0" dirty="0" err="1" smtClean="0"/>
              <a:t>sẽ</a:t>
            </a:r>
            <a:r>
              <a:rPr lang="en-US" baseline="0" dirty="0" smtClean="0"/>
              <a:t> </a:t>
            </a:r>
            <a:r>
              <a:rPr lang="en-US" baseline="0" dirty="0" err="1" smtClean="0"/>
              <a:t>là</a:t>
            </a:r>
            <a:r>
              <a:rPr lang="en-US" baseline="0" dirty="0" smtClean="0"/>
              <a:t> 1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còn</a:t>
            </a:r>
            <a:r>
              <a:rPr lang="en-US" baseline="0" dirty="0" smtClean="0"/>
              <a:t> </a:t>
            </a:r>
            <a:r>
              <a:rPr lang="en-US" baseline="0" dirty="0" err="1" smtClean="0"/>
              <a:t>khu</a:t>
            </a:r>
            <a:r>
              <a:rPr lang="en-US" baseline="0" dirty="0" smtClean="0"/>
              <a:t> </a:t>
            </a:r>
            <a:r>
              <a:rPr lang="en-US" baseline="0" dirty="0" err="1" smtClean="0"/>
              <a:t>phố</a:t>
            </a:r>
            <a:r>
              <a:rPr lang="en-US" baseline="0" dirty="0" smtClean="0"/>
              <a:t> </a:t>
            </a:r>
            <a:r>
              <a:rPr lang="en-US" baseline="0" dirty="0" err="1" smtClean="0"/>
              <a:t>có</a:t>
            </a:r>
            <a:r>
              <a:rPr lang="en-US" baseline="0" dirty="0" smtClean="0"/>
              <a:t> </a:t>
            </a:r>
            <a:r>
              <a:rPr lang="en-US" baseline="0" dirty="0" err="1" smtClean="0"/>
              <a:t>nhiều</a:t>
            </a:r>
            <a:r>
              <a:rPr lang="en-US" baseline="0" dirty="0" smtClean="0"/>
              <a:t> </a:t>
            </a:r>
            <a:r>
              <a:rPr lang="en-US" baseline="0" dirty="0" err="1" smtClean="0"/>
              <a:t>người</a:t>
            </a:r>
            <a:r>
              <a:rPr lang="en-US" baseline="0" dirty="0" smtClean="0"/>
              <a:t>. </a:t>
            </a:r>
            <a:r>
              <a:rPr lang="en-US" baseline="0" dirty="0" err="1" smtClean="0"/>
              <a:t>Nếu</a:t>
            </a:r>
            <a:r>
              <a:rPr lang="en-US" baseline="0" dirty="0" smtClean="0"/>
              <a:t> </a:t>
            </a:r>
            <a:r>
              <a:rPr lang="en-US" baseline="0" dirty="0" err="1" smtClean="0"/>
              <a:t>chúng</a:t>
            </a:r>
            <a:r>
              <a:rPr lang="en-US" baseline="0" dirty="0" smtClean="0"/>
              <a:t> </a:t>
            </a:r>
            <a:r>
              <a:rPr lang="en-US" baseline="0" dirty="0" err="1" smtClean="0"/>
              <a:t>ta</a:t>
            </a:r>
            <a:r>
              <a:rPr lang="en-US" baseline="0" dirty="0" smtClean="0"/>
              <a:t> </a:t>
            </a:r>
            <a:r>
              <a:rPr lang="en-US" baseline="0" dirty="0" err="1" smtClean="0"/>
              <a:t>tìm</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có</a:t>
            </a:r>
            <a:r>
              <a:rPr lang="en-US" baseline="0" dirty="0" smtClean="0"/>
              <a:t> </a:t>
            </a:r>
            <a:r>
              <a:rPr lang="en-US" baseline="0" dirty="0" err="1" smtClean="0"/>
              <a:t>chung</a:t>
            </a:r>
            <a:r>
              <a:rPr lang="en-US" baseline="0" dirty="0" smtClean="0"/>
              <a:t> 1 </a:t>
            </a:r>
            <a:r>
              <a:rPr lang="en-US" baseline="0" dirty="0" err="1" smtClean="0"/>
              <a:t>đặc</a:t>
            </a:r>
            <a:r>
              <a:rPr lang="en-US" baseline="0" dirty="0" smtClean="0"/>
              <a:t> </a:t>
            </a:r>
            <a:r>
              <a:rPr lang="en-US" baseline="0" dirty="0" err="1" smtClean="0"/>
              <a:t>điểm</a:t>
            </a:r>
            <a:r>
              <a:rPr lang="en-US" baseline="0" dirty="0" smtClean="0"/>
              <a:t> </a:t>
            </a:r>
            <a:r>
              <a:rPr lang="en-US" baseline="0" dirty="0" err="1" smtClean="0"/>
              <a:t>là</a:t>
            </a:r>
            <a:r>
              <a:rPr lang="en-US" baseline="0" dirty="0" smtClean="0"/>
              <a:t> </a:t>
            </a:r>
            <a:r>
              <a:rPr lang="en-US" baseline="0" dirty="0" err="1" smtClean="0"/>
              <a:t>mặc</a:t>
            </a:r>
            <a:r>
              <a:rPr lang="en-US" baseline="0" dirty="0" smtClean="0"/>
              <a:t> </a:t>
            </a:r>
            <a:r>
              <a:rPr lang="en-US" baseline="0" dirty="0" err="1" smtClean="0"/>
              <a:t>áo</a:t>
            </a:r>
            <a:r>
              <a:rPr lang="en-US" baseline="0" dirty="0" smtClean="0"/>
              <a:t> </a:t>
            </a:r>
            <a:r>
              <a:rPr lang="en-US" baseline="0" dirty="0" err="1" smtClean="0"/>
              <a:t>xanh</a:t>
            </a:r>
            <a:r>
              <a:rPr lang="en-US" baseline="0" dirty="0" smtClean="0"/>
              <a:t> </a:t>
            </a:r>
            <a:r>
              <a:rPr lang="en-US" baseline="0" dirty="0" err="1" smtClean="0"/>
              <a:t>thì</a:t>
            </a:r>
            <a:r>
              <a:rPr lang="en-US" baseline="0" dirty="0" smtClean="0"/>
              <a:t> </a:t>
            </a:r>
            <a:r>
              <a:rPr lang="en-US" baseline="0" dirty="0" err="1" smtClean="0"/>
              <a:t>sẽ</a:t>
            </a:r>
            <a:r>
              <a:rPr lang="en-US" baseline="0" dirty="0" smtClean="0"/>
              <a:t> </a:t>
            </a:r>
            <a:r>
              <a:rPr lang="en-US" baseline="0" dirty="0" err="1" smtClean="0"/>
              <a:t>thu</a:t>
            </a:r>
            <a:r>
              <a:rPr lang="en-US" baseline="0" dirty="0" smtClean="0"/>
              <a:t> </a:t>
            </a:r>
            <a:r>
              <a:rPr lang="en-US" baseline="0" dirty="0" err="1" smtClean="0"/>
              <a:t>được</a:t>
            </a:r>
            <a:r>
              <a:rPr lang="en-US" baseline="0" dirty="0" smtClean="0"/>
              <a:t> 1 </a:t>
            </a:r>
            <a:r>
              <a:rPr lang="en-US" baseline="0" dirty="0" err="1" smtClean="0"/>
              <a:t>tập</a:t>
            </a:r>
            <a:r>
              <a:rPr lang="en-US" baseline="0" dirty="0" smtClean="0"/>
              <a:t> </a:t>
            </a:r>
            <a:r>
              <a:rPr lang="en-US" baseline="0" dirty="0" err="1" smtClean="0"/>
              <a:t>tương</a:t>
            </a:r>
            <a:r>
              <a:rPr lang="en-US" baseline="0" dirty="0" smtClean="0"/>
              <a:t> </a:t>
            </a:r>
            <a:r>
              <a:rPr lang="en-US" baseline="0" dirty="0" err="1" smtClean="0"/>
              <a:t>đối</a:t>
            </a:r>
            <a:r>
              <a:rPr lang="en-US" baseline="0" dirty="0" smtClean="0"/>
              <a:t> </a:t>
            </a:r>
            <a:r>
              <a:rPr lang="en-US" baseline="0" dirty="0" err="1" smtClean="0"/>
              <a:t>lớn</a:t>
            </a:r>
            <a:r>
              <a:rPr lang="en-US" baseline="0" dirty="0" smtClean="0"/>
              <a:t> </a:t>
            </a:r>
            <a:r>
              <a:rPr lang="en-US" baseline="0" dirty="0" err="1" smtClean="0"/>
              <a:t>nghi</a:t>
            </a:r>
            <a:r>
              <a:rPr lang="en-US" baseline="0" dirty="0" smtClean="0"/>
              <a:t> can </a:t>
            </a:r>
            <a:r>
              <a:rPr lang="en-US" baseline="0" dirty="0" err="1" smtClean="0"/>
              <a:t>nếu</a:t>
            </a:r>
            <a:r>
              <a:rPr lang="en-US" baseline="0" dirty="0" smtClean="0"/>
              <a:t> </a:t>
            </a:r>
            <a:r>
              <a:rPr lang="en-US" baseline="0" dirty="0" err="1" smtClean="0"/>
              <a:t>khu</a:t>
            </a:r>
            <a:r>
              <a:rPr lang="en-US" baseline="0" dirty="0" smtClean="0"/>
              <a:t> </a:t>
            </a:r>
            <a:r>
              <a:rPr lang="en-US" baseline="0" dirty="0" err="1" smtClean="0"/>
              <a:t>phố</a:t>
            </a:r>
            <a:r>
              <a:rPr lang="en-US" baseline="0" dirty="0" smtClean="0"/>
              <a:t> </a:t>
            </a:r>
            <a:r>
              <a:rPr lang="en-US" baseline="0" dirty="0" err="1" smtClean="0"/>
              <a:t>này</a:t>
            </a:r>
            <a:r>
              <a:rPr lang="en-US" baseline="0" dirty="0" smtClean="0"/>
              <a:t> </a:t>
            </a:r>
            <a:r>
              <a:rPr lang="en-US" baseline="0" dirty="0" err="1" smtClean="0"/>
              <a:t>có</a:t>
            </a:r>
            <a:r>
              <a:rPr lang="en-US" baseline="0" dirty="0" smtClean="0"/>
              <a:t> </a:t>
            </a:r>
            <a:r>
              <a:rPr lang="en-US" baseline="0" dirty="0" err="1" smtClean="0"/>
              <a:t>nhiều</a:t>
            </a:r>
            <a:r>
              <a:rPr lang="en-US" baseline="0" dirty="0" smtClean="0"/>
              <a:t> </a:t>
            </a:r>
            <a:r>
              <a:rPr lang="en-US" baseline="0" dirty="0" err="1" smtClean="0"/>
              <a:t>người</a:t>
            </a:r>
            <a:r>
              <a:rPr lang="en-US" baseline="0" dirty="0" smtClean="0"/>
              <a:t> </a:t>
            </a:r>
            <a:r>
              <a:rPr lang="en-US" baseline="0" dirty="0" err="1" smtClean="0"/>
              <a:t>mặc</a:t>
            </a:r>
            <a:r>
              <a:rPr lang="en-US" baseline="0" dirty="0" smtClean="0"/>
              <a:t> </a:t>
            </a:r>
            <a:r>
              <a:rPr lang="en-US" baseline="0" dirty="0" err="1" smtClean="0"/>
              <a:t>áo</a:t>
            </a:r>
            <a:r>
              <a:rPr lang="en-US" baseline="0" dirty="0" smtClean="0"/>
              <a:t> </a:t>
            </a:r>
            <a:r>
              <a:rPr lang="en-US" baseline="0" dirty="0" err="1" smtClean="0"/>
              <a:t>xanh</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nếu</a:t>
            </a:r>
            <a:r>
              <a:rPr lang="en-US" baseline="0" dirty="0" smtClean="0"/>
              <a:t> </a:t>
            </a:r>
            <a:r>
              <a:rPr lang="en-US" baseline="0" dirty="0" err="1" smtClean="0"/>
              <a:t>biết</a:t>
            </a:r>
            <a:r>
              <a:rPr lang="en-US" baseline="0" dirty="0" smtClean="0"/>
              <a:t> </a:t>
            </a:r>
            <a:r>
              <a:rPr lang="en-US" baseline="0" dirty="0" err="1" smtClean="0"/>
              <a:t>thêm</a:t>
            </a:r>
            <a:r>
              <a:rPr lang="en-US" baseline="0" dirty="0" smtClean="0"/>
              <a:t> 1 chi </a:t>
            </a:r>
            <a:r>
              <a:rPr lang="en-US" baseline="0" dirty="0" err="1" smtClean="0"/>
              <a:t>tiết</a:t>
            </a:r>
            <a:r>
              <a:rPr lang="en-US" baseline="0" dirty="0" smtClean="0"/>
              <a:t> </a:t>
            </a:r>
            <a:r>
              <a:rPr lang="en-US" baseline="0" dirty="0" err="1" smtClean="0"/>
              <a:t>là</a:t>
            </a:r>
            <a:r>
              <a:rPr lang="en-US" baseline="0" dirty="0" smtClean="0"/>
              <a:t> </a:t>
            </a:r>
            <a:r>
              <a:rPr lang="en-US" baseline="0" dirty="0" err="1" smtClean="0"/>
              <a:t>cách</a:t>
            </a:r>
            <a:r>
              <a:rPr lang="en-US" baseline="0" dirty="0" smtClean="0"/>
              <a:t> </a:t>
            </a:r>
            <a:r>
              <a:rPr lang="en-US" baseline="0" dirty="0" err="1" smtClean="0"/>
              <a:t>nhà</a:t>
            </a:r>
            <a:r>
              <a:rPr lang="en-US" baseline="0" dirty="0" smtClean="0"/>
              <a:t> </a:t>
            </a:r>
            <a:r>
              <a:rPr lang="en-US" baseline="0" dirty="0" err="1" smtClean="0"/>
              <a:t>tên</a:t>
            </a:r>
            <a:r>
              <a:rPr lang="en-US" baseline="0" dirty="0" smtClean="0"/>
              <a:t> </a:t>
            </a:r>
            <a:r>
              <a:rPr lang="en-US" baseline="0" dirty="0" err="1" smtClean="0"/>
              <a:t>trộm</a:t>
            </a:r>
            <a:r>
              <a:rPr lang="en-US" baseline="0" dirty="0" smtClean="0"/>
              <a:t> 2 </a:t>
            </a:r>
            <a:r>
              <a:rPr lang="en-US" baseline="0" dirty="0" err="1" smtClean="0"/>
              <a:t>nhà</a:t>
            </a:r>
            <a:r>
              <a:rPr lang="en-US" baseline="0" dirty="0" smtClean="0"/>
              <a:t> </a:t>
            </a:r>
            <a:r>
              <a:rPr lang="en-US" baseline="0" dirty="0" err="1" smtClean="0"/>
              <a:t>có</a:t>
            </a:r>
            <a:r>
              <a:rPr lang="en-US" baseline="0" dirty="0" smtClean="0"/>
              <a:t> 1 </a:t>
            </a:r>
            <a:r>
              <a:rPr lang="en-US" baseline="0" dirty="0" err="1" smtClean="0"/>
              <a:t>người</a:t>
            </a:r>
            <a:r>
              <a:rPr lang="en-US" baseline="0" dirty="0" smtClean="0"/>
              <a:t> </a:t>
            </a:r>
            <a:r>
              <a:rPr lang="en-US" baseline="0" dirty="0" err="1" smtClean="0"/>
              <a:t>hàng</a:t>
            </a:r>
            <a:r>
              <a:rPr lang="en-US" baseline="0" dirty="0" smtClean="0"/>
              <a:t> </a:t>
            </a:r>
            <a:r>
              <a:rPr lang="en-US" baseline="0" dirty="0" err="1" smtClean="0"/>
              <a:t>xóm</a:t>
            </a:r>
            <a:r>
              <a:rPr lang="en-US" baseline="0" dirty="0" smtClean="0"/>
              <a:t> </a:t>
            </a:r>
            <a:r>
              <a:rPr lang="en-US" baseline="0" dirty="0" err="1" smtClean="0"/>
              <a:t>mặc</a:t>
            </a:r>
            <a:r>
              <a:rPr lang="en-US" baseline="0" dirty="0" smtClean="0"/>
              <a:t> </a:t>
            </a:r>
            <a:r>
              <a:rPr lang="en-US" baseline="0" dirty="0" err="1" smtClean="0"/>
              <a:t>áo</a:t>
            </a:r>
            <a:r>
              <a:rPr lang="en-US" baseline="0" dirty="0" smtClean="0"/>
              <a:t> </a:t>
            </a:r>
            <a:r>
              <a:rPr lang="en-US" baseline="0" dirty="0" err="1" smtClean="0"/>
              <a:t>đỏ</a:t>
            </a:r>
            <a:r>
              <a:rPr lang="en-US" baseline="0" dirty="0" smtClean="0"/>
              <a:t> </a:t>
            </a:r>
            <a:r>
              <a:rPr lang="en-US" baseline="0" dirty="0" err="1" smtClean="0"/>
              <a:t>thì</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thu</a:t>
            </a:r>
            <a:r>
              <a:rPr lang="en-US" baseline="0" dirty="0" smtClean="0"/>
              <a:t> </a:t>
            </a:r>
            <a:r>
              <a:rPr lang="en-US" baseline="0" dirty="0" err="1" smtClean="0"/>
              <a:t>hẹp</a:t>
            </a:r>
            <a:r>
              <a:rPr lang="en-US" baseline="0" dirty="0" smtClean="0"/>
              <a:t> </a:t>
            </a:r>
            <a:r>
              <a:rPr lang="en-US" baseline="0" dirty="0" err="1" smtClean="0"/>
              <a:t>được</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a:t>
            </a:r>
            <a:r>
              <a:rPr lang="en-US" baseline="0" dirty="0" err="1" smtClean="0"/>
              <a:t>nghi</a:t>
            </a:r>
            <a:r>
              <a:rPr lang="en-US" baseline="0" dirty="0" smtClean="0"/>
              <a:t> can </a:t>
            </a:r>
            <a:r>
              <a:rPr lang="en-US" baseline="0" dirty="0" err="1" smtClean="0"/>
              <a:t>lại</a:t>
            </a:r>
            <a:r>
              <a:rPr lang="en-US" baseline="0" dirty="0" smtClean="0"/>
              <a:t>. </a:t>
            </a:r>
            <a:r>
              <a:rPr lang="en-US" baseline="0" dirty="0" err="1" smtClean="0"/>
              <a:t>Hướng</a:t>
            </a:r>
            <a:r>
              <a:rPr lang="en-US" baseline="0" dirty="0" smtClean="0"/>
              <a:t> </a:t>
            </a:r>
            <a:r>
              <a:rPr lang="en-US" baseline="0" dirty="0" err="1" smtClean="0"/>
              <a:t>đi</a:t>
            </a:r>
            <a:r>
              <a:rPr lang="en-US" baseline="0" dirty="0" smtClean="0"/>
              <a:t> </a:t>
            </a:r>
            <a:r>
              <a:rPr lang="en-US" baseline="0" dirty="0" err="1" smtClean="0"/>
              <a:t>mới</a:t>
            </a:r>
            <a:r>
              <a:rPr lang="en-US" baseline="0" dirty="0" smtClean="0"/>
              <a:t> </a:t>
            </a:r>
            <a:r>
              <a:rPr lang="en-US" baseline="0" dirty="0" err="1" smtClean="0"/>
              <a:t>của</a:t>
            </a:r>
            <a:r>
              <a:rPr lang="en-US" baseline="0" dirty="0" smtClean="0"/>
              <a:t> </a:t>
            </a:r>
            <a:r>
              <a:rPr lang="en-US" baseline="0" dirty="0" err="1" smtClean="0"/>
              <a:t>chúng</a:t>
            </a:r>
            <a:r>
              <a:rPr lang="en-US" baseline="0" dirty="0" smtClean="0"/>
              <a:t> </a:t>
            </a:r>
            <a:r>
              <a:rPr lang="en-US" baseline="0" dirty="0" err="1" smtClean="0"/>
              <a:t>ta</a:t>
            </a:r>
            <a:r>
              <a:rPr lang="en-US" baseline="0" dirty="0" smtClean="0"/>
              <a:t> </a:t>
            </a:r>
            <a:r>
              <a:rPr lang="en-US" baseline="0" dirty="0" err="1" smtClean="0"/>
              <a:t>dựa</a:t>
            </a:r>
            <a:r>
              <a:rPr lang="en-US" baseline="0" dirty="0" smtClean="0"/>
              <a:t> </a:t>
            </a:r>
            <a:r>
              <a:rPr lang="en-US" baseline="0" dirty="0" err="1" smtClean="0"/>
              <a:t>trên</a:t>
            </a:r>
            <a:r>
              <a:rPr lang="en-US" baseline="0" dirty="0" smtClean="0"/>
              <a:t> </a:t>
            </a:r>
            <a:r>
              <a:rPr lang="en-US" baseline="0" dirty="0" err="1" smtClean="0"/>
              <a:t>bài</a:t>
            </a:r>
            <a:r>
              <a:rPr lang="en-US" baseline="0" dirty="0" smtClean="0"/>
              <a:t> </a:t>
            </a:r>
            <a:r>
              <a:rPr lang="en-US" baseline="0" dirty="0" err="1" smtClean="0"/>
              <a:t>toán</a:t>
            </a:r>
            <a:r>
              <a:rPr lang="en-US" baseline="0" dirty="0" smtClean="0"/>
              <a:t> </a:t>
            </a:r>
            <a:r>
              <a:rPr lang="en-US" baseline="0" dirty="0" err="1" smtClean="0"/>
              <a:t>trên</a:t>
            </a:r>
            <a:r>
              <a:rPr lang="en-US" baseline="0" dirty="0" smtClean="0"/>
              <a:t>.</a:t>
            </a:r>
            <a:br>
              <a:rPr lang="en-US" baseline="0" dirty="0" smtClean="0"/>
            </a:b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Giả</a:t>
            </a:r>
            <a:r>
              <a:rPr lang="en-US" baseline="0" dirty="0" smtClean="0"/>
              <a:t> </a:t>
            </a:r>
            <a:r>
              <a:rPr lang="en-US" baseline="0" dirty="0" err="1" smtClean="0"/>
              <a:t>sử</a:t>
            </a:r>
            <a:r>
              <a:rPr lang="en-US" baseline="0" dirty="0" smtClean="0"/>
              <a:t> Frequency index </a:t>
            </a:r>
            <a:r>
              <a:rPr lang="en-US" baseline="0" dirty="0" err="1" smtClean="0"/>
              <a:t>được</a:t>
            </a:r>
            <a:r>
              <a:rPr lang="en-US" baseline="0" dirty="0" smtClean="0"/>
              <a:t> </a:t>
            </a:r>
            <a:r>
              <a:rPr lang="en-US" baseline="0" dirty="0" err="1" smtClean="0"/>
              <a:t>biểu</a:t>
            </a:r>
            <a:r>
              <a:rPr lang="en-US" baseline="0" dirty="0" smtClean="0"/>
              <a:t> </a:t>
            </a:r>
            <a:r>
              <a:rPr lang="en-US" baseline="0" dirty="0" err="1" smtClean="0"/>
              <a:t>diễn</a:t>
            </a:r>
            <a:r>
              <a:rPr lang="en-US" baseline="0" dirty="0" smtClean="0"/>
              <a:t> </a:t>
            </a:r>
            <a:r>
              <a:rPr lang="en-US" baseline="0" dirty="0" err="1" smtClean="0"/>
              <a:t>bằng</a:t>
            </a:r>
            <a:r>
              <a:rPr lang="en-US" baseline="0" dirty="0" smtClean="0"/>
              <a:t> 10bit, </a:t>
            </a:r>
            <a:r>
              <a:rPr lang="en-US" baseline="0" dirty="0" err="1" smtClean="0"/>
              <a:t>được</a:t>
            </a:r>
            <a:r>
              <a:rPr lang="en-US" baseline="0" dirty="0" smtClean="0"/>
              <a:t> </a:t>
            </a:r>
            <a:r>
              <a:rPr lang="en-US" baseline="0" dirty="0" err="1" smtClean="0"/>
              <a:t>coi</a:t>
            </a:r>
            <a:r>
              <a:rPr lang="en-US" baseline="0" dirty="0" smtClean="0"/>
              <a:t> </a:t>
            </a:r>
            <a:r>
              <a:rPr lang="en-US" baseline="0" dirty="0" err="1" smtClean="0"/>
              <a:t>là</a:t>
            </a:r>
            <a:r>
              <a:rPr lang="en-US" baseline="0" dirty="0" smtClean="0"/>
              <a:t> </a:t>
            </a:r>
            <a:r>
              <a:rPr lang="en-US" baseline="0" dirty="0" err="1" smtClean="0"/>
              <a:t>có</a:t>
            </a:r>
            <a:r>
              <a:rPr lang="en-US" baseline="0" dirty="0" smtClean="0"/>
              <a:t> entropy </a:t>
            </a:r>
            <a:r>
              <a:rPr lang="en-US" baseline="0" dirty="0" err="1" smtClean="0"/>
              <a:t>thấp</a:t>
            </a:r>
            <a:r>
              <a:rPr lang="en-US" baseline="0" dirty="0" smtClean="0"/>
              <a:t>, do </a:t>
            </a:r>
            <a:r>
              <a:rPr lang="en-US" baseline="0" dirty="0" err="1" smtClean="0"/>
              <a:t>vậy</a:t>
            </a:r>
            <a:r>
              <a:rPr lang="en-US" baseline="0" dirty="0" smtClean="0"/>
              <a:t> </a:t>
            </a:r>
            <a:r>
              <a:rPr lang="en-US" baseline="0" dirty="0" err="1" smtClean="0"/>
              <a:t>thay</a:t>
            </a:r>
            <a:r>
              <a:rPr lang="en-US" baseline="0" dirty="0" smtClean="0"/>
              <a:t> </a:t>
            </a:r>
            <a:r>
              <a:rPr lang="en-US" baseline="0" dirty="0" err="1" smtClean="0"/>
              <a:t>vì</a:t>
            </a:r>
            <a:r>
              <a:rPr lang="en-US" baseline="0" dirty="0" smtClean="0"/>
              <a:t> so </a:t>
            </a:r>
            <a:r>
              <a:rPr lang="en-US" baseline="0" dirty="0" err="1" smtClean="0"/>
              <a:t>sánh</a:t>
            </a:r>
            <a:r>
              <a:rPr lang="en-US" baseline="0" dirty="0" smtClean="0"/>
              <a:t> </a:t>
            </a:r>
            <a:r>
              <a:rPr lang="en-US" baseline="0" dirty="0" err="1" smtClean="0"/>
              <a:t>những</a:t>
            </a:r>
            <a:r>
              <a:rPr lang="en-US" baseline="0" dirty="0" smtClean="0"/>
              <a:t> peak </a:t>
            </a:r>
            <a:r>
              <a:rPr lang="en-US" baseline="0" dirty="0" err="1" smtClean="0"/>
              <a:t>có</a:t>
            </a:r>
            <a:r>
              <a:rPr lang="en-US" baseline="0" dirty="0" smtClean="0"/>
              <a:t> frequency </a:t>
            </a:r>
            <a:r>
              <a:rPr lang="en-US" baseline="0" dirty="0" err="1" smtClean="0"/>
              <a:t>bằng</a:t>
            </a:r>
            <a:r>
              <a:rPr lang="en-US" baseline="0" dirty="0" smtClean="0"/>
              <a:t> </a:t>
            </a:r>
            <a:r>
              <a:rPr lang="en-US" baseline="0" dirty="0" err="1" smtClean="0"/>
              <a:t>nhau</a:t>
            </a:r>
            <a:r>
              <a:rPr lang="en-US" baseline="0" dirty="0" smtClean="0"/>
              <a:t>, </a:t>
            </a:r>
            <a:r>
              <a:rPr lang="en-US" baseline="0" dirty="0" err="1" smtClean="0"/>
              <a:t>ta</a:t>
            </a:r>
            <a:r>
              <a:rPr lang="en-US" baseline="0" dirty="0" smtClean="0"/>
              <a:t> </a:t>
            </a:r>
            <a:r>
              <a:rPr lang="en-US" baseline="0" dirty="0" err="1" smtClean="0"/>
              <a:t>sẽ</a:t>
            </a:r>
            <a:r>
              <a:rPr lang="en-US" baseline="0" dirty="0" smtClean="0"/>
              <a:t> so </a:t>
            </a:r>
            <a:r>
              <a:rPr lang="en-US" baseline="0" dirty="0" err="1" smtClean="0"/>
              <a:t>sánh</a:t>
            </a:r>
            <a:r>
              <a:rPr lang="en-US" baseline="0" dirty="0" smtClean="0"/>
              <a:t> </a:t>
            </a:r>
            <a:r>
              <a:rPr lang="en-US" baseline="0" dirty="0" err="1" smtClean="0"/>
              <a:t>các</a:t>
            </a:r>
            <a:r>
              <a:rPr lang="en-US" baseline="0" dirty="0" smtClean="0"/>
              <a:t> </a:t>
            </a:r>
            <a:r>
              <a:rPr lang="en-US" baseline="0" dirty="0" err="1" smtClean="0"/>
              <a:t>cặp</a:t>
            </a:r>
            <a:r>
              <a:rPr lang="en-US" baseline="0" dirty="0" smtClean="0"/>
              <a:t> peaks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định</a:t>
            </a:r>
            <a:r>
              <a:rPr lang="en-US" baseline="0" dirty="0" smtClean="0"/>
              <a:t> </a:t>
            </a:r>
            <a:r>
              <a:rPr lang="en-US" baseline="0" dirty="0" err="1" smtClean="0"/>
              <a:t>ra</a:t>
            </a:r>
            <a:r>
              <a:rPr lang="en-US" baseline="0" dirty="0" smtClean="0"/>
              <a:t> 1 </a:t>
            </a:r>
            <a:r>
              <a:rPr lang="en-US" baseline="0" dirty="0" err="1" smtClean="0"/>
              <a:t>cấu</a:t>
            </a:r>
            <a:r>
              <a:rPr lang="en-US" baseline="0" dirty="0" smtClean="0"/>
              <a:t> </a:t>
            </a:r>
            <a:r>
              <a:rPr lang="en-US" baseline="0" dirty="0" err="1" smtClean="0"/>
              <a:t>trúc</a:t>
            </a:r>
            <a:r>
              <a:rPr lang="en-US" baseline="0" dirty="0" smtClean="0"/>
              <a:t> </a:t>
            </a:r>
            <a:r>
              <a:rPr lang="en-US" baseline="0" dirty="0" err="1" smtClean="0"/>
              <a:t>mới</a:t>
            </a:r>
            <a:r>
              <a:rPr lang="en-US" baseline="0" dirty="0" smtClean="0"/>
              <a:t> </a:t>
            </a:r>
            <a:r>
              <a:rPr lang="en-US" baseline="0" dirty="0" err="1" smtClean="0"/>
              <a:t>giả</a:t>
            </a:r>
            <a:r>
              <a:rPr lang="en-US" baseline="0" dirty="0" smtClean="0"/>
              <a:t> </a:t>
            </a:r>
            <a:r>
              <a:rPr lang="en-US" baseline="0" dirty="0" err="1" smtClean="0"/>
              <a:t>sử</a:t>
            </a:r>
            <a:r>
              <a:rPr lang="en-US" baseline="0" dirty="0" smtClean="0"/>
              <a:t> </a:t>
            </a:r>
            <a:r>
              <a:rPr lang="en-US" baseline="0" dirty="0" err="1" smtClean="0"/>
              <a:t>có</a:t>
            </a:r>
            <a:r>
              <a:rPr lang="en-US" baseline="0" dirty="0" smtClean="0"/>
              <a:t> </a:t>
            </a:r>
            <a:r>
              <a:rPr lang="en-US" baseline="0" dirty="0" err="1" smtClean="0"/>
              <a:t>kích</a:t>
            </a:r>
            <a:r>
              <a:rPr lang="en-US" baseline="0" dirty="0" smtClean="0"/>
              <a:t> </a:t>
            </a:r>
            <a:r>
              <a:rPr lang="en-US" baseline="0" dirty="0" err="1" smtClean="0"/>
              <a:t>cỡ</a:t>
            </a:r>
            <a:r>
              <a:rPr lang="en-US" baseline="0" dirty="0" smtClean="0"/>
              <a:t> </a:t>
            </a:r>
            <a:r>
              <a:rPr lang="en-US" baseline="0" dirty="0" err="1" smtClean="0"/>
              <a:t>là</a:t>
            </a:r>
            <a:r>
              <a:rPr lang="en-US" baseline="0" dirty="0" smtClean="0"/>
              <a:t> 30 bit </a:t>
            </a:r>
            <a:r>
              <a:rPr lang="en-US" baseline="0" dirty="0" err="1" smtClean="0"/>
              <a:t>bao</a:t>
            </a:r>
            <a:r>
              <a:rPr lang="en-US" baseline="0" dirty="0" smtClean="0"/>
              <a:t> </a:t>
            </a:r>
            <a:r>
              <a:rPr lang="en-US" baseline="0" dirty="0" err="1" smtClean="0"/>
              <a:t>gồm</a:t>
            </a:r>
            <a:r>
              <a:rPr lang="en-US" baseline="0" dirty="0" smtClean="0"/>
              <a:t> Frequency peak 1 </a:t>
            </a:r>
            <a:r>
              <a:rPr lang="en-US" baseline="0" dirty="0" err="1" smtClean="0"/>
              <a:t>có</a:t>
            </a:r>
            <a:r>
              <a:rPr lang="en-US" baseline="0" dirty="0" smtClean="0"/>
              <a:t> </a:t>
            </a:r>
            <a:r>
              <a:rPr lang="en-US" baseline="0" dirty="0" err="1" smtClean="0"/>
              <a:t>độ</a:t>
            </a:r>
            <a:r>
              <a:rPr lang="en-US" baseline="0" dirty="0" smtClean="0"/>
              <a:t> </a:t>
            </a:r>
            <a:r>
              <a:rPr lang="en-US" baseline="0" dirty="0" err="1" smtClean="0"/>
              <a:t>dài</a:t>
            </a:r>
            <a:r>
              <a:rPr lang="en-US" baseline="0" dirty="0" smtClean="0"/>
              <a:t> 10 bit, Frequency peak 2 </a:t>
            </a:r>
            <a:r>
              <a:rPr lang="en-US" baseline="0" dirty="0" err="1" smtClean="0"/>
              <a:t>có</a:t>
            </a:r>
            <a:r>
              <a:rPr lang="en-US" baseline="0" dirty="0" smtClean="0"/>
              <a:t> </a:t>
            </a:r>
            <a:r>
              <a:rPr lang="en-US" baseline="0" dirty="0" err="1" smtClean="0"/>
              <a:t>độ</a:t>
            </a:r>
            <a:r>
              <a:rPr lang="en-US" baseline="0" dirty="0" smtClean="0"/>
              <a:t> </a:t>
            </a:r>
            <a:r>
              <a:rPr lang="en-US" baseline="0" dirty="0" err="1" smtClean="0"/>
              <a:t>dài</a:t>
            </a:r>
            <a:r>
              <a:rPr lang="en-US" baseline="0" dirty="0" smtClean="0"/>
              <a:t> 10 bit </a:t>
            </a:r>
            <a:r>
              <a:rPr lang="en-US" baseline="0" dirty="0" err="1" smtClean="0"/>
              <a:t>và</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delta t </a:t>
            </a:r>
            <a:r>
              <a:rPr lang="en-US" baseline="0" dirty="0" err="1" smtClean="0"/>
              <a:t>chênh</a:t>
            </a:r>
            <a:r>
              <a:rPr lang="en-US" baseline="0" dirty="0" smtClean="0"/>
              <a:t> </a:t>
            </a:r>
            <a:r>
              <a:rPr lang="en-US" baseline="0" dirty="0" err="1" smtClean="0"/>
              <a:t>lệch</a:t>
            </a:r>
            <a:r>
              <a:rPr lang="en-US" baseline="0" dirty="0" smtClean="0"/>
              <a:t> 4 bit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được</a:t>
            </a:r>
            <a:r>
              <a:rPr lang="en-US" baseline="0" dirty="0" smtClean="0"/>
              <a:t> 1 </a:t>
            </a:r>
            <a:r>
              <a:rPr lang="en-US" baseline="0" dirty="0" err="1" smtClean="0"/>
              <a:t>cấu</a:t>
            </a:r>
            <a:r>
              <a:rPr lang="en-US" baseline="0" dirty="0" smtClean="0"/>
              <a:t> </a:t>
            </a:r>
            <a:r>
              <a:rPr lang="en-US" baseline="0" dirty="0" err="1" smtClean="0"/>
              <a:t>trúc</a:t>
            </a:r>
            <a:r>
              <a:rPr lang="en-US" baseline="0" dirty="0" smtClean="0"/>
              <a:t> </a:t>
            </a:r>
            <a:r>
              <a:rPr lang="en-US" baseline="0" dirty="0" err="1" smtClean="0"/>
              <a:t>để</a:t>
            </a:r>
            <a:r>
              <a:rPr lang="en-US" baseline="0" dirty="0" smtClean="0"/>
              <a:t> so </a:t>
            </a:r>
            <a:r>
              <a:rPr lang="en-US" baseline="0" dirty="0" err="1" smtClean="0"/>
              <a:t>sánh</a:t>
            </a:r>
            <a:r>
              <a:rPr lang="en-US" baseline="0" dirty="0" smtClean="0"/>
              <a:t> </a:t>
            </a:r>
            <a:r>
              <a:rPr lang="en-US" baseline="0" dirty="0" err="1" smtClean="0"/>
              <a:t>có</a:t>
            </a:r>
            <a:r>
              <a:rPr lang="en-US" baseline="0" dirty="0" smtClean="0"/>
              <a:t> entropy </a:t>
            </a:r>
            <a:r>
              <a:rPr lang="en-US" baseline="0" dirty="0" err="1" smtClean="0"/>
              <a:t>cao</a:t>
            </a:r>
            <a:r>
              <a:rPr lang="en-US" baseline="0" dirty="0" smtClean="0"/>
              <a:t> </a:t>
            </a:r>
            <a:r>
              <a:rPr lang="en-US" baseline="0" dirty="0" err="1" smtClean="0"/>
              <a:t>hơn</a:t>
            </a:r>
            <a:r>
              <a:rPr lang="en-US" baseline="0" dirty="0" smtClean="0"/>
              <a:t> 14bit = 16k </a:t>
            </a:r>
            <a:r>
              <a:rPr lang="en-US" baseline="0" dirty="0" err="1" smtClean="0"/>
              <a:t>lần</a:t>
            </a:r>
            <a:r>
              <a:rPr lang="en-US" baseline="0" dirty="0" smtClean="0"/>
              <a:t> </a:t>
            </a:r>
            <a:r>
              <a:rPr lang="en-US" baseline="0" dirty="0" err="1" smtClean="0"/>
              <a:t>cách</a:t>
            </a:r>
            <a:r>
              <a:rPr lang="en-US" baseline="0" dirty="0" smtClean="0"/>
              <a:t> </a:t>
            </a:r>
            <a:r>
              <a:rPr lang="en-US" baseline="0" dirty="0" err="1" smtClean="0"/>
              <a:t>cũ</a:t>
            </a:r>
            <a:r>
              <a:rPr lang="en-US" baseline="0" dirty="0" smtClean="0"/>
              <a:t>, </a:t>
            </a:r>
            <a:r>
              <a:rPr lang="en-US" baseline="0" dirty="0" err="1" smtClean="0"/>
              <a:t>đồng</a:t>
            </a:r>
            <a:r>
              <a:rPr lang="en-US" baseline="0" dirty="0" smtClean="0"/>
              <a:t> </a:t>
            </a:r>
            <a:r>
              <a:rPr lang="en-US" baseline="0" dirty="0" err="1" smtClean="0"/>
              <a:t>nghĩa</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xác</a:t>
            </a:r>
            <a:r>
              <a:rPr lang="en-US" baseline="0" dirty="0" smtClean="0"/>
              <a:t> </a:t>
            </a:r>
            <a:r>
              <a:rPr lang="en-US" baseline="0" dirty="0" err="1" smtClean="0"/>
              <a:t>suất</a:t>
            </a:r>
            <a:r>
              <a:rPr lang="en-US" baseline="0" dirty="0" smtClean="0"/>
              <a:t> </a:t>
            </a:r>
            <a:r>
              <a:rPr lang="en-US" baseline="0" dirty="0" err="1" smtClean="0"/>
              <a:t>tìm</a:t>
            </a:r>
            <a:r>
              <a:rPr lang="en-US" baseline="0" dirty="0" smtClean="0"/>
              <a:t> </a:t>
            </a:r>
            <a:r>
              <a:rPr lang="en-US" baseline="0" dirty="0" err="1" smtClean="0"/>
              <a:t>phải</a:t>
            </a:r>
            <a:r>
              <a:rPr lang="en-US" baseline="0" dirty="0" smtClean="0"/>
              <a:t> </a:t>
            </a:r>
            <a:r>
              <a:rPr lang="en-US" baseline="0" dirty="0" err="1" smtClean="0"/>
              <a:t>điểm</a:t>
            </a:r>
            <a:r>
              <a:rPr lang="en-US" baseline="0" dirty="0" smtClean="0"/>
              <a:t> match </a:t>
            </a:r>
            <a:r>
              <a:rPr lang="en-US" baseline="0" dirty="0" err="1" smtClean="0"/>
              <a:t>giả</a:t>
            </a:r>
            <a:r>
              <a:rPr lang="en-US" baseline="0" dirty="0" smtClean="0"/>
              <a:t> </a:t>
            </a:r>
            <a:r>
              <a:rPr lang="en-US" baseline="0" dirty="0" err="1" smtClean="0"/>
              <a:t>được</a:t>
            </a:r>
            <a:r>
              <a:rPr lang="en-US" baseline="0" dirty="0" smtClean="0"/>
              <a:t> </a:t>
            </a:r>
            <a:r>
              <a:rPr lang="en-US" baseline="0" dirty="0" err="1" smtClean="0"/>
              <a:t>giảm</a:t>
            </a:r>
            <a:r>
              <a:rPr lang="en-US" baseline="0" dirty="0" smtClean="0"/>
              <a:t> </a:t>
            </a:r>
            <a:r>
              <a:rPr lang="en-US" baseline="0" dirty="0" err="1" smtClean="0"/>
              <a:t>thiểu</a:t>
            </a:r>
            <a:r>
              <a:rPr lang="en-US" baseline="0" dirty="0" smtClean="0"/>
              <a:t> </a:t>
            </a:r>
            <a:r>
              <a:rPr lang="en-US" baseline="0" dirty="0" err="1" smtClean="0"/>
              <a:t>đi</a:t>
            </a:r>
            <a:r>
              <a:rPr lang="en-US" baseline="0" dirty="0" smtClean="0"/>
              <a:t> 16k </a:t>
            </a:r>
            <a:r>
              <a:rPr lang="en-US" baseline="0" dirty="0" err="1" smtClean="0"/>
              <a:t>lần</a:t>
            </a:r>
            <a:r>
              <a:rPr lang="en-US" baseline="0" dirty="0" smtClean="0"/>
              <a:t>. (</a:t>
            </a:r>
            <a:r>
              <a:rPr lang="en-US" baseline="0" dirty="0" err="1" smtClean="0"/>
              <a:t>tốc</a:t>
            </a:r>
            <a:r>
              <a:rPr lang="en-US" baseline="0" dirty="0" smtClean="0"/>
              <a:t> </a:t>
            </a:r>
            <a:r>
              <a:rPr lang="en-US" baseline="0" dirty="0" err="1" smtClean="0"/>
              <a:t>độ</a:t>
            </a:r>
            <a:r>
              <a:rPr lang="en-US" baseline="0" dirty="0" smtClean="0"/>
              <a:t> </a:t>
            </a:r>
            <a:r>
              <a:rPr lang="en-US" baseline="0" dirty="0" err="1" smtClean="0"/>
              <a:t>tăng</a:t>
            </a:r>
            <a:r>
              <a:rPr lang="en-US" baseline="0" dirty="0" smtClean="0"/>
              <a:t> 16k </a:t>
            </a:r>
            <a:r>
              <a:rPr lang="en-US" baseline="0" dirty="0" err="1" smtClean="0"/>
              <a:t>lần</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cấu</a:t>
            </a:r>
            <a:r>
              <a:rPr lang="en-US" baseline="0" dirty="0" smtClean="0"/>
              <a:t> </a:t>
            </a:r>
            <a:r>
              <a:rPr lang="en-US" baseline="0" dirty="0" err="1" smtClean="0"/>
              <a:t>trúc</a:t>
            </a:r>
            <a:r>
              <a:rPr lang="en-US" baseline="0" dirty="0" smtClean="0"/>
              <a:t> </a:t>
            </a:r>
            <a:r>
              <a:rPr lang="en-US" baseline="0" dirty="0" err="1" smtClean="0"/>
              <a:t>này</a:t>
            </a:r>
            <a:r>
              <a:rPr lang="en-US" baseline="0" dirty="0" smtClean="0"/>
              <a:t> </a:t>
            </a:r>
            <a:r>
              <a:rPr lang="en-US" baseline="0" dirty="0" err="1" smtClean="0"/>
              <a:t>sẽ</a:t>
            </a:r>
            <a:r>
              <a:rPr lang="en-US" baseline="0" dirty="0" smtClean="0"/>
              <a:t> </a:t>
            </a:r>
            <a:r>
              <a:rPr lang="en-US" baseline="0" dirty="0" err="1" smtClean="0"/>
              <a:t>được</a:t>
            </a:r>
            <a:r>
              <a:rPr lang="en-US" baseline="0" dirty="0" smtClean="0"/>
              <a:t> </a:t>
            </a:r>
            <a:r>
              <a:rPr lang="en-US" baseline="0" dirty="0" err="1" smtClean="0"/>
              <a:t>dùng</a:t>
            </a:r>
            <a:r>
              <a:rPr lang="en-US" baseline="0" dirty="0" smtClean="0"/>
              <a:t> </a:t>
            </a:r>
            <a:r>
              <a:rPr lang="en-US" baseline="0" dirty="0" err="1" smtClean="0"/>
              <a:t>làm</a:t>
            </a:r>
            <a:r>
              <a:rPr lang="en-US" baseline="0" dirty="0" smtClean="0"/>
              <a:t> key </a:t>
            </a:r>
            <a:r>
              <a:rPr lang="en-US" baseline="0" dirty="0" err="1" smtClean="0"/>
              <a:t>thay</a:t>
            </a:r>
            <a:r>
              <a:rPr lang="en-US" baseline="0" dirty="0" smtClean="0"/>
              <a:t> </a:t>
            </a:r>
            <a:r>
              <a:rPr lang="en-US" baseline="0" dirty="0" err="1" smtClean="0"/>
              <a:t>cho</a:t>
            </a:r>
            <a:r>
              <a:rPr lang="en-US" baseline="0" dirty="0" smtClean="0"/>
              <a:t> frequency index </a:t>
            </a:r>
            <a:r>
              <a:rPr lang="en-US" baseline="0" dirty="0" err="1" smtClean="0"/>
              <a:t>cho</a:t>
            </a:r>
            <a:r>
              <a:rPr lang="en-US" baseline="0" dirty="0" smtClean="0"/>
              <a:t> </a:t>
            </a:r>
            <a:r>
              <a:rPr lang="en-US" baseline="0" dirty="0" err="1" smtClean="0"/>
              <a:t>việc</a:t>
            </a:r>
            <a:r>
              <a:rPr lang="en-US" baseline="0" dirty="0" smtClean="0"/>
              <a:t> matching.</a:t>
            </a:r>
            <a:endParaRPr lang="en-US" dirty="0" smtClean="0"/>
          </a:p>
          <a:p>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Vậy</a:t>
            </a:r>
            <a:r>
              <a:rPr lang="en-US" baseline="0" dirty="0" smtClean="0"/>
              <a:t> </a:t>
            </a:r>
            <a:r>
              <a:rPr lang="en-US" baseline="0" dirty="0" err="1" smtClean="0"/>
              <a:t>thì</a:t>
            </a:r>
            <a:r>
              <a:rPr lang="en-US" baseline="0" dirty="0" smtClean="0"/>
              <a:t> </a:t>
            </a:r>
            <a:r>
              <a:rPr lang="en-US" baseline="0" dirty="0" err="1" smtClean="0"/>
              <a:t>việc</a:t>
            </a:r>
            <a:r>
              <a:rPr lang="en-US" baseline="0" dirty="0" smtClean="0"/>
              <a:t> </a:t>
            </a:r>
            <a:r>
              <a:rPr lang="en-US" baseline="0" dirty="0" err="1" smtClean="0"/>
              <a:t>ghép</a:t>
            </a:r>
            <a:r>
              <a:rPr lang="en-US" baseline="0" dirty="0" smtClean="0"/>
              <a:t> </a:t>
            </a:r>
            <a:r>
              <a:rPr lang="en-US" baseline="0" dirty="0" err="1" smtClean="0"/>
              <a:t>cặp</a:t>
            </a:r>
            <a:r>
              <a:rPr lang="en-US" baseline="0" dirty="0" smtClean="0"/>
              <a:t> </a:t>
            </a:r>
            <a:r>
              <a:rPr lang="en-US" baseline="0" dirty="0" err="1" smtClean="0"/>
              <a:t>các</a:t>
            </a:r>
            <a:r>
              <a:rPr lang="en-US" baseline="0" dirty="0" smtClean="0"/>
              <a:t> </a:t>
            </a:r>
            <a:r>
              <a:rPr lang="en-US" baseline="0" dirty="0" err="1" smtClean="0"/>
              <a:t>đỉnh</a:t>
            </a:r>
            <a:r>
              <a:rPr lang="en-US" baseline="0" dirty="0" smtClean="0"/>
              <a:t> </a:t>
            </a:r>
            <a:r>
              <a:rPr lang="en-US" baseline="0" dirty="0" err="1" smtClean="0"/>
              <a:t>như</a:t>
            </a:r>
            <a:r>
              <a:rPr lang="en-US" baseline="0" dirty="0" smtClean="0"/>
              <a:t> </a:t>
            </a:r>
            <a:r>
              <a:rPr lang="en-US" baseline="0" dirty="0" err="1" smtClean="0"/>
              <a:t>thế</a:t>
            </a:r>
            <a:r>
              <a:rPr lang="en-US" baseline="0" dirty="0" smtClean="0"/>
              <a:t> </a:t>
            </a:r>
            <a:r>
              <a:rPr lang="en-US" baseline="0" dirty="0" err="1" smtClean="0"/>
              <a:t>nào</a:t>
            </a:r>
            <a:r>
              <a:rPr lang="en-US" baseline="0" dirty="0" smtClean="0"/>
              <a:t> </a:t>
            </a:r>
            <a:r>
              <a:rPr lang="en-US" baseline="0" dirty="0" err="1" smtClean="0"/>
              <a:t>khi</a:t>
            </a:r>
            <a:r>
              <a:rPr lang="en-US" baseline="0" dirty="0" smtClean="0"/>
              <a:t> </a:t>
            </a:r>
            <a:r>
              <a:rPr lang="en-US" baseline="0" dirty="0" err="1" smtClean="0"/>
              <a:t>có</a:t>
            </a:r>
            <a:r>
              <a:rPr lang="en-US" baseline="0" dirty="0" smtClean="0"/>
              <a:t> </a:t>
            </a:r>
            <a:r>
              <a:rPr lang="en-US" baseline="0" dirty="0" err="1" smtClean="0"/>
              <a:t>rất</a:t>
            </a:r>
            <a:r>
              <a:rPr lang="en-US" baseline="0" dirty="0" smtClean="0"/>
              <a:t> </a:t>
            </a:r>
            <a:r>
              <a:rPr lang="en-US" baseline="0" dirty="0" err="1" smtClean="0"/>
              <a:t>nhiều</a:t>
            </a:r>
            <a:r>
              <a:rPr lang="en-US" baseline="0" dirty="0" smtClean="0"/>
              <a:t> </a:t>
            </a:r>
            <a:r>
              <a:rPr lang="en-US" baseline="0" dirty="0" err="1" smtClean="0"/>
              <a:t>cặp</a:t>
            </a:r>
            <a:r>
              <a:rPr lang="en-US" baseline="0" dirty="0" smtClean="0"/>
              <a:t> </a:t>
            </a:r>
            <a:r>
              <a:rPr lang="en-US" baseline="0" dirty="0" err="1" smtClean="0"/>
              <a:t>đỉnh</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định</a:t>
            </a:r>
            <a:r>
              <a:rPr lang="en-US" baseline="0" dirty="0" smtClean="0"/>
              <a:t> </a:t>
            </a:r>
            <a:r>
              <a:rPr lang="en-US" baseline="0" dirty="0" err="1" smtClean="0"/>
              <a:t>nghĩa</a:t>
            </a:r>
            <a:r>
              <a:rPr lang="en-US" baseline="0" dirty="0" smtClean="0"/>
              <a:t> </a:t>
            </a:r>
            <a:r>
              <a:rPr lang="en-US" baseline="0" dirty="0" err="1" smtClean="0"/>
              <a:t>ra</a:t>
            </a:r>
            <a:r>
              <a:rPr lang="en-US" baseline="0" dirty="0" smtClean="0"/>
              <a:t> 1 </a:t>
            </a:r>
            <a:r>
              <a:rPr lang="en-US" baseline="0" dirty="0" err="1" smtClean="0"/>
              <a:t>vài</a:t>
            </a:r>
            <a:r>
              <a:rPr lang="en-US" baseline="0" dirty="0" smtClean="0"/>
              <a:t> </a:t>
            </a:r>
            <a:r>
              <a:rPr lang="en-US" baseline="0" dirty="0" err="1" smtClean="0"/>
              <a:t>khái</a:t>
            </a:r>
            <a:r>
              <a:rPr lang="en-US" baseline="0" dirty="0" smtClean="0"/>
              <a:t> </a:t>
            </a:r>
            <a:r>
              <a:rPr lang="en-US" baseline="0" dirty="0" err="1" smtClean="0"/>
              <a:t>niệm</a:t>
            </a:r>
            <a:r>
              <a:rPr lang="en-US" baseline="0" dirty="0" smtClean="0"/>
              <a:t> </a:t>
            </a:r>
            <a:r>
              <a:rPr lang="en-US" baseline="0" dirty="0" err="1" smtClean="0"/>
              <a:t>và</a:t>
            </a:r>
            <a:r>
              <a:rPr lang="en-US" baseline="0" dirty="0" smtClean="0"/>
              <a:t> </a:t>
            </a:r>
            <a:r>
              <a:rPr lang="en-US" baseline="0" dirty="0" err="1" smtClean="0"/>
              <a:t>quy</a:t>
            </a:r>
            <a:r>
              <a:rPr lang="en-US" baseline="0" dirty="0" smtClean="0"/>
              <a:t> </a:t>
            </a:r>
            <a:r>
              <a:rPr lang="en-US" baseline="0" dirty="0" err="1" smtClean="0"/>
              <a:t>tắc</a:t>
            </a:r>
            <a:r>
              <a:rPr lang="en-US" baseline="0" dirty="0" smtClean="0"/>
              <a:t> </a:t>
            </a:r>
            <a:r>
              <a:rPr lang="en-US" baseline="0" dirty="0" err="1" smtClean="0"/>
              <a:t>cho</a:t>
            </a:r>
            <a:r>
              <a:rPr lang="en-US" baseline="0" dirty="0" smtClean="0"/>
              <a:t> </a:t>
            </a:r>
            <a:r>
              <a:rPr lang="en-US" baseline="0" dirty="0" err="1" smtClean="0"/>
              <a:t>việc</a:t>
            </a:r>
            <a:r>
              <a:rPr lang="en-US" baseline="0" dirty="0" smtClean="0"/>
              <a:t> </a:t>
            </a:r>
            <a:r>
              <a:rPr lang="en-US" baseline="0" dirty="0" err="1" smtClean="0"/>
              <a:t>nối</a:t>
            </a:r>
            <a:r>
              <a:rPr lang="en-US" baseline="0" dirty="0" smtClean="0"/>
              <a:t> </a:t>
            </a:r>
            <a:r>
              <a:rPr lang="en-US" baseline="0" dirty="0" err="1" smtClean="0"/>
              <a:t>này</a:t>
            </a:r>
            <a:r>
              <a:rPr lang="en-US" baseline="0" dirty="0" smtClean="0"/>
              <a:t>:</a:t>
            </a:r>
            <a:br>
              <a:rPr lang="en-US" baseline="0" dirty="0" smtClean="0"/>
            </a:br>
            <a:r>
              <a:rPr lang="en-US" baseline="0" dirty="0" smtClean="0"/>
              <a:t>Target Zone : </a:t>
            </a:r>
            <a:r>
              <a:rPr lang="en-US" baseline="0" dirty="0" err="1" smtClean="0"/>
              <a:t>Vùng</a:t>
            </a:r>
            <a:r>
              <a:rPr lang="en-US" baseline="0" dirty="0" smtClean="0"/>
              <a:t> </a:t>
            </a:r>
            <a:r>
              <a:rPr lang="en-US" baseline="0" dirty="0" err="1" smtClean="0"/>
              <a:t>chứa</a:t>
            </a:r>
            <a:r>
              <a:rPr lang="en-US" baseline="0" dirty="0" smtClean="0"/>
              <a:t> </a:t>
            </a:r>
            <a:r>
              <a:rPr lang="en-US" baseline="0" dirty="0" err="1" smtClean="0"/>
              <a:t>các</a:t>
            </a:r>
            <a:r>
              <a:rPr lang="en-US" baseline="0" dirty="0" smtClean="0"/>
              <a:t> peak </a:t>
            </a:r>
            <a:r>
              <a:rPr lang="en-US" baseline="0" dirty="0" err="1" smtClean="0"/>
              <a:t>sẽ</a:t>
            </a:r>
            <a:r>
              <a:rPr lang="en-US" baseline="0" dirty="0" smtClean="0"/>
              <a:t> </a:t>
            </a:r>
            <a:r>
              <a:rPr lang="en-US" baseline="0" dirty="0" err="1" smtClean="0"/>
              <a:t>nối</a:t>
            </a:r>
            <a:r>
              <a:rPr lang="en-US" baseline="0" dirty="0" smtClean="0"/>
              <a:t> </a:t>
            </a:r>
            <a:r>
              <a:rPr lang="en-US" baseline="0" dirty="0" err="1" smtClean="0"/>
              <a:t>với</a:t>
            </a:r>
            <a:r>
              <a:rPr lang="en-US" baseline="0" dirty="0" smtClean="0"/>
              <a:t> peak </a:t>
            </a:r>
            <a:r>
              <a:rPr lang="en-US" baseline="0" dirty="0" err="1" smtClean="0"/>
              <a:t>gốc</a:t>
            </a:r>
            <a:r>
              <a:rPr lang="en-US" baseline="0" dirty="0" smtClean="0"/>
              <a:t>. </a:t>
            </a:r>
            <a:r>
              <a:rPr lang="en-US" baseline="0" dirty="0" err="1" smtClean="0"/>
              <a:t>Mỗi</a:t>
            </a:r>
            <a:r>
              <a:rPr lang="en-US" baseline="0" dirty="0" smtClean="0"/>
              <a:t> </a:t>
            </a:r>
            <a:r>
              <a:rPr lang="en-US" baseline="0" dirty="0" err="1" smtClean="0"/>
              <a:t>đỉnh</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1 </a:t>
            </a:r>
            <a:r>
              <a:rPr lang="en-US" baseline="0" dirty="0" err="1" smtClean="0"/>
              <a:t>vùng</a:t>
            </a:r>
            <a:r>
              <a:rPr lang="en-US" baseline="0" dirty="0" smtClean="0"/>
              <a:t> </a:t>
            </a:r>
            <a:r>
              <a:rPr lang="en-US" baseline="0" dirty="0" err="1" smtClean="0"/>
              <a:t>riêng</a:t>
            </a:r>
            <a:r>
              <a:rPr lang="en-US" baseline="0" dirty="0" smtClean="0"/>
              <a:t> </a:t>
            </a:r>
            <a:r>
              <a:rPr lang="en-US" baseline="0" dirty="0" err="1" smtClean="0"/>
              <a:t>mà</a:t>
            </a:r>
            <a:r>
              <a:rPr lang="en-US" baseline="0" dirty="0" smtClean="0"/>
              <a:t> </a:t>
            </a:r>
            <a:r>
              <a:rPr lang="en-US" baseline="0" dirty="0" err="1" smtClean="0"/>
              <a:t>nó</a:t>
            </a:r>
            <a:r>
              <a:rPr lang="en-US" baseline="0" dirty="0" smtClean="0"/>
              <a:t> </a:t>
            </a:r>
            <a:r>
              <a:rPr lang="en-US" baseline="0" dirty="0" err="1" smtClean="0"/>
              <a:t>nối</a:t>
            </a:r>
            <a:r>
              <a:rPr lang="en-US" baseline="0" dirty="0" smtClean="0"/>
              <a:t> </a:t>
            </a:r>
            <a:r>
              <a:rPr lang="en-US" baseline="0" dirty="0" err="1" smtClean="0"/>
              <a:t>tới</a:t>
            </a:r>
            <a:r>
              <a:rPr lang="en-US" baseline="0" dirty="0" smtClean="0"/>
              <a:t>.</a:t>
            </a:r>
          </a:p>
          <a:p>
            <a:r>
              <a:rPr lang="en-US" baseline="0" dirty="0" smtClean="0"/>
              <a:t>Fan out-factor: </a:t>
            </a:r>
            <a:r>
              <a:rPr lang="en-US" baseline="0" dirty="0" err="1" smtClean="0"/>
              <a:t>Số</a:t>
            </a:r>
            <a:r>
              <a:rPr lang="en-US" baseline="0" dirty="0" smtClean="0"/>
              <a:t> </a:t>
            </a:r>
            <a:r>
              <a:rPr lang="en-US" baseline="0" dirty="0" err="1" smtClean="0"/>
              <a:t>lượng</a:t>
            </a:r>
            <a:r>
              <a:rPr lang="en-US" baseline="0" dirty="0" smtClean="0"/>
              <a:t> </a:t>
            </a:r>
            <a:r>
              <a:rPr lang="en-US" baseline="0" dirty="0" err="1" smtClean="0"/>
              <a:t>tối</a:t>
            </a:r>
            <a:r>
              <a:rPr lang="en-US" baseline="0" dirty="0" smtClean="0"/>
              <a:t> </a:t>
            </a:r>
            <a:r>
              <a:rPr lang="en-US" baseline="0" dirty="0" err="1" smtClean="0"/>
              <a:t>đa</a:t>
            </a:r>
            <a:r>
              <a:rPr lang="en-US" baseline="0" dirty="0" smtClean="0"/>
              <a:t> </a:t>
            </a:r>
            <a:r>
              <a:rPr lang="en-US" baseline="0" dirty="0" err="1" smtClean="0"/>
              <a:t>các</a:t>
            </a:r>
            <a:r>
              <a:rPr lang="en-US" baseline="0" dirty="0" smtClean="0"/>
              <a:t> peak </a:t>
            </a:r>
            <a:r>
              <a:rPr lang="en-US" baseline="0" dirty="0" err="1" smtClean="0"/>
              <a:t>nằm</a:t>
            </a:r>
            <a:r>
              <a:rPr lang="en-US" baseline="0" dirty="0" smtClean="0"/>
              <a:t> </a:t>
            </a:r>
            <a:r>
              <a:rPr lang="en-US" baseline="0" dirty="0" err="1" smtClean="0"/>
              <a:t>trong</a:t>
            </a:r>
            <a:r>
              <a:rPr lang="en-US" baseline="0" dirty="0" smtClean="0"/>
              <a:t> target zone </a:t>
            </a:r>
            <a:r>
              <a:rPr lang="en-US" baseline="0" dirty="0" err="1" smtClean="0"/>
              <a:t>sẽ</a:t>
            </a:r>
            <a:r>
              <a:rPr lang="en-US" baseline="0" dirty="0" smtClean="0"/>
              <a:t> </a:t>
            </a:r>
            <a:r>
              <a:rPr lang="en-US" baseline="0" dirty="0" err="1" smtClean="0"/>
              <a:t>nối</a:t>
            </a:r>
            <a:r>
              <a:rPr lang="en-US" baseline="0" dirty="0" smtClean="0"/>
              <a:t> </a:t>
            </a:r>
            <a:r>
              <a:rPr lang="en-US" baseline="0" dirty="0" err="1" smtClean="0"/>
              <a:t>với</a:t>
            </a:r>
            <a:r>
              <a:rPr lang="en-US" baseline="0" dirty="0" smtClean="0"/>
              <a:t> peak </a:t>
            </a:r>
            <a:r>
              <a:rPr lang="en-US" baseline="0" dirty="0" err="1" smtClean="0"/>
              <a:t>gốc</a:t>
            </a:r>
            <a:r>
              <a:rPr lang="en-US" baseline="0" dirty="0" smtClean="0"/>
              <a:t>. </a:t>
            </a:r>
            <a:r>
              <a:rPr lang="en-US" baseline="0" dirty="0" err="1" smtClean="0"/>
              <a:t>Dùng</a:t>
            </a:r>
            <a:r>
              <a:rPr lang="en-US" baseline="0" dirty="0" smtClean="0"/>
              <a:t> </a:t>
            </a:r>
            <a:r>
              <a:rPr lang="en-US" baseline="0" dirty="0" err="1" smtClean="0"/>
              <a:t>để</a:t>
            </a:r>
            <a:r>
              <a:rPr lang="en-US" baseline="0" dirty="0" smtClean="0"/>
              <a:t> </a:t>
            </a:r>
            <a:r>
              <a:rPr lang="en-US" baseline="0" dirty="0" err="1" smtClean="0"/>
              <a:t>hạn</a:t>
            </a:r>
            <a:r>
              <a:rPr lang="en-US" baseline="0" dirty="0" smtClean="0"/>
              <a:t> </a:t>
            </a:r>
            <a:r>
              <a:rPr lang="en-US" baseline="0" dirty="0" err="1" smtClean="0"/>
              <a:t>chế</a:t>
            </a:r>
            <a:r>
              <a:rPr lang="en-US" baseline="0" dirty="0" smtClean="0"/>
              <a:t> </a:t>
            </a:r>
            <a:r>
              <a:rPr lang="en-US" baseline="0" dirty="0" err="1" smtClean="0"/>
              <a:t>việc</a:t>
            </a:r>
            <a:r>
              <a:rPr lang="en-US" baseline="0" dirty="0" smtClean="0"/>
              <a:t> </a:t>
            </a:r>
            <a:r>
              <a:rPr lang="en-US" baseline="0" dirty="0" err="1" smtClean="0"/>
              <a:t>ghép</a:t>
            </a:r>
            <a:r>
              <a:rPr lang="en-US" baseline="0" dirty="0" smtClean="0"/>
              <a:t> </a:t>
            </a:r>
            <a:r>
              <a:rPr lang="en-US" baseline="0" dirty="0" err="1" smtClean="0"/>
              <a:t>cặp</a:t>
            </a:r>
            <a:r>
              <a:rPr lang="en-US" baseline="0" dirty="0" smtClean="0"/>
              <a:t> </a:t>
            </a:r>
            <a:r>
              <a:rPr lang="en-US" baseline="0" dirty="0" err="1" smtClean="0"/>
              <a:t>quá</a:t>
            </a:r>
            <a:r>
              <a:rPr lang="en-US" baseline="0" dirty="0" smtClean="0"/>
              <a:t> </a:t>
            </a:r>
            <a:r>
              <a:rPr lang="en-US" baseline="0" dirty="0" err="1" smtClean="0"/>
              <a:t>nhiều</a:t>
            </a:r>
            <a:r>
              <a:rPr lang="en-US" baseline="0" dirty="0" smtClean="0"/>
              <a:t>, </a:t>
            </a:r>
            <a:r>
              <a:rPr lang="en-US" baseline="0" dirty="0" err="1" smtClean="0"/>
              <a:t>dẫn</a:t>
            </a:r>
            <a:r>
              <a:rPr lang="en-US" baseline="0" dirty="0" smtClean="0"/>
              <a:t> </a:t>
            </a:r>
            <a:r>
              <a:rPr lang="en-US" baseline="0" dirty="0" err="1" smtClean="0"/>
              <a:t>tới</a:t>
            </a:r>
            <a:r>
              <a:rPr lang="en-US" baseline="0" dirty="0" smtClean="0"/>
              <a:t> </a:t>
            </a:r>
            <a:r>
              <a:rPr lang="en-US" baseline="0" dirty="0" err="1" smtClean="0"/>
              <a:t>việc</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 </a:t>
            </a:r>
            <a:r>
              <a:rPr lang="en-US" baseline="0" dirty="0" err="1" smtClean="0"/>
              <a:t>chậm</a:t>
            </a:r>
            <a:r>
              <a:rPr lang="en-US" baseline="0" dirty="0" smtClean="0"/>
              <a:t>.</a:t>
            </a:r>
          </a:p>
          <a:p>
            <a:r>
              <a:rPr lang="en-US" baseline="0" dirty="0" err="1" smtClean="0"/>
              <a:t>Quy</a:t>
            </a:r>
            <a:r>
              <a:rPr lang="en-US" baseline="0" dirty="0" smtClean="0"/>
              <a:t> </a:t>
            </a:r>
            <a:r>
              <a:rPr lang="en-US" baseline="0" dirty="0" err="1" smtClean="0"/>
              <a:t>tắc</a:t>
            </a:r>
            <a:r>
              <a:rPr lang="en-US" baseline="0" dirty="0" smtClean="0"/>
              <a:t> </a:t>
            </a:r>
            <a:r>
              <a:rPr lang="en-US" baseline="0" dirty="0" err="1" smtClean="0"/>
              <a:t>nối</a:t>
            </a:r>
            <a:r>
              <a:rPr lang="en-US" baseline="0" dirty="0" smtClean="0"/>
              <a:t> : </a:t>
            </a:r>
            <a:r>
              <a:rPr lang="en-US" baseline="0" dirty="0" err="1" smtClean="0"/>
              <a:t>Với</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peak </a:t>
            </a:r>
            <a:r>
              <a:rPr lang="en-US" baseline="0" dirty="0" err="1" smtClean="0"/>
              <a:t>vượt</a:t>
            </a:r>
            <a:r>
              <a:rPr lang="en-US" baseline="0" dirty="0" smtClean="0"/>
              <a:t> </a:t>
            </a:r>
            <a:r>
              <a:rPr lang="en-US" baseline="0" dirty="0" err="1" smtClean="0"/>
              <a:t>quá</a:t>
            </a:r>
            <a:r>
              <a:rPr lang="en-US" baseline="0" dirty="0" smtClean="0"/>
              <a:t> fan out factor </a:t>
            </a:r>
            <a:r>
              <a:rPr lang="en-US" baseline="0" dirty="0" err="1" smtClean="0"/>
              <a:t>trong</a:t>
            </a:r>
            <a:r>
              <a:rPr lang="en-US" baseline="0" dirty="0" smtClean="0"/>
              <a:t> target zone </a:t>
            </a:r>
            <a:r>
              <a:rPr lang="en-US" baseline="0" dirty="0" err="1" smtClean="0"/>
              <a:t>sẽ</a:t>
            </a:r>
            <a:r>
              <a:rPr lang="en-US" baseline="0" dirty="0" smtClean="0"/>
              <a:t> </a:t>
            </a:r>
            <a:r>
              <a:rPr lang="en-US" baseline="0" dirty="0" err="1" smtClean="0"/>
              <a:t>ưu</a:t>
            </a:r>
            <a:r>
              <a:rPr lang="en-US" baseline="0" dirty="0" smtClean="0"/>
              <a:t> </a:t>
            </a:r>
            <a:r>
              <a:rPr lang="en-US" baseline="0" dirty="0" err="1" smtClean="0"/>
              <a:t>tiên</a:t>
            </a:r>
            <a:r>
              <a:rPr lang="en-US" baseline="0" dirty="0" smtClean="0"/>
              <a:t> </a:t>
            </a:r>
            <a:r>
              <a:rPr lang="en-US" baseline="0" dirty="0" err="1" smtClean="0"/>
              <a:t>những</a:t>
            </a:r>
            <a:r>
              <a:rPr lang="en-US" baseline="0" dirty="0" smtClean="0"/>
              <a:t> peak </a:t>
            </a:r>
            <a:r>
              <a:rPr lang="en-US" baseline="0" dirty="0" err="1" smtClean="0"/>
              <a:t>có</a:t>
            </a:r>
            <a:r>
              <a:rPr lang="en-US" baseline="0" dirty="0" smtClean="0"/>
              <a:t> delta t </a:t>
            </a:r>
            <a:r>
              <a:rPr lang="en-US" baseline="0" dirty="0" err="1" smtClean="0"/>
              <a:t>chênh</a:t>
            </a:r>
            <a:r>
              <a:rPr lang="en-US" baseline="0" dirty="0" smtClean="0"/>
              <a:t> </a:t>
            </a:r>
            <a:r>
              <a:rPr lang="en-US" baseline="0" dirty="0" err="1" smtClean="0"/>
              <a:t>lệch</a:t>
            </a:r>
            <a:r>
              <a:rPr lang="en-US" baseline="0" dirty="0" smtClean="0"/>
              <a:t> </a:t>
            </a:r>
            <a:r>
              <a:rPr lang="en-US" baseline="0" dirty="0" err="1" smtClean="0"/>
              <a:t>với</a:t>
            </a:r>
            <a:r>
              <a:rPr lang="en-US" baseline="0" dirty="0" smtClean="0"/>
              <a:t> peak </a:t>
            </a:r>
            <a:r>
              <a:rPr lang="en-US" baseline="0" dirty="0" err="1" smtClean="0"/>
              <a:t>gốc</a:t>
            </a:r>
            <a:r>
              <a:rPr lang="en-US" baseline="0" dirty="0" smtClean="0"/>
              <a:t> </a:t>
            </a:r>
            <a:r>
              <a:rPr lang="en-US" baseline="0" dirty="0" err="1" smtClean="0"/>
              <a:t>thấp</a:t>
            </a:r>
            <a:r>
              <a:rPr lang="en-US" baseline="0" dirty="0" smtClean="0"/>
              <a:t> </a:t>
            </a:r>
            <a:r>
              <a:rPr lang="en-US" baseline="0" dirty="0" err="1" smtClean="0"/>
              <a:t>nhất</a:t>
            </a:r>
            <a:r>
              <a:rPr lang="en-US" baseline="0" dirty="0" smtClean="0"/>
              <a:t> </a:t>
            </a:r>
            <a:r>
              <a:rPr lang="en-US" baseline="0" dirty="0" err="1" smtClean="0"/>
              <a:t>để</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tính</a:t>
            </a:r>
            <a:r>
              <a:rPr lang="en-US" baseline="0" dirty="0" smtClean="0"/>
              <a:t> </a:t>
            </a:r>
            <a:r>
              <a:rPr lang="en-US" baseline="0" dirty="0" err="1" smtClean="0"/>
              <a:t>chất</a:t>
            </a:r>
            <a:r>
              <a:rPr lang="en-US" baseline="0" dirty="0" smtClean="0"/>
              <a:t> temporal locality </a:t>
            </a:r>
            <a:r>
              <a:rPr lang="en-US" baseline="0" dirty="0" err="1" smtClean="0"/>
              <a:t>của</a:t>
            </a:r>
            <a:r>
              <a:rPr lang="en-US" baseline="0" dirty="0" smtClean="0"/>
              <a:t> Fingerprint.</a:t>
            </a:r>
          </a:p>
          <a:p>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fan-factor F, </a:t>
            </a:r>
            <a:r>
              <a:rPr lang="en-US" baseline="0" dirty="0" err="1" smtClean="0"/>
              <a:t>số</a:t>
            </a:r>
            <a:r>
              <a:rPr lang="en-US" baseline="0" dirty="0" smtClean="0"/>
              <a:t> </a:t>
            </a:r>
            <a:r>
              <a:rPr lang="en-US" baseline="0" dirty="0" err="1" smtClean="0"/>
              <a:t>cặp</a:t>
            </a:r>
            <a:r>
              <a:rPr lang="en-US" baseline="0" dirty="0" smtClean="0"/>
              <a:t> peak </a:t>
            </a:r>
            <a:r>
              <a:rPr lang="en-US" baseline="0" dirty="0" err="1" smtClean="0"/>
              <a:t>sẽ</a:t>
            </a:r>
            <a:r>
              <a:rPr lang="en-US" baseline="0" dirty="0" smtClean="0"/>
              <a:t> </a:t>
            </a:r>
            <a:r>
              <a:rPr lang="en-US" baseline="0" dirty="0" err="1" smtClean="0"/>
              <a:t>gấp</a:t>
            </a:r>
            <a:r>
              <a:rPr lang="en-US" baseline="0" dirty="0" smtClean="0"/>
              <a:t> F </a:t>
            </a:r>
            <a:r>
              <a:rPr lang="en-US" baseline="0" dirty="0" err="1" smtClean="0"/>
              <a:t>lần</a:t>
            </a:r>
            <a:r>
              <a:rPr lang="en-US" baseline="0" dirty="0" smtClean="0"/>
              <a:t> ở </a:t>
            </a:r>
            <a:r>
              <a:rPr lang="en-US" baseline="0" dirty="0" err="1" smtClean="0"/>
              <a:t>cả</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lẫn</a:t>
            </a:r>
            <a:r>
              <a:rPr lang="en-US" baseline="0" dirty="0" smtClean="0"/>
              <a:t> </a:t>
            </a:r>
            <a:r>
              <a:rPr lang="en-US" baseline="0" dirty="0" err="1" smtClean="0"/>
              <a:t>bản</a:t>
            </a:r>
            <a:r>
              <a:rPr lang="en-US" baseline="0" dirty="0" smtClean="0"/>
              <a:t> </a:t>
            </a:r>
            <a:r>
              <a:rPr lang="en-US" baseline="0" dirty="0" err="1" smtClean="0"/>
              <a:t>thu,vì</a:t>
            </a:r>
            <a:r>
              <a:rPr lang="en-US" baseline="0" dirty="0" smtClean="0"/>
              <a:t> </a:t>
            </a:r>
            <a:r>
              <a:rPr lang="en-US" baseline="0" dirty="0" err="1" smtClean="0"/>
              <a:t>vậy</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matching </a:t>
            </a:r>
            <a:r>
              <a:rPr lang="en-US" baseline="0" dirty="0" err="1" smtClean="0"/>
              <a:t>cần</a:t>
            </a:r>
            <a:r>
              <a:rPr lang="en-US" baseline="0" dirty="0" smtClean="0"/>
              <a:t> </a:t>
            </a:r>
            <a:r>
              <a:rPr lang="en-US" baseline="0" dirty="0" err="1" smtClean="0"/>
              <a:t>xử</a:t>
            </a:r>
            <a:r>
              <a:rPr lang="en-US" baseline="0" dirty="0" smtClean="0"/>
              <a:t> </a:t>
            </a:r>
            <a:r>
              <a:rPr lang="en-US" baseline="0" dirty="0" err="1" smtClean="0"/>
              <a:t>lí</a:t>
            </a:r>
            <a:r>
              <a:rPr lang="en-US" baseline="0" dirty="0" smtClean="0"/>
              <a:t> </a:t>
            </a:r>
            <a:r>
              <a:rPr lang="en-US" baseline="0" dirty="0" err="1" smtClean="0"/>
              <a:t>sẽ</a:t>
            </a:r>
            <a:r>
              <a:rPr lang="en-US" baseline="0" dirty="0" smtClean="0"/>
              <a:t> </a:t>
            </a:r>
            <a:r>
              <a:rPr lang="en-US" baseline="0" dirty="0" err="1" smtClean="0"/>
              <a:t>tăng</a:t>
            </a:r>
            <a:r>
              <a:rPr lang="en-US" baseline="0" dirty="0" smtClean="0"/>
              <a:t> </a:t>
            </a:r>
            <a:r>
              <a:rPr lang="en-US" baseline="0" dirty="0" err="1" smtClean="0"/>
              <a:t>lên</a:t>
            </a:r>
            <a:r>
              <a:rPr lang="en-US" baseline="0" dirty="0" smtClean="0"/>
              <a:t> F^2 </a:t>
            </a:r>
            <a:r>
              <a:rPr lang="en-US" baseline="0" dirty="0" err="1" smtClean="0"/>
              <a:t>lần</a:t>
            </a:r>
            <a:r>
              <a:rPr lang="en-US" baseline="0" dirty="0" smtClean="0"/>
              <a:t>, </a:t>
            </a:r>
            <a:r>
              <a:rPr lang="en-US" baseline="0" dirty="0" err="1" smtClean="0"/>
              <a:t>nghĩa</a:t>
            </a:r>
            <a:r>
              <a:rPr lang="en-US" baseline="0" dirty="0" smtClean="0"/>
              <a:t> </a:t>
            </a:r>
            <a:r>
              <a:rPr lang="en-US" baseline="0" dirty="0" err="1" smtClean="0"/>
              <a:t>là</a:t>
            </a:r>
            <a:r>
              <a:rPr lang="en-US" baseline="0" dirty="0" smtClean="0"/>
              <a:t> </a:t>
            </a:r>
            <a:r>
              <a:rPr lang="en-US" baseline="0" dirty="0" err="1" smtClean="0"/>
              <a:t>nếu</a:t>
            </a:r>
            <a:r>
              <a:rPr lang="en-US" baseline="0" dirty="0" smtClean="0"/>
              <a:t> F = 10 </a:t>
            </a:r>
            <a:r>
              <a:rPr lang="en-US" baseline="0" dirty="0" err="1" smtClean="0"/>
              <a:t>thì</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sẽ</a:t>
            </a:r>
            <a:r>
              <a:rPr lang="en-US" baseline="0" dirty="0" smtClean="0"/>
              <a:t> </a:t>
            </a:r>
            <a:r>
              <a:rPr lang="en-US" baseline="0" dirty="0" err="1" smtClean="0"/>
              <a:t>tăng</a:t>
            </a:r>
            <a:r>
              <a:rPr lang="en-US" baseline="0" dirty="0" smtClean="0"/>
              <a:t> </a:t>
            </a:r>
            <a:r>
              <a:rPr lang="en-US" baseline="0" dirty="0" err="1" smtClean="0"/>
              <a:t>lên</a:t>
            </a:r>
            <a:r>
              <a:rPr lang="en-US" baseline="0" dirty="0" smtClean="0"/>
              <a:t> </a:t>
            </a:r>
            <a:r>
              <a:rPr lang="en-US" baseline="0" dirty="0" err="1" smtClean="0"/>
              <a:t>gấp</a:t>
            </a:r>
            <a:r>
              <a:rPr lang="en-US" baseline="0" dirty="0" smtClean="0"/>
              <a:t> 10^2=100 </a:t>
            </a:r>
            <a:r>
              <a:rPr lang="en-US" baseline="0" dirty="0" err="1" smtClean="0"/>
              <a:t>lần</a:t>
            </a:r>
            <a:r>
              <a:rPr lang="en-US" baseline="0" dirty="0" smtClean="0"/>
              <a:t> </a:t>
            </a:r>
            <a:r>
              <a:rPr lang="en-US" baseline="0" dirty="0" err="1" smtClean="0"/>
              <a:t>cách</a:t>
            </a:r>
            <a:r>
              <a:rPr lang="en-US" baseline="0" dirty="0" smtClean="0"/>
              <a:t> </a:t>
            </a:r>
            <a:r>
              <a:rPr lang="en-US" baseline="0" dirty="0" err="1" smtClean="0"/>
              <a:t>cũ</a:t>
            </a:r>
            <a:r>
              <a:rPr lang="en-US" baseline="0" dirty="0" smtClean="0"/>
              <a:t>, </a:t>
            </a:r>
            <a:r>
              <a:rPr lang="en-US" baseline="0" dirty="0" err="1" smtClean="0"/>
              <a:t>vậy</a:t>
            </a:r>
            <a:r>
              <a:rPr lang="en-US" baseline="0" dirty="0" smtClean="0"/>
              <a:t> </a:t>
            </a:r>
            <a:r>
              <a:rPr lang="en-US" baseline="0" dirty="0" err="1" smtClean="0"/>
              <a:t>cộng</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giảm</a:t>
            </a:r>
            <a:r>
              <a:rPr lang="en-US" baseline="0" dirty="0" smtClean="0"/>
              <a:t> </a:t>
            </a:r>
            <a:r>
              <a:rPr lang="en-US" baseline="0" dirty="0" err="1" smtClean="0"/>
              <a:t>thiểu</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đi</a:t>
            </a:r>
            <a:r>
              <a:rPr lang="en-US" baseline="0" dirty="0" smtClean="0"/>
              <a:t> 16k </a:t>
            </a:r>
            <a:r>
              <a:rPr lang="en-US" baseline="0" dirty="0" err="1" smtClean="0"/>
              <a:t>lần</a:t>
            </a:r>
            <a:r>
              <a:rPr lang="en-US" baseline="0" dirty="0" smtClean="0"/>
              <a:t> </a:t>
            </a:r>
            <a:r>
              <a:rPr lang="en-US" baseline="0" dirty="0" err="1" smtClean="0"/>
              <a:t>vậy</a:t>
            </a:r>
            <a:r>
              <a:rPr lang="en-US" baseline="0" dirty="0" smtClean="0"/>
              <a:t> </a:t>
            </a:r>
            <a:r>
              <a:rPr lang="en-US" baseline="0" dirty="0" err="1" smtClean="0"/>
              <a:t>ta</a:t>
            </a:r>
            <a:r>
              <a:rPr lang="en-US" baseline="0" dirty="0" smtClean="0"/>
              <a:t> </a:t>
            </a:r>
            <a:r>
              <a:rPr lang="en-US" baseline="0" dirty="0" err="1" smtClean="0"/>
              <a:t>có</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được</a:t>
            </a:r>
            <a:r>
              <a:rPr lang="en-US" baseline="0" dirty="0" smtClean="0"/>
              <a:t> </a:t>
            </a:r>
            <a:r>
              <a:rPr lang="en-US" baseline="0" dirty="0" err="1" smtClean="0"/>
              <a:t>rút</a:t>
            </a:r>
            <a:r>
              <a:rPr lang="en-US" baseline="0" dirty="0" smtClean="0"/>
              <a:t> </a:t>
            </a:r>
            <a:r>
              <a:rPr lang="en-US" baseline="0" dirty="0" err="1" smtClean="0"/>
              <a:t>ngắn</a:t>
            </a:r>
            <a:r>
              <a:rPr lang="en-US" baseline="0" dirty="0" smtClean="0"/>
              <a:t> </a:t>
            </a:r>
            <a:r>
              <a:rPr lang="en-US" baseline="0" dirty="0" err="1" smtClean="0"/>
              <a:t>đi</a:t>
            </a:r>
            <a:r>
              <a:rPr lang="en-US" baseline="0" dirty="0" smtClean="0"/>
              <a:t> 16k/100 = 160 </a:t>
            </a:r>
            <a:r>
              <a:rPr lang="en-US" baseline="0" dirty="0" err="1" smtClean="0"/>
              <a:t>lần</a:t>
            </a:r>
            <a:r>
              <a:rPr lang="en-US" baseline="0" dirty="0" smtClean="0"/>
              <a:t>, </a:t>
            </a:r>
            <a:r>
              <a:rPr lang="en-US" baseline="0" dirty="0" err="1" smtClean="0"/>
              <a:t>vẫn</a:t>
            </a:r>
            <a:r>
              <a:rPr lang="en-US" baseline="0" dirty="0" smtClean="0"/>
              <a:t> </a:t>
            </a:r>
            <a:r>
              <a:rPr lang="en-US" baseline="0" dirty="0" err="1" smtClean="0"/>
              <a:t>là</a:t>
            </a:r>
            <a:r>
              <a:rPr lang="en-US" baseline="0" dirty="0" smtClean="0"/>
              <a:t> 1 con </a:t>
            </a:r>
            <a:r>
              <a:rPr lang="en-US" baseline="0" dirty="0" err="1" smtClean="0"/>
              <a:t>số</a:t>
            </a:r>
            <a:r>
              <a:rPr lang="en-US" baseline="0" dirty="0" smtClean="0"/>
              <a:t> </a:t>
            </a:r>
            <a:r>
              <a:rPr lang="en-US" baseline="0" dirty="0" err="1" smtClean="0"/>
              <a:t>tốt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Đó</a:t>
            </a:r>
            <a:r>
              <a:rPr lang="en-US" baseline="0" dirty="0" smtClean="0"/>
              <a:t> </a:t>
            </a:r>
            <a:r>
              <a:rPr lang="en-US" baseline="0" dirty="0" err="1" smtClean="0"/>
              <a:t>là</a:t>
            </a:r>
            <a:r>
              <a:rPr lang="en-US" baseline="0" dirty="0" smtClean="0"/>
              <a:t> </a:t>
            </a:r>
            <a:r>
              <a:rPr lang="en-US" baseline="0" dirty="0" err="1" smtClean="0"/>
              <a:t>về</a:t>
            </a:r>
            <a:r>
              <a:rPr lang="en-US" baseline="0" dirty="0" smtClean="0"/>
              <a:t> </a:t>
            </a:r>
            <a:r>
              <a:rPr lang="en-US" baseline="0" dirty="0" err="1" smtClean="0"/>
              <a:t>tốc</a:t>
            </a:r>
            <a:r>
              <a:rPr lang="en-US" baseline="0" dirty="0" smtClean="0"/>
              <a:t> </a:t>
            </a:r>
            <a:r>
              <a:rPr lang="en-US" baseline="0" dirty="0" err="1" smtClean="0"/>
              <a:t>độ</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và</a:t>
            </a:r>
            <a:r>
              <a:rPr lang="en-US" baseline="0" dirty="0" smtClean="0"/>
              <a:t> so </a:t>
            </a:r>
            <a:r>
              <a:rPr lang="en-US" baseline="0" dirty="0" err="1" smtClean="0"/>
              <a:t>sánh</a:t>
            </a:r>
            <a:r>
              <a:rPr lang="en-US" baseline="0" dirty="0" smtClean="0"/>
              <a:t>, </a:t>
            </a:r>
            <a:r>
              <a:rPr lang="en-US" baseline="0" dirty="0" err="1" smtClean="0"/>
              <a:t>vậy</a:t>
            </a:r>
            <a:r>
              <a:rPr lang="en-US" baseline="0" dirty="0" smtClean="0"/>
              <a:t> </a:t>
            </a:r>
            <a:r>
              <a:rPr lang="en-US" baseline="0" dirty="0" err="1" smtClean="0"/>
              <a:t>còn</a:t>
            </a:r>
            <a:r>
              <a:rPr lang="en-US" baseline="0" dirty="0" smtClean="0"/>
              <a:t> </a:t>
            </a:r>
            <a:r>
              <a:rPr lang="en-US" baseline="0" dirty="0" err="1" smtClean="0"/>
              <a:t>chất</a:t>
            </a:r>
            <a:r>
              <a:rPr lang="en-US" baseline="0" dirty="0" smtClean="0"/>
              <a:t> </a:t>
            </a:r>
            <a:r>
              <a:rPr lang="en-US" baseline="0" dirty="0" err="1" smtClean="0"/>
              <a:t>lượng</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cặp</a:t>
            </a:r>
            <a:r>
              <a:rPr lang="en-US" baseline="0" dirty="0" smtClean="0"/>
              <a:t> so </a:t>
            </a:r>
            <a:r>
              <a:rPr lang="en-US" baseline="0" dirty="0" err="1" smtClean="0"/>
              <a:t>sánh</a:t>
            </a:r>
            <a:r>
              <a:rPr lang="en-US" baseline="0" dirty="0" smtClean="0"/>
              <a:t> ở </a:t>
            </a:r>
            <a:r>
              <a:rPr lang="en-US" baseline="0" dirty="0" err="1" smtClean="0"/>
              <a:t>phương</a:t>
            </a:r>
            <a:r>
              <a:rPr lang="en-US" baseline="0" dirty="0" smtClean="0"/>
              <a:t> </a:t>
            </a:r>
            <a:r>
              <a:rPr lang="en-US" baseline="0" dirty="0" err="1" smtClean="0"/>
              <a:t>pháp</a:t>
            </a:r>
            <a:r>
              <a:rPr lang="en-US" baseline="0" dirty="0" smtClean="0"/>
              <a:t> </a:t>
            </a:r>
            <a:r>
              <a:rPr lang="en-US" baseline="0" dirty="0" err="1" smtClean="0"/>
              <a:t>cũ</a:t>
            </a:r>
            <a:r>
              <a:rPr lang="en-US" baseline="0" dirty="0" smtClean="0"/>
              <a:t> so </a:t>
            </a:r>
            <a:r>
              <a:rPr lang="en-US" baseline="0" dirty="0" err="1" smtClean="0"/>
              <a:t>với</a:t>
            </a:r>
            <a:r>
              <a:rPr lang="en-US" baseline="0" dirty="0" smtClean="0"/>
              <a:t> </a:t>
            </a:r>
            <a:r>
              <a:rPr lang="en-US" baseline="0" dirty="0" err="1" smtClean="0"/>
              <a:t>phương</a:t>
            </a:r>
            <a:r>
              <a:rPr lang="en-US" baseline="0" dirty="0" smtClean="0"/>
              <a:t> </a:t>
            </a:r>
            <a:r>
              <a:rPr lang="en-US" baseline="0" dirty="0" err="1" smtClean="0"/>
              <a:t>pháp</a:t>
            </a:r>
            <a:r>
              <a:rPr lang="en-US" baseline="0" dirty="0" smtClean="0"/>
              <a:t> </a:t>
            </a:r>
            <a:r>
              <a:rPr lang="en-US" baseline="0" dirty="0" err="1" smtClean="0"/>
              <a:t>mới</a:t>
            </a:r>
            <a:r>
              <a:rPr lang="en-US" baseline="0" dirty="0" smtClean="0"/>
              <a:t> </a:t>
            </a:r>
            <a:r>
              <a:rPr lang="en-US" baseline="0" dirty="0" err="1" smtClean="0"/>
              <a:t>thì</a:t>
            </a:r>
            <a:r>
              <a:rPr lang="en-US" baseline="0" dirty="0" smtClean="0"/>
              <a:t> </a:t>
            </a:r>
            <a:r>
              <a:rPr lang="en-US" baseline="0" dirty="0" err="1" smtClean="0"/>
              <a:t>sao</a:t>
            </a:r>
            <a:r>
              <a:rPr lang="en-US" baseline="0" dirty="0" smtClean="0"/>
              <a:t>?</a:t>
            </a:r>
          </a:p>
          <a:p>
            <a:r>
              <a:rPr lang="en-US" dirty="0" err="1" smtClean="0"/>
              <a:t>Như</a:t>
            </a:r>
            <a:r>
              <a:rPr lang="en-US" baseline="0" dirty="0" smtClean="0"/>
              <a:t> </a:t>
            </a:r>
            <a:r>
              <a:rPr lang="en-US" baseline="0" dirty="0" err="1" smtClean="0"/>
              <a:t>đã</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peak </a:t>
            </a:r>
            <a:r>
              <a:rPr lang="en-US" baseline="0" dirty="0" err="1" smtClean="0"/>
              <a:t>là</a:t>
            </a:r>
            <a:r>
              <a:rPr lang="en-US" baseline="0" dirty="0" smtClean="0"/>
              <a:t> </a:t>
            </a:r>
            <a:r>
              <a:rPr lang="en-US" baseline="0" dirty="0" err="1" smtClean="0"/>
              <a:t>điểm</a:t>
            </a:r>
            <a:r>
              <a:rPr lang="en-US" baseline="0" dirty="0" smtClean="0"/>
              <a:t> </a:t>
            </a:r>
            <a:r>
              <a:rPr lang="en-US" baseline="0" dirty="0" err="1" smtClean="0"/>
              <a:t>có</a:t>
            </a:r>
            <a:r>
              <a:rPr lang="en-US" baseline="0" dirty="0" smtClean="0"/>
              <a:t> </a:t>
            </a:r>
            <a:r>
              <a:rPr lang="en-US" baseline="0" dirty="0" err="1" smtClean="0"/>
              <a:t>cường</a:t>
            </a:r>
            <a:r>
              <a:rPr lang="en-US" baseline="0" dirty="0" smtClean="0"/>
              <a:t> </a:t>
            </a:r>
            <a:r>
              <a:rPr lang="en-US" baseline="0" dirty="0" err="1" smtClean="0"/>
              <a:t>độ</a:t>
            </a:r>
            <a:r>
              <a:rPr lang="en-US" baseline="0" dirty="0" smtClean="0"/>
              <a:t> </a:t>
            </a:r>
            <a:r>
              <a:rPr lang="en-US" baseline="0" dirty="0" err="1" smtClean="0"/>
              <a:t>cao</a:t>
            </a:r>
            <a:r>
              <a:rPr lang="en-US" baseline="0" dirty="0" smtClean="0"/>
              <a:t> </a:t>
            </a:r>
            <a:r>
              <a:rPr lang="en-US" baseline="0" dirty="0" err="1" smtClean="0"/>
              <a:t>nhất</a:t>
            </a:r>
            <a:r>
              <a:rPr lang="en-US" baseline="0" dirty="0" smtClean="0"/>
              <a:t> </a:t>
            </a:r>
            <a:r>
              <a:rPr lang="en-US" baseline="0" dirty="0" err="1" smtClean="0"/>
              <a:t>trong</a:t>
            </a:r>
            <a:r>
              <a:rPr lang="en-US" baseline="0" dirty="0" smtClean="0"/>
              <a:t> 1 </a:t>
            </a:r>
            <a:r>
              <a:rPr lang="en-US" baseline="0" dirty="0" err="1" smtClean="0"/>
              <a:t>vùng</a:t>
            </a:r>
            <a:r>
              <a:rPr lang="en-US" baseline="0" dirty="0" smtClean="0"/>
              <a:t> </a:t>
            </a:r>
            <a:r>
              <a:rPr lang="en-US" baseline="0" dirty="0" err="1" smtClean="0"/>
              <a:t>quanh</a:t>
            </a:r>
            <a:r>
              <a:rPr lang="en-US" baseline="0" dirty="0" smtClean="0"/>
              <a:t> </a:t>
            </a:r>
            <a:r>
              <a:rPr lang="en-US" baseline="0" dirty="0" err="1" smtClean="0"/>
              <a:t>nó</a:t>
            </a:r>
            <a:r>
              <a:rPr lang="en-US" baseline="0" dirty="0" smtClean="0"/>
              <a:t>, </a:t>
            </a:r>
            <a:r>
              <a:rPr lang="en-US" baseline="0" dirty="0" err="1" smtClean="0"/>
              <a:t>điều</a:t>
            </a:r>
            <a:r>
              <a:rPr lang="en-US" baseline="0" dirty="0" smtClean="0"/>
              <a:t> </a:t>
            </a:r>
            <a:r>
              <a:rPr lang="en-US" baseline="0" dirty="0" err="1" smtClean="0"/>
              <a:t>này</a:t>
            </a:r>
            <a:r>
              <a:rPr lang="en-US" baseline="0" dirty="0" smtClean="0"/>
              <a:t> </a:t>
            </a:r>
            <a:r>
              <a:rPr lang="en-US" baseline="0" dirty="0" err="1" smtClean="0"/>
              <a:t>còn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hiểu</a:t>
            </a:r>
            <a:r>
              <a:rPr lang="en-US" baseline="0" dirty="0" smtClean="0"/>
              <a:t> </a:t>
            </a:r>
            <a:r>
              <a:rPr lang="en-US" baseline="0" dirty="0" err="1" smtClean="0"/>
              <a:t>là</a:t>
            </a:r>
            <a:r>
              <a:rPr lang="en-US" baseline="0" dirty="0" smtClean="0"/>
              <a:t> </a:t>
            </a:r>
            <a:r>
              <a:rPr lang="en-US" baseline="0" dirty="0" err="1" smtClean="0"/>
              <a:t>nó</a:t>
            </a:r>
            <a:r>
              <a:rPr lang="en-US" baseline="0" dirty="0" smtClean="0"/>
              <a:t> </a:t>
            </a:r>
            <a:r>
              <a:rPr lang="en-US" baseline="0" dirty="0" err="1" smtClean="0"/>
              <a:t>có</a:t>
            </a:r>
            <a:r>
              <a:rPr lang="en-US" baseline="0" dirty="0" smtClean="0"/>
              <a:t> </a:t>
            </a:r>
            <a:r>
              <a:rPr lang="en-US" baseline="0" dirty="0" err="1" smtClean="0"/>
              <a:t>tỉ</a:t>
            </a:r>
            <a:r>
              <a:rPr lang="en-US" baseline="0" dirty="0" smtClean="0"/>
              <a:t> </a:t>
            </a:r>
            <a:r>
              <a:rPr lang="en-US" baseline="0" dirty="0" err="1" smtClean="0"/>
              <a:t>lệ</a:t>
            </a:r>
            <a:r>
              <a:rPr lang="en-US" baseline="0" dirty="0" smtClean="0"/>
              <a:t> </a:t>
            </a:r>
            <a:r>
              <a:rPr lang="en-US" baseline="0" dirty="0" err="1" smtClean="0"/>
              <a:t>sống</a:t>
            </a:r>
            <a:r>
              <a:rPr lang="en-US" baseline="0" dirty="0" smtClean="0"/>
              <a:t> </a:t>
            </a:r>
            <a:r>
              <a:rPr lang="en-US" baseline="0" dirty="0" err="1" smtClean="0"/>
              <a:t>sót</a:t>
            </a:r>
            <a:r>
              <a:rPr lang="en-US" baseline="0" dirty="0" smtClean="0"/>
              <a:t> </a:t>
            </a:r>
            <a:r>
              <a:rPr lang="en-US" baseline="0" dirty="0" err="1" smtClean="0"/>
              <a:t>cao</a:t>
            </a:r>
            <a:r>
              <a:rPr lang="en-US" baseline="0" dirty="0" smtClean="0"/>
              <a:t> </a:t>
            </a:r>
            <a:r>
              <a:rPr lang="en-US" baseline="0" dirty="0" err="1" smtClean="0"/>
              <a:t>nhất</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đoạn</a:t>
            </a:r>
            <a:r>
              <a:rPr lang="en-US" baseline="0" dirty="0" smtClean="0"/>
              <a:t> </a:t>
            </a:r>
            <a:r>
              <a:rPr lang="en-US" baseline="0" dirty="0" err="1" smtClean="0"/>
              <a:t>âm</a:t>
            </a:r>
            <a:r>
              <a:rPr lang="en-US" baseline="0" dirty="0" smtClean="0"/>
              <a:t> </a:t>
            </a:r>
            <a:r>
              <a:rPr lang="en-US" baseline="0" dirty="0" err="1" smtClean="0"/>
              <a:t>thanh</a:t>
            </a:r>
            <a:r>
              <a:rPr lang="en-US" baseline="0" dirty="0" smtClean="0"/>
              <a:t> </a:t>
            </a:r>
            <a:r>
              <a:rPr lang="en-US" baseline="0" dirty="0" err="1" smtClean="0"/>
              <a:t>chứa</a:t>
            </a:r>
            <a:r>
              <a:rPr lang="en-US" baseline="0" dirty="0" smtClean="0"/>
              <a:t> </a:t>
            </a:r>
            <a:r>
              <a:rPr lang="en-US" baseline="0" dirty="0" err="1" smtClean="0"/>
              <a:t>nó</a:t>
            </a:r>
            <a:r>
              <a:rPr lang="en-US" baseline="0" dirty="0" smtClean="0"/>
              <a:t> </a:t>
            </a:r>
            <a:r>
              <a:rPr lang="en-US" baseline="0" dirty="0" err="1" smtClean="0"/>
              <a:t>bị</a:t>
            </a:r>
            <a:r>
              <a:rPr lang="en-US" baseline="0" dirty="0" smtClean="0"/>
              <a:t> </a:t>
            </a:r>
            <a:r>
              <a:rPr lang="en-US" baseline="0" dirty="0" err="1" smtClean="0"/>
              <a:t>làm</a:t>
            </a:r>
            <a:r>
              <a:rPr lang="en-US" baseline="0" dirty="0" smtClean="0"/>
              <a:t> </a:t>
            </a:r>
            <a:r>
              <a:rPr lang="en-US" baseline="0" dirty="0" err="1" smtClean="0"/>
              <a:t>nhiễu</a:t>
            </a:r>
            <a:r>
              <a:rPr lang="en-US" baseline="0" dirty="0" smtClean="0"/>
              <a:t>. </a:t>
            </a:r>
            <a:r>
              <a:rPr lang="en-US" baseline="0" dirty="0" err="1" smtClean="0"/>
              <a:t>Giả</a:t>
            </a:r>
            <a:r>
              <a:rPr lang="en-US" baseline="0" dirty="0" smtClean="0"/>
              <a:t> </a:t>
            </a:r>
            <a:r>
              <a:rPr lang="en-US" baseline="0" dirty="0" err="1" smtClean="0"/>
              <a:t>sử</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sống</a:t>
            </a:r>
            <a:r>
              <a:rPr lang="en-US" baseline="0" dirty="0" smtClean="0"/>
              <a:t> </a:t>
            </a:r>
            <a:r>
              <a:rPr lang="en-US" baseline="0" dirty="0" err="1" smtClean="0"/>
              <a:t>sót</a:t>
            </a:r>
            <a:r>
              <a:rPr lang="en-US" baseline="0" dirty="0" smtClean="0"/>
              <a:t> </a:t>
            </a:r>
            <a:r>
              <a:rPr lang="en-US" baseline="0" dirty="0" err="1" smtClean="0"/>
              <a:t>của</a:t>
            </a:r>
            <a:r>
              <a:rPr lang="en-US" baseline="0" dirty="0" smtClean="0"/>
              <a:t> peak p. </a:t>
            </a:r>
            <a:r>
              <a:rPr lang="en-US" baseline="0" dirty="0" err="1" smtClean="0"/>
              <a:t>Khi</a:t>
            </a:r>
            <a:r>
              <a:rPr lang="en-US" baseline="0" dirty="0" smtClean="0"/>
              <a:t> </a:t>
            </a:r>
            <a:r>
              <a:rPr lang="en-US" baseline="0" dirty="0" err="1" smtClean="0"/>
              <a:t>ấy</a:t>
            </a:r>
            <a:r>
              <a:rPr lang="en-US" baseline="0" dirty="0" smtClean="0"/>
              <a:t> </a:t>
            </a:r>
            <a:r>
              <a:rPr lang="en-US" baseline="0" dirty="0" err="1" smtClean="0"/>
              <a:t>tỉ</a:t>
            </a:r>
            <a:r>
              <a:rPr lang="en-US" baseline="0" dirty="0" smtClean="0"/>
              <a:t> </a:t>
            </a:r>
            <a:r>
              <a:rPr lang="en-US" baseline="0" dirty="0" err="1" smtClean="0"/>
              <a:t>lệ</a:t>
            </a:r>
            <a:r>
              <a:rPr lang="en-US" baseline="0" dirty="0" smtClean="0"/>
              <a:t> </a:t>
            </a:r>
            <a:r>
              <a:rPr lang="en-US" baseline="0" dirty="0" err="1" smtClean="0"/>
              <a:t>sống</a:t>
            </a:r>
            <a:r>
              <a:rPr lang="en-US" baseline="0" dirty="0" smtClean="0"/>
              <a:t> </a:t>
            </a:r>
            <a:r>
              <a:rPr lang="en-US" baseline="0" dirty="0" err="1" smtClean="0"/>
              <a:t>sót</a:t>
            </a:r>
            <a:r>
              <a:rPr lang="en-US" baseline="0" dirty="0" smtClean="0"/>
              <a:t> </a:t>
            </a:r>
            <a:r>
              <a:rPr lang="en-US" baseline="0" dirty="0" err="1" smtClean="0"/>
              <a:t>của</a:t>
            </a:r>
            <a:r>
              <a:rPr lang="en-US" baseline="0" dirty="0" smtClean="0"/>
              <a:t> </a:t>
            </a:r>
            <a:r>
              <a:rPr lang="en-US" baseline="0" dirty="0" err="1" smtClean="0"/>
              <a:t>cả</a:t>
            </a:r>
            <a:r>
              <a:rPr lang="en-US" baseline="0" dirty="0" smtClean="0"/>
              <a:t> 2 </a:t>
            </a:r>
            <a:r>
              <a:rPr lang="en-US" baseline="0" dirty="0" err="1" smtClean="0"/>
              <a:t>để</a:t>
            </a:r>
            <a:r>
              <a:rPr lang="en-US" baseline="0" dirty="0" smtClean="0"/>
              <a:t> </a:t>
            </a:r>
            <a:r>
              <a:rPr lang="en-US" baseline="0" dirty="0" err="1" smtClean="0"/>
              <a:t>tạo</a:t>
            </a:r>
            <a:r>
              <a:rPr lang="en-US" baseline="0" dirty="0" smtClean="0"/>
              <a:t> </a:t>
            </a:r>
            <a:r>
              <a:rPr lang="en-US" baseline="0" dirty="0" err="1" smtClean="0"/>
              <a:t>thành</a:t>
            </a:r>
            <a:r>
              <a:rPr lang="en-US" baseline="0" dirty="0" smtClean="0"/>
              <a:t> 1 </a:t>
            </a:r>
            <a:r>
              <a:rPr lang="en-US" baseline="0" dirty="0" err="1" smtClean="0"/>
              <a:t>cặp</a:t>
            </a:r>
            <a:r>
              <a:rPr lang="en-US" baseline="0" dirty="0" smtClean="0"/>
              <a:t> </a:t>
            </a:r>
            <a:r>
              <a:rPr lang="en-US" baseline="0" dirty="0" err="1" smtClean="0"/>
              <a:t>sẽ</a:t>
            </a:r>
            <a:r>
              <a:rPr lang="en-US" baseline="0" dirty="0" smtClean="0"/>
              <a:t> </a:t>
            </a:r>
            <a:r>
              <a:rPr lang="en-US" baseline="0" dirty="0" err="1" smtClean="0"/>
              <a:t>là</a:t>
            </a:r>
            <a:r>
              <a:rPr lang="en-US" baseline="0" dirty="0" smtClean="0"/>
              <a:t> p^2 </a:t>
            </a:r>
            <a:r>
              <a:rPr lang="en-US" baseline="0" dirty="0" err="1" smtClean="0"/>
              <a:t>dĩ</a:t>
            </a:r>
            <a:r>
              <a:rPr lang="en-US" baseline="0" dirty="0" smtClean="0"/>
              <a:t> </a:t>
            </a:r>
            <a:r>
              <a:rPr lang="en-US" baseline="0" dirty="0" err="1" smtClean="0"/>
              <a:t>nhiên</a:t>
            </a:r>
            <a:r>
              <a:rPr lang="en-US" baseline="0" dirty="0" smtClean="0"/>
              <a:t> </a:t>
            </a:r>
            <a:r>
              <a:rPr lang="en-US" baseline="0" dirty="0" err="1" smtClean="0"/>
              <a:t>là</a:t>
            </a:r>
            <a:r>
              <a:rPr lang="en-US" baseline="0" dirty="0" smtClean="0"/>
              <a:t> </a:t>
            </a:r>
            <a:r>
              <a:rPr lang="en-US" baseline="0" dirty="0" err="1" smtClean="0"/>
              <a:t>nhỏ</a:t>
            </a:r>
            <a:r>
              <a:rPr lang="en-US" baseline="0" dirty="0" smtClean="0"/>
              <a:t> </a:t>
            </a:r>
            <a:r>
              <a:rPr lang="en-US" baseline="0" dirty="0" err="1" smtClean="0"/>
              <a:t>hơn</a:t>
            </a:r>
            <a:r>
              <a:rPr lang="en-US" baseline="0" dirty="0" smtClean="0"/>
              <a:t> </a:t>
            </a:r>
            <a:r>
              <a:rPr lang="en-US" baseline="0" dirty="0" err="1" smtClean="0"/>
              <a:t>cả</a:t>
            </a:r>
            <a:r>
              <a:rPr lang="en-US" baseline="0" dirty="0" smtClean="0"/>
              <a:t> p, </a:t>
            </a:r>
            <a:r>
              <a:rPr lang="en-US" baseline="0" dirty="0" err="1" smtClean="0"/>
              <a:t>đồng</a:t>
            </a:r>
            <a:r>
              <a:rPr lang="en-US" baseline="0" dirty="0" smtClean="0"/>
              <a:t> </a:t>
            </a:r>
            <a:r>
              <a:rPr lang="en-US" baseline="0" dirty="0" err="1" smtClean="0"/>
              <a:t>nghĩa</a:t>
            </a:r>
            <a:r>
              <a:rPr lang="en-US" baseline="0" dirty="0" smtClean="0"/>
              <a:t> </a:t>
            </a:r>
            <a:r>
              <a:rPr lang="en-US" baseline="0" dirty="0" err="1" smtClean="0"/>
              <a:t>với</a:t>
            </a:r>
            <a:r>
              <a:rPr lang="en-US" baseline="0" dirty="0" smtClean="0"/>
              <a:t> </a:t>
            </a:r>
            <a:r>
              <a:rPr lang="en-US" baseline="0" dirty="0" err="1" smtClean="0"/>
              <a:t>việc</a:t>
            </a:r>
            <a:r>
              <a:rPr lang="en-US" baseline="0" dirty="0" smtClean="0"/>
              <a:t> </a:t>
            </a:r>
            <a:r>
              <a:rPr lang="en-US" baseline="0" dirty="0" err="1" smtClean="0"/>
              <a:t>tỉ</a:t>
            </a:r>
            <a:r>
              <a:rPr lang="en-US" baseline="0" dirty="0" smtClean="0"/>
              <a:t> </a:t>
            </a:r>
            <a:r>
              <a:rPr lang="en-US" baseline="0" dirty="0" err="1" smtClean="0"/>
              <a:t>lệ</a:t>
            </a:r>
            <a:r>
              <a:rPr lang="en-US" baseline="0" dirty="0" smtClean="0"/>
              <a:t> </a:t>
            </a:r>
            <a:r>
              <a:rPr lang="en-US" baseline="0" dirty="0" err="1" smtClean="0"/>
              <a:t>sống</a:t>
            </a:r>
            <a:r>
              <a:rPr lang="en-US" baseline="0" dirty="0" smtClean="0"/>
              <a:t> </a:t>
            </a:r>
            <a:r>
              <a:rPr lang="en-US" baseline="0" dirty="0" err="1" smtClean="0"/>
              <a:t>sót</a:t>
            </a:r>
            <a:r>
              <a:rPr lang="en-US" baseline="0" dirty="0" smtClean="0"/>
              <a:t> </a:t>
            </a:r>
            <a:r>
              <a:rPr lang="en-US" baseline="0" dirty="0" err="1" smtClean="0"/>
              <a:t>bị</a:t>
            </a:r>
            <a:r>
              <a:rPr lang="en-US" baseline="0" dirty="0" smtClean="0"/>
              <a:t> </a:t>
            </a:r>
            <a:r>
              <a:rPr lang="en-US" baseline="0" dirty="0" err="1" smtClean="0"/>
              <a:t>giảm</a:t>
            </a:r>
            <a:r>
              <a:rPr lang="en-US" baseline="0" dirty="0" smtClean="0"/>
              <a:t> </a:t>
            </a:r>
            <a:r>
              <a:rPr lang="en-US" baseline="0" dirty="0" err="1" smtClean="0"/>
              <a:t>đi</a:t>
            </a:r>
            <a:r>
              <a:rPr lang="en-US" baseline="0" dirty="0" smtClean="0"/>
              <a:t> so </a:t>
            </a:r>
            <a:r>
              <a:rPr lang="en-US" baseline="0" dirty="0" err="1" smtClean="0"/>
              <a:t>với</a:t>
            </a:r>
            <a:r>
              <a:rPr lang="en-US" baseline="0" dirty="0" smtClean="0"/>
              <a:t> </a:t>
            </a:r>
            <a:r>
              <a:rPr lang="en-US" baseline="0" dirty="0" err="1" smtClean="0"/>
              <a:t>cách</a:t>
            </a:r>
            <a:r>
              <a:rPr lang="en-US" baseline="0" dirty="0" smtClean="0"/>
              <a:t> </a:t>
            </a:r>
            <a:r>
              <a:rPr lang="en-US" baseline="0" dirty="0" err="1" smtClean="0"/>
              <a:t>thức</a:t>
            </a:r>
            <a:r>
              <a:rPr lang="en-US" baseline="0" dirty="0" smtClean="0"/>
              <a:t> </a:t>
            </a:r>
            <a:r>
              <a:rPr lang="en-US" baseline="0" dirty="0" err="1" smtClean="0"/>
              <a:t>cũ</a:t>
            </a:r>
            <a:r>
              <a:rPr lang="en-US" baseline="0" dirty="0" smtClean="0"/>
              <a:t> </a:t>
            </a:r>
            <a:r>
              <a:rPr lang="en-US" baseline="0" dirty="0" err="1" smtClean="0"/>
              <a:t>là</a:t>
            </a:r>
            <a:r>
              <a:rPr lang="en-US" baseline="0" dirty="0" smtClean="0"/>
              <a:t> p.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như</a:t>
            </a:r>
            <a:r>
              <a:rPr lang="en-US" baseline="0" dirty="0" smtClean="0"/>
              <a:t> </a:t>
            </a:r>
            <a:r>
              <a:rPr lang="en-US" baseline="0" dirty="0" err="1" smtClean="0"/>
              <a:t>đã</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1 peak </a:t>
            </a:r>
            <a:r>
              <a:rPr lang="en-US" baseline="0" dirty="0" err="1" smtClean="0"/>
              <a:t>gốc</a:t>
            </a:r>
            <a:r>
              <a:rPr lang="en-US" baseline="0" dirty="0" smtClean="0"/>
              <a:t> </a:t>
            </a:r>
            <a:r>
              <a:rPr lang="en-US" baseline="0" dirty="0" err="1" smtClean="0"/>
              <a:t>sẽ</a:t>
            </a:r>
            <a:r>
              <a:rPr lang="en-US" baseline="0" dirty="0" smtClean="0"/>
              <a:t> </a:t>
            </a:r>
            <a:r>
              <a:rPr lang="en-US" baseline="0" dirty="0" err="1" smtClean="0"/>
              <a:t>được</a:t>
            </a:r>
            <a:r>
              <a:rPr lang="en-US" baseline="0" dirty="0" smtClean="0"/>
              <a:t> </a:t>
            </a:r>
            <a:r>
              <a:rPr lang="en-US" baseline="0" dirty="0" err="1" smtClean="0"/>
              <a:t>nối</a:t>
            </a:r>
            <a:r>
              <a:rPr lang="en-US" baseline="0" dirty="0" smtClean="0"/>
              <a:t> </a:t>
            </a:r>
            <a:r>
              <a:rPr lang="en-US" baseline="0" dirty="0" err="1" smtClean="0"/>
              <a:t>với</a:t>
            </a:r>
            <a:r>
              <a:rPr lang="en-US" baseline="0" dirty="0" smtClean="0"/>
              <a:t> F peak </a:t>
            </a:r>
            <a:r>
              <a:rPr lang="en-US" baseline="0" dirty="0" err="1" smtClean="0"/>
              <a:t>khác</a:t>
            </a:r>
            <a:r>
              <a:rPr lang="en-US" baseline="0" dirty="0" smtClean="0"/>
              <a:t> </a:t>
            </a:r>
            <a:r>
              <a:rPr lang="en-US" baseline="0" dirty="0" err="1" smtClean="0"/>
              <a:t>trong</a:t>
            </a:r>
            <a:r>
              <a:rPr lang="en-US" baseline="0" dirty="0" smtClean="0"/>
              <a:t> target zone </a:t>
            </a:r>
            <a:r>
              <a:rPr lang="en-US" baseline="0" dirty="0" err="1" smtClean="0"/>
              <a:t>của</a:t>
            </a:r>
            <a:r>
              <a:rPr lang="en-US" baseline="0" dirty="0" smtClean="0"/>
              <a:t> </a:t>
            </a:r>
            <a:r>
              <a:rPr lang="en-US" baseline="0" dirty="0" err="1" smtClean="0"/>
              <a:t>nó</a:t>
            </a:r>
            <a:r>
              <a:rPr lang="en-US" baseline="0" dirty="0" smtClean="0"/>
              <a:t>, </a:t>
            </a:r>
            <a:r>
              <a:rPr lang="en-US" baseline="0" dirty="0" err="1" smtClean="0"/>
              <a:t>nếu</a:t>
            </a:r>
            <a:r>
              <a:rPr lang="en-US" baseline="0" dirty="0" smtClean="0"/>
              <a:t> </a:t>
            </a:r>
            <a:r>
              <a:rPr lang="en-US" baseline="0" dirty="0" err="1" smtClean="0"/>
              <a:t>coi</a:t>
            </a:r>
            <a:r>
              <a:rPr lang="en-US" baseline="0" dirty="0" smtClean="0"/>
              <a:t> </a:t>
            </a:r>
            <a:r>
              <a:rPr lang="en-US" baseline="0" dirty="0" err="1" smtClean="0"/>
              <a:t>tỉ</a:t>
            </a:r>
            <a:r>
              <a:rPr lang="en-US" baseline="0" dirty="0" smtClean="0"/>
              <a:t> </a:t>
            </a:r>
            <a:r>
              <a:rPr lang="en-US" baseline="0" dirty="0" err="1" smtClean="0"/>
              <a:t>lệ</a:t>
            </a:r>
            <a:r>
              <a:rPr lang="en-US" baseline="0" dirty="0" smtClean="0"/>
              <a:t> </a:t>
            </a:r>
            <a:r>
              <a:rPr lang="en-US" baseline="0" dirty="0" err="1" smtClean="0"/>
              <a:t>sống</a:t>
            </a:r>
            <a:r>
              <a:rPr lang="en-US" baseline="0" dirty="0" smtClean="0"/>
              <a:t> </a:t>
            </a:r>
            <a:r>
              <a:rPr lang="en-US" baseline="0" dirty="0" err="1" smtClean="0"/>
              <a:t>sót</a:t>
            </a:r>
            <a:r>
              <a:rPr lang="en-US" baseline="0" dirty="0" smtClean="0"/>
              <a:t> </a:t>
            </a:r>
            <a:r>
              <a:rPr lang="en-US" baseline="0" dirty="0" err="1" smtClean="0"/>
              <a:t>của</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peak </a:t>
            </a:r>
            <a:r>
              <a:rPr lang="en-US" baseline="0" dirty="0" err="1" smtClean="0"/>
              <a:t>chung</a:t>
            </a:r>
            <a:r>
              <a:rPr lang="en-US" baseline="0" dirty="0" smtClean="0"/>
              <a:t> </a:t>
            </a:r>
            <a:r>
              <a:rPr lang="en-US" baseline="0" dirty="0" err="1" smtClean="0"/>
              <a:t>là</a:t>
            </a:r>
            <a:r>
              <a:rPr lang="en-US" baseline="0" dirty="0" smtClean="0"/>
              <a:t> p </a:t>
            </a:r>
            <a:r>
              <a:rPr lang="en-US" baseline="0" dirty="0" err="1" smtClean="0"/>
              <a:t>thì</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có</a:t>
            </a:r>
            <a:r>
              <a:rPr lang="en-US" baseline="0" dirty="0" smtClean="0"/>
              <a:t> </a:t>
            </a:r>
            <a:r>
              <a:rPr lang="en-US" baseline="0" dirty="0" err="1" smtClean="0"/>
              <a:t>ít</a:t>
            </a:r>
            <a:r>
              <a:rPr lang="en-US" baseline="0" dirty="0" smtClean="0"/>
              <a:t> </a:t>
            </a:r>
            <a:r>
              <a:rPr lang="en-US" baseline="0" dirty="0" err="1" smtClean="0"/>
              <a:t>nhất</a:t>
            </a:r>
            <a:r>
              <a:rPr lang="en-US" baseline="0" dirty="0" smtClean="0"/>
              <a:t> 1 peak </a:t>
            </a:r>
            <a:r>
              <a:rPr lang="en-US" baseline="0" dirty="0" err="1" smtClean="0"/>
              <a:t>sống</a:t>
            </a:r>
            <a:r>
              <a:rPr lang="en-US" baseline="0" dirty="0" smtClean="0"/>
              <a:t> </a:t>
            </a:r>
            <a:r>
              <a:rPr lang="en-US" baseline="0" dirty="0" err="1" smtClean="0"/>
              <a:t>sót</a:t>
            </a:r>
            <a:r>
              <a:rPr lang="en-US" baseline="0" dirty="0" smtClean="0"/>
              <a:t> </a:t>
            </a:r>
            <a:r>
              <a:rPr lang="en-US" baseline="0" dirty="0" err="1" smtClean="0"/>
              <a:t>trong</a:t>
            </a:r>
            <a:r>
              <a:rPr lang="en-US" baseline="0" dirty="0" smtClean="0"/>
              <a:t> F peak </a:t>
            </a:r>
            <a:r>
              <a:rPr lang="en-US" baseline="0" dirty="0" err="1" smtClean="0"/>
              <a:t>sẽ</a:t>
            </a:r>
            <a:r>
              <a:rPr lang="en-US" baseline="0" dirty="0" smtClean="0"/>
              <a:t> </a:t>
            </a:r>
            <a:r>
              <a:rPr lang="en-US" baseline="0" dirty="0" err="1" smtClean="0"/>
              <a:t>là</a:t>
            </a:r>
            <a:r>
              <a:rPr lang="en-US" baseline="0" dirty="0" smtClean="0"/>
              <a:t> 1 –(1-p)^F. </a:t>
            </a:r>
            <a:r>
              <a:rPr lang="en-US" baseline="0" dirty="0" err="1" smtClean="0"/>
              <a:t>Với</a:t>
            </a:r>
            <a:r>
              <a:rPr lang="en-US" baseline="0" dirty="0" smtClean="0"/>
              <a:t> F = 10 </a:t>
            </a:r>
            <a:r>
              <a:rPr lang="en-US" baseline="0" dirty="0" err="1" smtClean="0"/>
              <a:t>Giá</a:t>
            </a:r>
            <a:r>
              <a:rPr lang="en-US" baseline="0" dirty="0" smtClean="0"/>
              <a:t> </a:t>
            </a:r>
            <a:r>
              <a:rPr lang="en-US" baseline="0" dirty="0" err="1" smtClean="0"/>
              <a:t>trị</a:t>
            </a:r>
            <a:r>
              <a:rPr lang="en-US" baseline="0" dirty="0" smtClean="0"/>
              <a:t> </a:t>
            </a:r>
            <a:r>
              <a:rPr lang="en-US" baseline="0" dirty="0" err="1" smtClean="0"/>
              <a:t>này</a:t>
            </a:r>
            <a:r>
              <a:rPr lang="en-US" baseline="0" dirty="0" smtClean="0"/>
              <a:t> </a:t>
            </a:r>
            <a:r>
              <a:rPr lang="en-US" baseline="0" dirty="0" err="1" smtClean="0"/>
              <a:t>có</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 1, do </a:t>
            </a:r>
            <a:r>
              <a:rPr lang="en-US" baseline="0" dirty="0" err="1" smtClean="0"/>
              <a:t>đó</a:t>
            </a:r>
            <a:r>
              <a:rPr lang="en-US" baseline="0" dirty="0" smtClean="0"/>
              <a:t> </a:t>
            </a:r>
            <a:r>
              <a:rPr lang="en-US" baseline="0" dirty="0" err="1" smtClean="0"/>
              <a:t>chất</a:t>
            </a:r>
            <a:r>
              <a:rPr lang="en-US" baseline="0" dirty="0" smtClean="0"/>
              <a:t> </a:t>
            </a:r>
            <a:r>
              <a:rPr lang="en-US" baseline="0" dirty="0" err="1" smtClean="0"/>
              <a:t>lượng</a:t>
            </a:r>
            <a:r>
              <a:rPr lang="en-US" baseline="0" dirty="0" smtClean="0"/>
              <a:t> </a:t>
            </a:r>
            <a:r>
              <a:rPr lang="en-US" baseline="0" dirty="0" err="1" smtClean="0"/>
              <a:t>của</a:t>
            </a:r>
            <a:r>
              <a:rPr lang="en-US" baseline="0" dirty="0" smtClean="0"/>
              <a:t> </a:t>
            </a:r>
            <a:r>
              <a:rPr lang="en-US" baseline="0" dirty="0" err="1" smtClean="0"/>
              <a:t>việc</a:t>
            </a:r>
            <a:r>
              <a:rPr lang="en-US" baseline="0" dirty="0" smtClean="0"/>
              <a:t> </a:t>
            </a:r>
            <a:r>
              <a:rPr lang="en-US" baseline="0" dirty="0" err="1" smtClean="0"/>
              <a:t>chênh</a:t>
            </a:r>
            <a:r>
              <a:rPr lang="en-US" baseline="0" dirty="0" smtClean="0"/>
              <a:t> </a:t>
            </a:r>
            <a:r>
              <a:rPr lang="en-US" baseline="0" dirty="0" err="1" smtClean="0"/>
              <a:t>lệch</a:t>
            </a:r>
            <a:r>
              <a:rPr lang="en-US" baseline="0" dirty="0" smtClean="0"/>
              <a:t> </a:t>
            </a:r>
            <a:r>
              <a:rPr lang="en-US" baseline="0" dirty="0" err="1" smtClean="0"/>
              <a:t>tương</a:t>
            </a:r>
            <a:r>
              <a:rPr lang="en-US" baseline="0" dirty="0" smtClean="0"/>
              <a:t> </a:t>
            </a:r>
            <a:r>
              <a:rPr lang="en-US" baseline="0" dirty="0" err="1" smtClean="0"/>
              <a:t>đối</a:t>
            </a:r>
            <a:r>
              <a:rPr lang="en-US" baseline="0" dirty="0" smtClean="0"/>
              <a:t> </a:t>
            </a:r>
            <a:r>
              <a:rPr lang="en-US" baseline="0" dirty="0" err="1" smtClean="0"/>
              <a:t>nhỏ</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Đó</a:t>
            </a:r>
            <a:r>
              <a:rPr lang="en-US" baseline="0" dirty="0" smtClean="0"/>
              <a:t> </a:t>
            </a:r>
            <a:r>
              <a:rPr lang="en-US" baseline="0" dirty="0" err="1" smtClean="0"/>
              <a:t>là</a:t>
            </a:r>
            <a:r>
              <a:rPr lang="en-US" baseline="0" dirty="0" smtClean="0"/>
              <a:t> </a:t>
            </a:r>
            <a:r>
              <a:rPr lang="en-US" baseline="0" dirty="0" err="1" smtClean="0"/>
              <a:t>toàn</a:t>
            </a:r>
            <a:r>
              <a:rPr lang="en-US" baseline="0" dirty="0" smtClean="0"/>
              <a:t> </a:t>
            </a:r>
            <a:r>
              <a:rPr lang="en-US" baseline="0" dirty="0" err="1" smtClean="0"/>
              <a:t>bộ</a:t>
            </a:r>
            <a:r>
              <a:rPr lang="en-US" baseline="0" dirty="0" smtClean="0"/>
              <a:t> </a:t>
            </a:r>
            <a:r>
              <a:rPr lang="en-US" baseline="0" dirty="0" err="1" smtClean="0"/>
              <a:t>các</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chính</a:t>
            </a:r>
            <a:r>
              <a:rPr lang="en-US" baseline="0" dirty="0" smtClean="0"/>
              <a:t> </a:t>
            </a:r>
            <a:r>
              <a:rPr lang="en-US" baseline="0" dirty="0" err="1" smtClean="0"/>
              <a:t>của</a:t>
            </a:r>
            <a:r>
              <a:rPr lang="en-US" baseline="0" dirty="0" smtClean="0"/>
              <a:t> </a:t>
            </a:r>
            <a:r>
              <a:rPr lang="en-US" baseline="0" dirty="0" err="1" smtClean="0"/>
              <a:t>thuật</a:t>
            </a:r>
            <a:r>
              <a:rPr lang="en-US" baseline="0" dirty="0" smtClean="0"/>
              <a:t> </a:t>
            </a:r>
            <a:r>
              <a:rPr lang="en-US" baseline="0" dirty="0" err="1" smtClean="0"/>
              <a:t>toán</a:t>
            </a:r>
            <a:r>
              <a:rPr lang="en-US" baseline="0" dirty="0" smtClean="0"/>
              <a:t>, </a:t>
            </a:r>
            <a:r>
              <a:rPr lang="en-US" baseline="0" dirty="0" err="1" smtClean="0"/>
              <a:t>sau</a:t>
            </a:r>
            <a:r>
              <a:rPr lang="en-US" baseline="0" dirty="0" smtClean="0"/>
              <a:t> </a:t>
            </a:r>
            <a:r>
              <a:rPr lang="en-US" baseline="0" dirty="0" err="1" smtClean="0"/>
              <a:t>đây</a:t>
            </a:r>
            <a:r>
              <a:rPr lang="en-US" baseline="0" dirty="0" smtClean="0"/>
              <a: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xin</a:t>
            </a:r>
            <a:r>
              <a:rPr lang="en-US" baseline="0" dirty="0" smtClean="0"/>
              <a:t> </a:t>
            </a:r>
            <a:r>
              <a:rPr lang="en-US" baseline="0" dirty="0" err="1" smtClean="0"/>
              <a:t>chuyển</a:t>
            </a:r>
            <a:r>
              <a:rPr lang="en-US" baseline="0" dirty="0" smtClean="0"/>
              <a:t> sang </a:t>
            </a:r>
            <a:r>
              <a:rPr lang="en-US" baseline="0" dirty="0" err="1" smtClean="0"/>
              <a:t>các</a:t>
            </a:r>
            <a:r>
              <a:rPr lang="en-US" baseline="0" dirty="0" smtClean="0"/>
              <a:t> </a:t>
            </a:r>
            <a:r>
              <a:rPr lang="en-US" baseline="0" dirty="0" err="1" smtClean="0"/>
              <a:t>cách</a:t>
            </a:r>
            <a:r>
              <a:rPr lang="en-US" baseline="0" dirty="0" smtClean="0"/>
              <a:t> </a:t>
            </a:r>
            <a:r>
              <a:rPr lang="en-US" baseline="0" dirty="0" err="1" smtClean="0"/>
              <a:t>tối</a:t>
            </a:r>
            <a:r>
              <a:rPr lang="en-US" baseline="0" dirty="0" smtClean="0"/>
              <a:t> </a:t>
            </a:r>
            <a:r>
              <a:rPr lang="en-US" baseline="0" dirty="0" err="1" smtClean="0"/>
              <a:t>ưu</a:t>
            </a:r>
            <a:r>
              <a:rPr lang="en-US" baseline="0" dirty="0" smtClean="0"/>
              <a:t> </a:t>
            </a:r>
            <a:r>
              <a:rPr lang="en-US" baseline="0" dirty="0" err="1" smtClean="0"/>
              <a:t>hóa</a:t>
            </a:r>
            <a:r>
              <a:rPr lang="en-US" baseline="0" dirty="0" smtClean="0"/>
              <a:t> </a:t>
            </a:r>
            <a:r>
              <a:rPr lang="en-US" baseline="0" dirty="0" err="1" smtClean="0"/>
              <a:t>được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nhằm</a:t>
            </a:r>
            <a:r>
              <a:rPr lang="en-US" baseline="0" dirty="0" smtClean="0"/>
              <a:t> </a:t>
            </a:r>
            <a:r>
              <a:rPr lang="en-US" baseline="0" dirty="0" err="1" smtClean="0"/>
              <a:t>tăng</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cho</a:t>
            </a:r>
            <a:r>
              <a:rPr lang="en-US" baseline="0" dirty="0" smtClean="0"/>
              <a:t> </a:t>
            </a:r>
            <a:r>
              <a:rPr lang="en-US" baseline="0" dirty="0" err="1" smtClean="0"/>
              <a:t>việc</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a:t>
            </a:r>
            <a:br>
              <a:rPr lang="en-US" baseline="0" dirty="0" smtClean="0"/>
            </a:br>
            <a:r>
              <a:rPr lang="en-US" baseline="0" dirty="0" err="1" smtClean="0"/>
              <a:t>Cách</a:t>
            </a:r>
            <a:r>
              <a:rPr lang="en-US" baseline="0" dirty="0" smtClean="0"/>
              <a:t> </a:t>
            </a:r>
            <a:r>
              <a:rPr lang="en-US" baseline="0" dirty="0" err="1" smtClean="0"/>
              <a:t>thức</a:t>
            </a:r>
            <a:r>
              <a:rPr lang="en-US" baseline="0" dirty="0" smtClean="0"/>
              <a:t> </a:t>
            </a:r>
            <a:r>
              <a:rPr lang="en-US" baseline="0" dirty="0" err="1" smtClean="0"/>
              <a:t>thứ</a:t>
            </a:r>
            <a:r>
              <a:rPr lang="en-US" baseline="0" dirty="0" smtClean="0"/>
              <a:t> </a:t>
            </a:r>
            <a:r>
              <a:rPr lang="en-US" baseline="0" dirty="0" err="1" smtClean="0"/>
              <a:t>nhất</a:t>
            </a:r>
            <a:r>
              <a:rPr lang="en-US" baseline="0" dirty="0" smtClean="0"/>
              <a:t> </a:t>
            </a:r>
            <a:r>
              <a:rPr lang="en-US" baseline="0" dirty="0" err="1" smtClean="0"/>
              <a:t>được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trong</a:t>
            </a:r>
            <a:r>
              <a:rPr lang="en-US" baseline="0" dirty="0" smtClean="0"/>
              <a:t> </a:t>
            </a:r>
            <a:r>
              <a:rPr lang="en-US" baseline="0" dirty="0" err="1" smtClean="0"/>
              <a:t>bước</a:t>
            </a:r>
            <a:r>
              <a:rPr lang="en-US" baseline="0" dirty="0" smtClean="0"/>
              <a:t> </a:t>
            </a:r>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của</a:t>
            </a:r>
            <a:r>
              <a:rPr lang="en-US" baseline="0" dirty="0" smtClean="0"/>
              <a:t> </a:t>
            </a:r>
            <a:r>
              <a:rPr lang="en-US" baseline="0" dirty="0" err="1" smtClean="0"/>
              <a:t>thuật</a:t>
            </a:r>
            <a:r>
              <a:rPr lang="en-US" baseline="0" dirty="0" smtClean="0"/>
              <a:t> </a:t>
            </a:r>
            <a:r>
              <a:rPr lang="en-US" baseline="0" dirty="0" err="1" smtClean="0"/>
              <a:t>toán</a:t>
            </a:r>
            <a:r>
              <a:rPr lang="en-US" baseline="0" dirty="0" smtClean="0"/>
              <a:t>: </a:t>
            </a:r>
            <a:r>
              <a:rPr lang="en-US" baseline="0" dirty="0" err="1" smtClean="0"/>
              <a:t>Chuyển</a:t>
            </a:r>
            <a:r>
              <a:rPr lang="en-US" baseline="0" dirty="0" smtClean="0"/>
              <a:t> 1 file </a:t>
            </a:r>
            <a:r>
              <a:rPr lang="en-US" baseline="0" dirty="0" err="1" smtClean="0"/>
              <a:t>âm</a:t>
            </a:r>
            <a:r>
              <a:rPr lang="en-US" baseline="0" dirty="0" smtClean="0"/>
              <a:t> </a:t>
            </a:r>
            <a:r>
              <a:rPr lang="en-US" baseline="0" dirty="0" err="1" smtClean="0"/>
              <a:t>thanh</a:t>
            </a:r>
            <a:r>
              <a:rPr lang="en-US" baseline="0" dirty="0" smtClean="0"/>
              <a:t> </a:t>
            </a:r>
            <a:r>
              <a:rPr lang="en-US" baseline="0" dirty="0" err="1" smtClean="0"/>
              <a:t>thô</a:t>
            </a:r>
            <a:r>
              <a:rPr lang="en-US" baseline="0" dirty="0" smtClean="0"/>
              <a:t> sang </a:t>
            </a:r>
            <a:r>
              <a:rPr lang="en-US" baseline="0" dirty="0" err="1" smtClean="0"/>
              <a:t>phổ</a:t>
            </a:r>
            <a:r>
              <a:rPr lang="en-US" baseline="0" dirty="0" smtClean="0"/>
              <a:t> </a:t>
            </a:r>
            <a:r>
              <a:rPr lang="en-US" baseline="0" dirty="0" err="1" smtClean="0"/>
              <a:t>tần</a:t>
            </a:r>
            <a:r>
              <a:rPr lang="en-US" baseline="0" dirty="0" smtClean="0"/>
              <a:t> </a:t>
            </a:r>
            <a:r>
              <a:rPr lang="en-US" baseline="0" dirty="0" err="1" smtClean="0"/>
              <a:t>số</a:t>
            </a:r>
            <a:r>
              <a:rPr lang="en-US" baseline="0" dirty="0" smtClean="0"/>
              <a:t>.</a:t>
            </a:r>
          </a:p>
          <a:p>
            <a:r>
              <a:rPr lang="en-US" dirty="0" err="1" smtClean="0"/>
              <a:t>Trong</a:t>
            </a:r>
            <a:r>
              <a:rPr lang="en-US" dirty="0" smtClean="0"/>
              <a:t>  FFT</a:t>
            </a:r>
            <a:r>
              <a:rPr lang="en-US" baseline="0" dirty="0" smtClean="0"/>
              <a:t> </a:t>
            </a:r>
            <a:r>
              <a:rPr lang="en-US" baseline="0" dirty="0" err="1" smtClean="0"/>
              <a:t>có</a:t>
            </a:r>
            <a:r>
              <a:rPr lang="en-US" baseline="0" dirty="0" smtClean="0"/>
              <a:t> </a:t>
            </a:r>
            <a:r>
              <a:rPr lang="en-US" baseline="0" dirty="0" err="1" smtClean="0"/>
              <a:t>mô</a:t>
            </a:r>
            <a:r>
              <a:rPr lang="en-US" baseline="0" dirty="0" smtClean="0"/>
              <a:t> </a:t>
            </a:r>
            <a:r>
              <a:rPr lang="en-US" baseline="0" dirty="0" err="1" smtClean="0"/>
              <a:t>tả</a:t>
            </a:r>
            <a:r>
              <a:rPr lang="en-US" baseline="0" dirty="0" smtClean="0"/>
              <a:t>: </a:t>
            </a:r>
            <a:r>
              <a:rPr lang="en-US" baseline="0" dirty="0" err="1" smtClean="0"/>
              <a:t>Với</a:t>
            </a:r>
            <a:r>
              <a:rPr lang="en-US" baseline="0" dirty="0" smtClean="0"/>
              <a:t> </a:t>
            </a:r>
            <a:r>
              <a:rPr lang="en-US" baseline="0" dirty="0" err="1" smtClean="0"/>
              <a:t>tín</a:t>
            </a:r>
            <a:r>
              <a:rPr lang="en-US" baseline="0" dirty="0" smtClean="0"/>
              <a:t> </a:t>
            </a:r>
            <a:r>
              <a:rPr lang="en-US" baseline="0" dirty="0" err="1" smtClean="0"/>
              <a:t>hiệu</a:t>
            </a:r>
            <a:r>
              <a:rPr lang="en-US" baseline="0" dirty="0" smtClean="0"/>
              <a:t> </a:t>
            </a:r>
            <a:r>
              <a:rPr lang="en-US" baseline="0" dirty="0" err="1" smtClean="0"/>
              <a:t>âm</a:t>
            </a:r>
            <a:r>
              <a:rPr lang="en-US" baseline="0" dirty="0" smtClean="0"/>
              <a:t> </a:t>
            </a:r>
            <a:r>
              <a:rPr lang="en-US" baseline="0" dirty="0" err="1" smtClean="0"/>
              <a:t>thanh</a:t>
            </a:r>
            <a:r>
              <a:rPr lang="en-US" baseline="0" dirty="0" smtClean="0"/>
              <a:t> </a:t>
            </a:r>
            <a:r>
              <a:rPr lang="en-US" baseline="0" dirty="0" err="1" smtClean="0"/>
              <a:t>không</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thì</a:t>
            </a:r>
            <a:r>
              <a:rPr lang="en-US" baseline="0" dirty="0" smtClean="0"/>
              <a:t> </a:t>
            </a:r>
            <a:r>
              <a:rPr lang="en-US" baseline="0" dirty="0" err="1" smtClean="0"/>
              <a:t>khi</a:t>
            </a:r>
            <a:r>
              <a:rPr lang="en-US" baseline="0" dirty="0" smtClean="0"/>
              <a:t> </a:t>
            </a:r>
            <a:r>
              <a:rPr lang="en-US" baseline="0" dirty="0" err="1" smtClean="0"/>
              <a:t>đưa</a:t>
            </a:r>
            <a:r>
              <a:rPr lang="en-US" baseline="0" dirty="0" smtClean="0"/>
              <a:t> qua </a:t>
            </a:r>
            <a:r>
              <a:rPr lang="en-US" baseline="0" dirty="0" err="1" smtClean="0"/>
              <a:t>biến</a:t>
            </a:r>
            <a:r>
              <a:rPr lang="en-US" baseline="0" dirty="0" smtClean="0"/>
              <a:t> </a:t>
            </a:r>
            <a:r>
              <a:rPr lang="en-US" baseline="0" dirty="0" err="1" smtClean="0"/>
              <a:t>đổi</a:t>
            </a:r>
            <a:r>
              <a:rPr lang="en-US" baseline="0" dirty="0" smtClean="0"/>
              <a:t> FFT </a:t>
            </a:r>
            <a:r>
              <a:rPr lang="en-US" baseline="0" dirty="0" err="1" smtClean="0"/>
              <a:t>sẽ</a:t>
            </a:r>
            <a:r>
              <a:rPr lang="en-US" baseline="0" dirty="0" smtClean="0"/>
              <a:t> </a:t>
            </a:r>
            <a:r>
              <a:rPr lang="en-US" baseline="0" dirty="0" err="1" smtClean="0"/>
              <a:t>bị</a:t>
            </a:r>
            <a:r>
              <a:rPr lang="en-US" baseline="0" dirty="0" smtClean="0"/>
              <a:t> </a:t>
            </a:r>
            <a:r>
              <a:rPr lang="en-US" baseline="0" dirty="0" err="1" smtClean="0"/>
              <a:t>rò</a:t>
            </a:r>
            <a:r>
              <a:rPr lang="en-US" baseline="0" dirty="0" smtClean="0"/>
              <a:t> </a:t>
            </a:r>
            <a:r>
              <a:rPr lang="en-US" baseline="0" dirty="0" err="1" smtClean="0"/>
              <a:t>rỉ</a:t>
            </a:r>
            <a:r>
              <a:rPr lang="en-US" baseline="0" dirty="0" smtClean="0"/>
              <a:t> </a:t>
            </a:r>
            <a:r>
              <a:rPr lang="en-US" baseline="0" dirty="0" err="1" smtClean="0"/>
              <a:t>tần</a:t>
            </a:r>
            <a:r>
              <a:rPr lang="en-US" baseline="0" dirty="0" smtClean="0"/>
              <a:t> </a:t>
            </a:r>
            <a:r>
              <a:rPr lang="en-US" baseline="0" dirty="0" err="1" smtClean="0"/>
              <a:t>số</a:t>
            </a:r>
            <a:r>
              <a:rPr lang="en-US" baseline="0" dirty="0" smtClean="0"/>
              <a:t>, </a:t>
            </a:r>
            <a:r>
              <a:rPr lang="en-US" baseline="0" dirty="0" err="1" smtClean="0"/>
              <a:t>như</a:t>
            </a:r>
            <a:r>
              <a:rPr lang="en-US" baseline="0" dirty="0" smtClean="0"/>
              <a:t> </a:t>
            </a:r>
            <a:r>
              <a:rPr lang="en-US" baseline="0" dirty="0" err="1" smtClean="0"/>
              <a:t>trên</a:t>
            </a:r>
            <a:r>
              <a:rPr lang="en-US" baseline="0" dirty="0" smtClean="0"/>
              <a:t> </a:t>
            </a:r>
            <a:r>
              <a:rPr lang="en-US" baseline="0" dirty="0" err="1" smtClean="0"/>
              <a:t>hình</a:t>
            </a:r>
            <a:r>
              <a:rPr lang="en-US" baseline="0" dirty="0" smtClean="0"/>
              <a:t> </a:t>
            </a:r>
            <a:r>
              <a:rPr lang="en-US" baseline="0" dirty="0" err="1" smtClean="0"/>
              <a:t>với</a:t>
            </a:r>
            <a:r>
              <a:rPr lang="en-US" baseline="0" dirty="0" smtClean="0"/>
              <a:t> </a:t>
            </a:r>
            <a:r>
              <a:rPr lang="en-US" baseline="0" dirty="0" err="1" smtClean="0"/>
              <a:t>hình</a:t>
            </a:r>
            <a:r>
              <a:rPr lang="en-US" baseline="0" dirty="0" smtClean="0"/>
              <a:t> </a:t>
            </a:r>
            <a:r>
              <a:rPr lang="en-US" baseline="0" dirty="0" err="1" smtClean="0"/>
              <a:t>bên</a:t>
            </a:r>
            <a:r>
              <a:rPr lang="en-US" baseline="0" dirty="0" smtClean="0"/>
              <a:t> </a:t>
            </a:r>
            <a:r>
              <a:rPr lang="en-US" baseline="0" dirty="0" err="1" smtClean="0"/>
              <a:t>trái</a:t>
            </a:r>
            <a:r>
              <a:rPr lang="en-US" baseline="0" dirty="0" smtClean="0"/>
              <a:t> </a:t>
            </a:r>
            <a:r>
              <a:rPr lang="en-US" baseline="0" dirty="0" err="1" smtClean="0"/>
              <a:t>là</a:t>
            </a:r>
            <a:r>
              <a:rPr lang="en-US" baseline="0" dirty="0" smtClean="0"/>
              <a:t> </a:t>
            </a:r>
            <a:r>
              <a:rPr lang="en-US" baseline="0" dirty="0" err="1" smtClean="0"/>
              <a:t>sóng</a:t>
            </a:r>
            <a:r>
              <a:rPr lang="en-US" baseline="0" dirty="0" smtClean="0"/>
              <a:t> </a:t>
            </a:r>
            <a:r>
              <a:rPr lang="en-US" baseline="0" dirty="0" err="1" smtClean="0"/>
              <a:t>âm</a:t>
            </a:r>
            <a:r>
              <a:rPr lang="en-US" baseline="0" dirty="0" smtClean="0"/>
              <a:t> </a:t>
            </a:r>
            <a:r>
              <a:rPr lang="en-US" baseline="0" dirty="0" err="1" smtClean="0"/>
              <a:t>thanh</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thu</a:t>
            </a:r>
            <a:r>
              <a:rPr lang="en-US" baseline="0" dirty="0" smtClean="0"/>
              <a:t> </a:t>
            </a:r>
            <a:r>
              <a:rPr lang="en-US" baseline="0" dirty="0" err="1" smtClean="0"/>
              <a:t>được</a:t>
            </a:r>
            <a:r>
              <a:rPr lang="en-US" baseline="0" dirty="0" smtClean="0"/>
              <a:t> </a:t>
            </a:r>
            <a:r>
              <a:rPr lang="en-US" baseline="0" dirty="0" err="1" smtClean="0"/>
              <a:t>dải</a:t>
            </a:r>
            <a:r>
              <a:rPr lang="en-US" baseline="0" dirty="0" smtClean="0"/>
              <a:t> </a:t>
            </a:r>
            <a:r>
              <a:rPr lang="en-US" baseline="0" dirty="0" err="1" smtClean="0"/>
              <a:t>tần</a:t>
            </a:r>
            <a:r>
              <a:rPr lang="en-US" baseline="0" dirty="0" smtClean="0"/>
              <a:t> </a:t>
            </a:r>
            <a:r>
              <a:rPr lang="en-US" baseline="0" dirty="0" err="1" smtClean="0"/>
              <a:t>số</a:t>
            </a:r>
            <a:r>
              <a:rPr lang="en-US" baseline="0" dirty="0" smtClean="0"/>
              <a:t> </a:t>
            </a:r>
            <a:r>
              <a:rPr lang="en-US" baseline="0" dirty="0" err="1" smtClean="0"/>
              <a:t>có</a:t>
            </a:r>
            <a:r>
              <a:rPr lang="en-US" baseline="0" dirty="0" smtClean="0"/>
              <a:t> </a:t>
            </a:r>
            <a:r>
              <a:rPr lang="en-US" baseline="0" dirty="0" err="1" smtClean="0"/>
              <a:t>cường</a:t>
            </a:r>
            <a:r>
              <a:rPr lang="en-US" baseline="0" dirty="0" smtClean="0"/>
              <a:t> </a:t>
            </a:r>
            <a:r>
              <a:rPr lang="en-US" baseline="0" dirty="0" err="1" smtClean="0"/>
              <a:t>độ</a:t>
            </a:r>
            <a:r>
              <a:rPr lang="en-US" baseline="0" dirty="0" smtClean="0"/>
              <a:t> 1 </a:t>
            </a:r>
            <a:r>
              <a:rPr lang="en-US" baseline="0" dirty="0" err="1" smtClean="0"/>
              <a:t>tại</a:t>
            </a:r>
            <a:r>
              <a:rPr lang="en-US" baseline="0" dirty="0" smtClean="0"/>
              <a:t> 10Hz, </a:t>
            </a:r>
            <a:r>
              <a:rPr lang="en-US" baseline="0" dirty="0" err="1" smtClean="0"/>
              <a:t>với</a:t>
            </a:r>
            <a:r>
              <a:rPr lang="en-US" baseline="0" dirty="0" smtClean="0"/>
              <a:t> </a:t>
            </a:r>
            <a:r>
              <a:rPr lang="en-US" baseline="0" dirty="0" err="1" smtClean="0"/>
              <a:t>hình</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là</a:t>
            </a:r>
            <a:r>
              <a:rPr lang="en-US" baseline="0" dirty="0" smtClean="0"/>
              <a:t> </a:t>
            </a:r>
            <a:r>
              <a:rPr lang="en-US" baseline="0" dirty="0" err="1" smtClean="0"/>
              <a:t>sóng</a:t>
            </a:r>
            <a:r>
              <a:rPr lang="en-US" baseline="0" dirty="0" smtClean="0"/>
              <a:t> </a:t>
            </a:r>
            <a:r>
              <a:rPr lang="en-US" baseline="0" dirty="0" err="1" smtClean="0"/>
              <a:t>âm</a:t>
            </a:r>
            <a:r>
              <a:rPr lang="en-US" baseline="0" dirty="0" smtClean="0"/>
              <a:t> </a:t>
            </a:r>
            <a:r>
              <a:rPr lang="en-US" baseline="0" dirty="0" err="1" smtClean="0"/>
              <a:t>thanh</a:t>
            </a:r>
            <a:r>
              <a:rPr lang="en-US" baseline="0" dirty="0" smtClean="0"/>
              <a:t> </a:t>
            </a:r>
            <a:r>
              <a:rPr lang="en-US" baseline="0" dirty="0" err="1" smtClean="0"/>
              <a:t>không</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thì</a:t>
            </a:r>
            <a:r>
              <a:rPr lang="en-US" baseline="0" dirty="0" smtClean="0"/>
              <a:t> </a:t>
            </a:r>
            <a:r>
              <a:rPr lang="en-US" baseline="0" dirty="0" err="1" smtClean="0"/>
              <a:t>sẽ</a:t>
            </a:r>
            <a:r>
              <a:rPr lang="en-US" baseline="0" dirty="0" smtClean="0"/>
              <a:t> </a:t>
            </a:r>
            <a:r>
              <a:rPr lang="en-US" baseline="0" dirty="0" err="1" smtClean="0"/>
              <a:t>không</a:t>
            </a:r>
            <a:r>
              <a:rPr lang="en-US" baseline="0" dirty="0" smtClean="0"/>
              <a:t> </a:t>
            </a:r>
            <a:r>
              <a:rPr lang="en-US" baseline="0" dirty="0" err="1" smtClean="0"/>
              <a:t>đạt</a:t>
            </a:r>
            <a:r>
              <a:rPr lang="en-US" baseline="0" dirty="0" smtClean="0"/>
              <a:t> </a:t>
            </a:r>
            <a:r>
              <a:rPr lang="en-US" baseline="0" dirty="0" err="1" smtClean="0"/>
              <a:t>được</a:t>
            </a:r>
            <a:r>
              <a:rPr lang="en-US" baseline="0" dirty="0" smtClean="0"/>
              <a:t> </a:t>
            </a:r>
            <a:r>
              <a:rPr lang="en-US" baseline="0" dirty="0" err="1" smtClean="0"/>
              <a:t>điều</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Điều</a:t>
            </a:r>
            <a:r>
              <a:rPr lang="en-US" baseline="0" dirty="0" smtClean="0"/>
              <a:t> </a:t>
            </a:r>
            <a:r>
              <a:rPr lang="en-US" baseline="0" dirty="0" err="1" smtClean="0"/>
              <a:t>này</a:t>
            </a:r>
            <a:r>
              <a:rPr lang="en-US" baseline="0" dirty="0" smtClean="0"/>
              <a:t> </a:t>
            </a:r>
            <a:r>
              <a:rPr lang="en-US" baseline="0" dirty="0" err="1" smtClean="0"/>
              <a:t>dẫn</a:t>
            </a:r>
            <a:r>
              <a:rPr lang="en-US" baseline="0" dirty="0" smtClean="0"/>
              <a:t> </a:t>
            </a:r>
            <a:r>
              <a:rPr lang="en-US" baseline="0" dirty="0" err="1" smtClean="0"/>
              <a:t>đến</a:t>
            </a:r>
            <a:r>
              <a:rPr lang="en-US" baseline="0" dirty="0" smtClean="0"/>
              <a:t> </a:t>
            </a:r>
            <a:r>
              <a:rPr lang="en-US" baseline="0" dirty="0" err="1" smtClean="0"/>
              <a:t>việc</a:t>
            </a:r>
            <a:r>
              <a:rPr lang="en-US" baseline="0" dirty="0" smtClean="0"/>
              <a:t>: </a:t>
            </a:r>
            <a:r>
              <a:rPr lang="en-US" baseline="0" dirty="0" err="1" smtClean="0"/>
              <a:t>Nếu</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những</a:t>
            </a:r>
            <a:r>
              <a:rPr lang="en-US" baseline="0" dirty="0" smtClean="0"/>
              <a:t> </a:t>
            </a:r>
            <a:r>
              <a:rPr lang="en-US" baseline="0" dirty="0" err="1" smtClean="0"/>
              <a:t>tín</a:t>
            </a:r>
            <a:r>
              <a:rPr lang="en-US" baseline="0" dirty="0" smtClean="0"/>
              <a:t> </a:t>
            </a:r>
            <a:r>
              <a:rPr lang="en-US" baseline="0" dirty="0" err="1" smtClean="0"/>
              <a:t>hiệu</a:t>
            </a:r>
            <a:r>
              <a:rPr lang="en-US" baseline="0" dirty="0" smtClean="0"/>
              <a:t> </a:t>
            </a:r>
            <a:r>
              <a:rPr lang="en-US" baseline="0" dirty="0" err="1" smtClean="0"/>
              <a:t>không</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thì</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a:t>
            </a:r>
            <a:r>
              <a:rPr lang="en-US" baseline="0" dirty="0" err="1" smtClean="0"/>
              <a:t>gây</a:t>
            </a:r>
            <a:r>
              <a:rPr lang="en-US" baseline="0" dirty="0" smtClean="0"/>
              <a:t> </a:t>
            </a:r>
            <a:r>
              <a:rPr lang="en-US" baseline="0" dirty="0" err="1" smtClean="0"/>
              <a:t>ra</a:t>
            </a:r>
            <a:r>
              <a:rPr lang="en-US" baseline="0" dirty="0" smtClean="0"/>
              <a:t> </a:t>
            </a:r>
            <a:r>
              <a:rPr lang="en-US" baseline="0" dirty="0" err="1" smtClean="0"/>
              <a:t>sai</a:t>
            </a:r>
            <a:r>
              <a:rPr lang="en-US" baseline="0" dirty="0" smtClean="0"/>
              <a:t> </a:t>
            </a:r>
            <a:r>
              <a:rPr lang="en-US" baseline="0" dirty="0" err="1" smtClean="0"/>
              <a:t>sót</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tìm</a:t>
            </a:r>
            <a:r>
              <a:rPr lang="en-US" baseline="0" dirty="0" smtClean="0"/>
              <a:t> </a:t>
            </a:r>
            <a:r>
              <a:rPr lang="en-US" baseline="0" dirty="0" err="1" smtClean="0"/>
              <a:t>đỉnh</a:t>
            </a:r>
            <a:r>
              <a:rPr lang="en-US" baseline="0" dirty="0" smtClean="0"/>
              <a:t> </a:t>
            </a:r>
            <a:r>
              <a:rPr lang="en-US" baseline="0" dirty="0" err="1" smtClean="0"/>
              <a:t>trong</a:t>
            </a:r>
            <a:r>
              <a:rPr lang="en-US" baseline="0" dirty="0" smtClean="0"/>
              <a:t> </a:t>
            </a:r>
            <a:r>
              <a:rPr lang="en-US" baseline="0" dirty="0" err="1" smtClean="0"/>
              <a:t>phổ</a:t>
            </a:r>
            <a:r>
              <a:rPr lang="en-US" baseline="0" dirty="0" smtClean="0"/>
              <a:t> </a:t>
            </a:r>
            <a:r>
              <a:rPr lang="en-US" baseline="0" dirty="0" err="1" smtClean="0"/>
              <a:t>tần</a:t>
            </a:r>
            <a:r>
              <a:rPr lang="en-US" baseline="0" dirty="0" smtClean="0"/>
              <a:t> </a:t>
            </a:r>
            <a:r>
              <a:rPr lang="en-US" baseline="0" dirty="0" err="1" smtClean="0"/>
              <a:t>số</a:t>
            </a:r>
            <a:r>
              <a:rPr lang="en-US" baseline="0" dirty="0" smtClean="0"/>
              <a:t>.</a:t>
            </a:r>
          </a:p>
          <a:p>
            <a:endParaRPr lang="en-US" baseline="0" dirty="0" smtClean="0"/>
          </a:p>
          <a:p>
            <a:r>
              <a:rPr lang="en-US" baseline="0" dirty="0" err="1" smtClean="0"/>
              <a:t>Gần</a:t>
            </a:r>
            <a:r>
              <a:rPr lang="en-US" baseline="0" dirty="0" smtClean="0"/>
              <a:t> </a:t>
            </a:r>
            <a:r>
              <a:rPr lang="en-US" baseline="0" dirty="0" err="1" smtClean="0"/>
              <a:t>như</a:t>
            </a:r>
            <a:r>
              <a:rPr lang="en-US" baseline="0" dirty="0" smtClean="0"/>
              <a:t> </a:t>
            </a:r>
            <a:r>
              <a:rPr lang="en-US" baseline="0" dirty="0" err="1" smtClean="0"/>
              <a:t>chắc</a:t>
            </a:r>
            <a:r>
              <a:rPr lang="en-US" baseline="0" dirty="0" smtClean="0"/>
              <a:t> </a:t>
            </a:r>
            <a:r>
              <a:rPr lang="en-US" baseline="0" dirty="0" err="1" smtClean="0"/>
              <a:t>chắn</a:t>
            </a:r>
            <a:r>
              <a:rPr lang="en-US" baseline="0" dirty="0" smtClean="0"/>
              <a:t> </a:t>
            </a:r>
            <a:r>
              <a:rPr lang="en-US" baseline="0" dirty="0" err="1" smtClean="0"/>
              <a:t>việc</a:t>
            </a:r>
            <a:r>
              <a:rPr lang="en-US" baseline="0" dirty="0" smtClean="0"/>
              <a:t> </a:t>
            </a:r>
            <a:r>
              <a:rPr lang="en-US" baseline="0" dirty="0" err="1" smtClean="0"/>
              <a:t>này</a:t>
            </a:r>
            <a:r>
              <a:rPr lang="en-US" baseline="0" dirty="0" smtClean="0"/>
              <a:t> </a:t>
            </a:r>
            <a:r>
              <a:rPr lang="en-US" baseline="0" dirty="0" err="1" smtClean="0"/>
              <a:t>xảy</a:t>
            </a:r>
            <a:r>
              <a:rPr lang="en-US" baseline="0" dirty="0" smtClean="0"/>
              <a:t> </a:t>
            </a:r>
            <a:r>
              <a:rPr lang="en-US" baseline="0" dirty="0" err="1" smtClean="0"/>
              <a:t>ra</a:t>
            </a:r>
            <a:r>
              <a:rPr lang="en-US" baseline="0" dirty="0" smtClean="0"/>
              <a:t> </a:t>
            </a:r>
            <a:r>
              <a:rPr lang="en-US" baseline="0" dirty="0" err="1" smtClean="0"/>
              <a:t>trong</a:t>
            </a:r>
            <a:r>
              <a:rPr lang="en-US" baseline="0" dirty="0" smtClean="0"/>
              <a:t> </a:t>
            </a:r>
            <a:r>
              <a:rPr lang="en-US" baseline="0" dirty="0" err="1" smtClean="0"/>
              <a:t>việc</a:t>
            </a:r>
            <a:r>
              <a:rPr lang="en-US" baseline="0" dirty="0" smtClean="0"/>
              <a:t> </a:t>
            </a:r>
            <a:r>
              <a:rPr lang="en-US" baseline="0" dirty="0" err="1" smtClean="0"/>
              <a:t>xử</a:t>
            </a:r>
            <a:r>
              <a:rPr lang="en-US" baseline="0" dirty="0" smtClean="0"/>
              <a:t> </a:t>
            </a:r>
            <a:r>
              <a:rPr lang="en-US" baseline="0" dirty="0" err="1" smtClean="0"/>
              <a:t>lí</a:t>
            </a:r>
            <a:r>
              <a:rPr lang="en-US" baseline="0" dirty="0" smtClean="0"/>
              <a:t> </a:t>
            </a:r>
            <a:r>
              <a:rPr lang="en-US" baseline="0" dirty="0" err="1" smtClean="0"/>
              <a:t>bản</a:t>
            </a:r>
            <a:r>
              <a:rPr lang="en-US" baseline="0" dirty="0" smtClean="0"/>
              <a:t> </a:t>
            </a:r>
            <a:r>
              <a:rPr lang="en-US" baseline="0" dirty="0" err="1" smtClean="0"/>
              <a:t>thu</a:t>
            </a:r>
            <a:r>
              <a:rPr lang="en-US" baseline="0" dirty="0" smtClean="0"/>
              <a:t> </a:t>
            </a:r>
            <a:r>
              <a:rPr lang="en-US" baseline="0" dirty="0" err="1" smtClean="0"/>
              <a:t>vì</a:t>
            </a:r>
            <a:r>
              <a:rPr lang="en-US" baseline="0" dirty="0" smtClean="0"/>
              <a:t> </a:t>
            </a:r>
            <a:r>
              <a:rPr lang="en-US" baseline="0" dirty="0" err="1" smtClean="0"/>
              <a:t>tín</a:t>
            </a:r>
            <a:r>
              <a:rPr lang="en-US" baseline="0" dirty="0" smtClean="0"/>
              <a:t> </a:t>
            </a:r>
            <a:r>
              <a:rPr lang="en-US" baseline="0" dirty="0" err="1" smtClean="0"/>
              <a:t>hiệu</a:t>
            </a:r>
            <a:r>
              <a:rPr lang="en-US" baseline="0" dirty="0" smtClean="0"/>
              <a:t> dc </a:t>
            </a:r>
            <a:r>
              <a:rPr lang="en-US" baseline="0" dirty="0" err="1" smtClean="0"/>
              <a:t>cắt</a:t>
            </a:r>
            <a:r>
              <a:rPr lang="en-US" baseline="0" dirty="0" smtClean="0"/>
              <a:t> </a:t>
            </a:r>
            <a:r>
              <a:rPr lang="en-US" baseline="0" dirty="0" err="1" smtClean="0"/>
              <a:t>thành</a:t>
            </a:r>
            <a:r>
              <a:rPr lang="en-US" baseline="0" dirty="0" smtClean="0"/>
              <a:t> </a:t>
            </a:r>
            <a:r>
              <a:rPr lang="en-US" baseline="0" dirty="0" err="1" smtClean="0"/>
              <a:t>các</a:t>
            </a:r>
            <a:r>
              <a:rPr lang="en-US" baseline="0" dirty="0" smtClean="0"/>
              <a:t> </a:t>
            </a:r>
            <a:r>
              <a:rPr lang="en-US" baseline="0" dirty="0" err="1" smtClean="0"/>
              <a:t>đoạn</a:t>
            </a:r>
            <a:r>
              <a:rPr lang="en-US" baseline="0" dirty="0" smtClean="0"/>
              <a:t> </a:t>
            </a:r>
            <a:r>
              <a:rPr lang="en-US" baseline="0" dirty="0" err="1" smtClean="0"/>
              <a:t>liên</a:t>
            </a:r>
            <a:r>
              <a:rPr lang="en-US" baseline="0" dirty="0" smtClean="0"/>
              <a:t> </a:t>
            </a:r>
            <a:r>
              <a:rPr lang="en-US" baseline="0" dirty="0" err="1" smtClean="0"/>
              <a:t>tục</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Vậy</a:t>
            </a:r>
            <a:r>
              <a:rPr lang="en-US" baseline="0" dirty="0" smtClean="0"/>
              <a:t> ý </a:t>
            </a:r>
            <a:r>
              <a:rPr lang="en-US" baseline="0" dirty="0" err="1" smtClean="0"/>
              <a:t>tưởng</a:t>
            </a:r>
            <a:r>
              <a:rPr lang="en-US" baseline="0" dirty="0" smtClean="0"/>
              <a:t> ở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1 </a:t>
            </a:r>
            <a:r>
              <a:rPr lang="en-US" baseline="0" dirty="0" err="1" smtClean="0"/>
              <a:t>sóng</a:t>
            </a:r>
            <a:r>
              <a:rPr lang="en-US" baseline="0" dirty="0" smtClean="0"/>
              <a:t> </a:t>
            </a:r>
            <a:r>
              <a:rPr lang="en-US" baseline="0" dirty="0" err="1" smtClean="0"/>
              <a:t>mới</a:t>
            </a:r>
            <a:r>
              <a:rPr lang="en-US" baseline="0" dirty="0" smtClean="0"/>
              <a:t>, </a:t>
            </a:r>
            <a:r>
              <a:rPr lang="en-US" baseline="0" dirty="0" err="1" smtClean="0"/>
              <a:t>sao</a:t>
            </a:r>
            <a:r>
              <a:rPr lang="en-US" baseline="0" dirty="0" smtClean="0"/>
              <a:t> </a:t>
            </a:r>
            <a:r>
              <a:rPr lang="en-US" baseline="0" dirty="0" err="1" smtClean="0"/>
              <a:t>cho</a:t>
            </a:r>
            <a:r>
              <a:rPr lang="en-US" baseline="0" dirty="0" smtClean="0"/>
              <a:t> </a:t>
            </a:r>
            <a:r>
              <a:rPr lang="en-US" baseline="0" dirty="0" err="1" smtClean="0"/>
              <a:t>khi</a:t>
            </a:r>
            <a:r>
              <a:rPr lang="en-US" baseline="0" dirty="0" smtClean="0"/>
              <a:t> </a:t>
            </a:r>
            <a:r>
              <a:rPr lang="en-US" baseline="0" dirty="0" err="1" smtClean="0"/>
              <a:t>nhân</a:t>
            </a:r>
            <a:r>
              <a:rPr lang="en-US" baseline="0" dirty="0" smtClean="0"/>
              <a:t> </a:t>
            </a:r>
            <a:r>
              <a:rPr lang="en-US" baseline="0" dirty="0" err="1" smtClean="0"/>
              <a:t>sóng</a:t>
            </a:r>
            <a:r>
              <a:rPr lang="en-US" baseline="0" dirty="0" smtClean="0"/>
              <a:t> </a:t>
            </a:r>
            <a:r>
              <a:rPr lang="en-US" baseline="0" dirty="0" err="1" smtClean="0"/>
              <a:t>không</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vào</a:t>
            </a:r>
            <a:r>
              <a:rPr lang="en-US" baseline="0" dirty="0" smtClean="0"/>
              <a:t> </a:t>
            </a:r>
            <a:r>
              <a:rPr lang="en-US" baseline="0" dirty="0" err="1" smtClean="0"/>
              <a:t>với</a:t>
            </a:r>
            <a:r>
              <a:rPr lang="en-US" baseline="0" dirty="0" smtClean="0"/>
              <a:t> </a:t>
            </a:r>
            <a:r>
              <a:rPr lang="en-US" baseline="0" dirty="0" err="1" smtClean="0"/>
              <a:t>sóng</a:t>
            </a:r>
            <a:r>
              <a:rPr lang="en-US" baseline="0" dirty="0" smtClean="0"/>
              <a:t> </a:t>
            </a:r>
            <a:r>
              <a:rPr lang="en-US" baseline="0" dirty="0" err="1" smtClean="0"/>
              <a:t>mới</a:t>
            </a:r>
            <a:r>
              <a:rPr lang="en-US" baseline="0" dirty="0" smtClean="0"/>
              <a:t> </a:t>
            </a:r>
            <a:r>
              <a:rPr lang="en-US" baseline="0" dirty="0" err="1" smtClean="0"/>
              <a:t>này</a:t>
            </a:r>
            <a:r>
              <a:rPr lang="en-US" baseline="0" dirty="0" smtClean="0"/>
              <a:t> </a:t>
            </a:r>
            <a:r>
              <a:rPr lang="en-US" baseline="0" dirty="0" err="1" smtClean="0"/>
              <a:t>ta</a:t>
            </a:r>
            <a:r>
              <a:rPr lang="en-US" baseline="0" dirty="0" smtClean="0"/>
              <a:t> </a:t>
            </a:r>
            <a:r>
              <a:rPr lang="en-US" baseline="0" dirty="0" err="1" smtClean="0"/>
              <a:t>sẽ</a:t>
            </a:r>
            <a:r>
              <a:rPr lang="en-US" baseline="0" dirty="0" smtClean="0"/>
              <a:t> </a:t>
            </a:r>
            <a:r>
              <a:rPr lang="en-US" baseline="0" dirty="0" err="1" smtClean="0"/>
              <a:t>thu</a:t>
            </a:r>
            <a:r>
              <a:rPr lang="en-US" baseline="0" dirty="0" smtClean="0"/>
              <a:t> </a:t>
            </a:r>
            <a:r>
              <a:rPr lang="en-US" baseline="0" dirty="0" err="1" smtClean="0"/>
              <a:t>được</a:t>
            </a:r>
            <a:r>
              <a:rPr lang="en-US" baseline="0" dirty="0" smtClean="0"/>
              <a:t> 1 </a:t>
            </a:r>
            <a:r>
              <a:rPr lang="en-US" baseline="0" dirty="0" err="1" smtClean="0"/>
              <a:t>sóng</a:t>
            </a:r>
            <a:r>
              <a:rPr lang="en-US" baseline="0" dirty="0" smtClean="0"/>
              <a:t> </a:t>
            </a:r>
            <a:r>
              <a:rPr lang="en-US" baseline="0" dirty="0" err="1" smtClean="0"/>
              <a:t>gần</a:t>
            </a:r>
            <a:r>
              <a:rPr lang="en-US" baseline="0" dirty="0" smtClean="0"/>
              <a:t> </a:t>
            </a:r>
            <a:r>
              <a:rPr lang="en-US" baseline="0" dirty="0" err="1" smtClean="0"/>
              <a:t>như</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để</a:t>
            </a:r>
            <a:r>
              <a:rPr lang="en-US" baseline="0" dirty="0" smtClean="0"/>
              <a:t> </a:t>
            </a:r>
            <a:r>
              <a:rPr lang="en-US" baseline="0" dirty="0" err="1" smtClean="0"/>
              <a:t>phục</a:t>
            </a:r>
            <a:r>
              <a:rPr lang="en-US" baseline="0" dirty="0" smtClean="0"/>
              <a:t> </a:t>
            </a:r>
            <a:r>
              <a:rPr lang="en-US" baseline="0" dirty="0" err="1" smtClean="0"/>
              <a:t>vụ</a:t>
            </a:r>
            <a:r>
              <a:rPr lang="en-US" baseline="0" dirty="0" smtClean="0"/>
              <a:t> </a:t>
            </a:r>
            <a:r>
              <a:rPr lang="en-US" baseline="0" dirty="0" err="1" smtClean="0"/>
              <a:t>cho</a:t>
            </a:r>
            <a:r>
              <a:rPr lang="en-US" baseline="0" dirty="0" smtClean="0"/>
              <a:t> </a:t>
            </a:r>
            <a:r>
              <a:rPr lang="en-US" baseline="0" dirty="0" err="1" smtClean="0"/>
              <a:t>việc</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a:t>
            </a:r>
            <a:r>
              <a:rPr lang="en-US" baseline="0" dirty="0" err="1" smtClean="0"/>
              <a:t>Cách</a:t>
            </a:r>
            <a:r>
              <a:rPr lang="en-US" baseline="0" dirty="0" smtClean="0"/>
              <a:t> </a:t>
            </a:r>
            <a:r>
              <a:rPr lang="en-US" baseline="0" dirty="0" err="1" smtClean="0"/>
              <a:t>thức</a:t>
            </a:r>
            <a:r>
              <a:rPr lang="en-US" baseline="0" dirty="0" smtClean="0"/>
              <a:t> </a:t>
            </a:r>
            <a:r>
              <a:rPr lang="en-US" baseline="0" dirty="0" err="1" smtClean="0"/>
              <a:t>này</a:t>
            </a:r>
            <a:r>
              <a:rPr lang="en-US" baseline="0" dirty="0" smtClean="0"/>
              <a:t> </a:t>
            </a:r>
            <a:r>
              <a:rPr lang="en-US" baseline="0" dirty="0" err="1" smtClean="0"/>
              <a:t>gọi</a:t>
            </a:r>
            <a:r>
              <a:rPr lang="en-US" baseline="0" dirty="0" smtClean="0"/>
              <a:t> </a:t>
            </a:r>
            <a:r>
              <a:rPr lang="en-US" baseline="0" dirty="0" err="1" smtClean="0"/>
              <a:t>là</a:t>
            </a:r>
            <a:r>
              <a:rPr lang="en-US" baseline="0" dirty="0" smtClean="0"/>
              <a:t> FFT window.</a:t>
            </a:r>
            <a:br>
              <a:rPr lang="en-US" baseline="0" dirty="0" smtClean="0"/>
            </a:b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Việc</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sóng</a:t>
            </a:r>
            <a:r>
              <a:rPr lang="en-US" baseline="0" dirty="0" smtClean="0"/>
              <a:t> </a:t>
            </a:r>
            <a:r>
              <a:rPr lang="en-US" baseline="0" dirty="0" err="1" smtClean="0"/>
              <a:t>ấy</a:t>
            </a:r>
            <a:r>
              <a:rPr lang="en-US" baseline="0" dirty="0" smtClean="0"/>
              <a:t> </a:t>
            </a:r>
            <a:r>
              <a:rPr lang="en-US" baseline="0" dirty="0" err="1" smtClean="0"/>
              <a:t>có</a:t>
            </a:r>
            <a:r>
              <a:rPr lang="en-US" baseline="0" dirty="0" smtClean="0"/>
              <a:t> </a:t>
            </a:r>
            <a:r>
              <a:rPr lang="en-US" baseline="0" dirty="0" err="1" smtClean="0"/>
              <a:t>nhiều</a:t>
            </a:r>
            <a:r>
              <a:rPr lang="en-US" baseline="0" dirty="0" smtClean="0"/>
              <a:t> </a:t>
            </a:r>
            <a:r>
              <a:rPr lang="en-US" baseline="0" dirty="0" err="1" smtClean="0"/>
              <a:t>sư</a:t>
            </a:r>
            <a:r>
              <a:rPr lang="en-US" baseline="0" dirty="0" smtClean="0"/>
              <a:t> </a:t>
            </a:r>
            <a:r>
              <a:rPr lang="en-US" baseline="0" dirty="0" err="1" smtClean="0"/>
              <a:t>lựa</a:t>
            </a:r>
            <a:r>
              <a:rPr lang="en-US" baseline="0" dirty="0" smtClean="0"/>
              <a:t> </a:t>
            </a:r>
            <a:r>
              <a:rPr lang="en-US" baseline="0" dirty="0" err="1" smtClean="0"/>
              <a:t>chọn</a:t>
            </a:r>
            <a:r>
              <a:rPr lang="en-US" baseline="0" dirty="0" smtClean="0"/>
              <a:t> </a:t>
            </a:r>
            <a:r>
              <a:rPr lang="en-US" baseline="0" dirty="0" err="1" smtClean="0"/>
              <a:t>vì</a:t>
            </a:r>
            <a:r>
              <a:rPr lang="en-US" baseline="0" dirty="0" smtClean="0"/>
              <a:t> </a:t>
            </a:r>
            <a:r>
              <a:rPr lang="en-US" baseline="0" dirty="0" err="1" smtClean="0"/>
              <a:t>có</a:t>
            </a:r>
            <a:r>
              <a:rPr lang="en-US" baseline="0" dirty="0" smtClean="0"/>
              <a:t> </a:t>
            </a:r>
            <a:r>
              <a:rPr lang="en-US" baseline="0" dirty="0" err="1" smtClean="0"/>
              <a:t>nhiều</a:t>
            </a:r>
            <a:r>
              <a:rPr lang="en-US" baseline="0" dirty="0" smtClean="0"/>
              <a:t> </a:t>
            </a:r>
            <a:r>
              <a:rPr lang="en-US" baseline="0" dirty="0" err="1" smtClean="0"/>
              <a:t>loại</a:t>
            </a:r>
            <a:r>
              <a:rPr lang="en-US" baseline="0" dirty="0" smtClean="0"/>
              <a:t> window function, </a:t>
            </a:r>
            <a:r>
              <a:rPr lang="en-US" baseline="0" dirty="0" err="1" smtClean="0"/>
              <a:t>mỗi</a:t>
            </a:r>
            <a:r>
              <a:rPr lang="en-US" baseline="0" dirty="0" smtClean="0"/>
              <a:t> </a:t>
            </a:r>
            <a:r>
              <a:rPr lang="en-US" baseline="0" dirty="0" err="1" smtClean="0"/>
              <a:t>loại</a:t>
            </a:r>
            <a:r>
              <a:rPr lang="en-US" baseline="0" dirty="0" smtClean="0"/>
              <a:t> </a:t>
            </a:r>
            <a:r>
              <a:rPr lang="en-US" baseline="0" dirty="0" err="1" smtClean="0"/>
              <a:t>đều</a:t>
            </a:r>
            <a:r>
              <a:rPr lang="en-US" baseline="0" dirty="0" smtClean="0"/>
              <a:t> </a:t>
            </a:r>
            <a:r>
              <a:rPr lang="en-US" baseline="0" dirty="0" err="1" smtClean="0"/>
              <a:t>có</a:t>
            </a:r>
            <a:r>
              <a:rPr lang="en-US" baseline="0" dirty="0" smtClean="0"/>
              <a:t> </a:t>
            </a:r>
            <a:r>
              <a:rPr lang="en-US" baseline="0" dirty="0" err="1" smtClean="0"/>
              <a:t>ưu</a:t>
            </a:r>
            <a:r>
              <a:rPr lang="en-US" baseline="0" dirty="0" smtClean="0"/>
              <a:t> </a:t>
            </a:r>
            <a:r>
              <a:rPr lang="en-US" baseline="0" dirty="0" err="1" smtClean="0"/>
              <a:t>nhược</a:t>
            </a:r>
            <a:r>
              <a:rPr lang="en-US" baseline="0" dirty="0" smtClean="0"/>
              <a:t> </a:t>
            </a:r>
            <a:r>
              <a:rPr lang="en-US" baseline="0" dirty="0" err="1" smtClean="0"/>
              <a:t>điểm</a:t>
            </a:r>
            <a:r>
              <a:rPr lang="en-US" baseline="0" dirty="0" smtClean="0"/>
              <a:t> </a:t>
            </a:r>
            <a:r>
              <a:rPr lang="en-US" baseline="0" dirty="0" err="1" smtClean="0"/>
              <a:t>riêng</a:t>
            </a:r>
            <a:r>
              <a:rPr lang="en-US" baseline="0" dirty="0" smtClean="0"/>
              <a:t>, </a:t>
            </a:r>
            <a:r>
              <a:rPr lang="en-US" baseline="0" dirty="0" err="1" smtClean="0"/>
              <a:t>hiện</a:t>
            </a:r>
            <a:r>
              <a:rPr lang="en-US" baseline="0" dirty="0" smtClean="0"/>
              <a:t> nay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3 </a:t>
            </a:r>
            <a:r>
              <a:rPr lang="en-US" baseline="0" dirty="0" err="1" smtClean="0"/>
              <a:t>loại</a:t>
            </a:r>
            <a:r>
              <a:rPr lang="en-US" baseline="0" dirty="0" smtClean="0"/>
              <a:t> </a:t>
            </a:r>
            <a:r>
              <a:rPr lang="en-US" baseline="0" dirty="0" err="1" smtClean="0"/>
              <a:t>là</a:t>
            </a:r>
            <a:r>
              <a:rPr lang="en-US" baseline="0" dirty="0" smtClean="0"/>
              <a:t>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Hanning</a:t>
            </a:r>
            <a:r>
              <a:rPr lang="en-US" sz="1200" kern="1200" dirty="0" smtClean="0">
                <a:solidFill>
                  <a:schemeClr val="tx1"/>
                </a:solidFill>
                <a:latin typeface="+mn-lt"/>
                <a:ea typeface="+mn-ea"/>
                <a:cs typeface="+mn-cs"/>
              </a:rPr>
              <a:t>, Blackman, Gaussian </a:t>
            </a:r>
            <a:r>
              <a:rPr lang="en-US" sz="1200" kern="1200" dirty="0" err="1" smtClean="0">
                <a:solidFill>
                  <a:schemeClr val="tx1"/>
                </a:solidFill>
                <a:latin typeface="+mn-lt"/>
                <a:ea typeface="+mn-ea"/>
                <a:cs typeface="+mn-cs"/>
              </a:rPr>
              <a:t>là</a:t>
            </a:r>
            <a:r>
              <a:rPr lang="en-US" sz="1200" kern="1200" baseline="0" dirty="0" smtClean="0">
                <a:solidFill>
                  <a:schemeClr val="tx1"/>
                </a:solidFill>
                <a:latin typeface="+mn-lt"/>
                <a:ea typeface="+mn-ea"/>
                <a:cs typeface="+mn-cs"/>
              </a:rPr>
              <a:t> 3 </a:t>
            </a:r>
            <a:r>
              <a:rPr lang="en-US" sz="1200" kern="1200" baseline="0" dirty="0" err="1" smtClean="0">
                <a:solidFill>
                  <a:schemeClr val="tx1"/>
                </a:solidFill>
                <a:latin typeface="+mn-lt"/>
                <a:ea typeface="+mn-ea"/>
                <a:cs typeface="+mn-cs"/>
              </a:rPr>
              <a:t>loại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thích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hợp</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với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những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tín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hiệu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ngẫu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nhiên</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gần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giống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với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môi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trường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hoạt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động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của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hệ</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thống</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Cách</a:t>
            </a:r>
            <a:r>
              <a:rPr lang="en-US" baseline="0" dirty="0" smtClean="0"/>
              <a:t> </a:t>
            </a:r>
            <a:r>
              <a:rPr lang="en-US" baseline="0" dirty="0" err="1" smtClean="0"/>
              <a:t>tối</a:t>
            </a:r>
            <a:r>
              <a:rPr lang="en-US" baseline="0" dirty="0" smtClean="0"/>
              <a:t> </a:t>
            </a:r>
            <a:r>
              <a:rPr lang="en-US" baseline="0" dirty="0" err="1" smtClean="0"/>
              <a:t>ưu</a:t>
            </a:r>
            <a:r>
              <a:rPr lang="en-US" baseline="0" dirty="0" smtClean="0"/>
              <a:t> </a:t>
            </a:r>
            <a:r>
              <a:rPr lang="en-US" baseline="0" dirty="0" err="1" smtClean="0"/>
              <a:t>hóa</a:t>
            </a:r>
            <a:r>
              <a:rPr lang="en-US" baseline="0" dirty="0" smtClean="0"/>
              <a:t> </a:t>
            </a:r>
            <a:r>
              <a:rPr lang="en-US" baseline="0" dirty="0" err="1" smtClean="0"/>
              <a:t>thứ</a:t>
            </a:r>
            <a:r>
              <a:rPr lang="en-US" baseline="0" dirty="0" smtClean="0"/>
              <a:t> 2 </a:t>
            </a:r>
            <a:r>
              <a:rPr lang="en-US" baseline="0" dirty="0" err="1" smtClean="0"/>
              <a:t>được</a:t>
            </a:r>
            <a:r>
              <a:rPr lang="en-US" baseline="0" dirty="0" smtClean="0"/>
              <a:t> </a:t>
            </a:r>
            <a:r>
              <a:rPr lang="en-US" baseline="0" dirty="0" err="1" smtClean="0"/>
              <a:t>gọi</a:t>
            </a:r>
            <a:r>
              <a:rPr lang="en-US" baseline="0" dirty="0" smtClean="0"/>
              <a:t> </a:t>
            </a:r>
            <a:r>
              <a:rPr lang="en-US" baseline="0" dirty="0" err="1" smtClean="0"/>
              <a:t>là</a:t>
            </a:r>
            <a:r>
              <a:rPr lang="en-US" baseline="0" dirty="0" smtClean="0"/>
              <a:t> shift calculation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đặt</a:t>
            </a:r>
            <a:r>
              <a:rPr lang="en-US" baseline="0" dirty="0" smtClean="0"/>
              <a:t> </a:t>
            </a:r>
            <a:r>
              <a:rPr lang="en-US" baseline="0" dirty="0" err="1" smtClean="0"/>
              <a:t>tên</a:t>
            </a:r>
            <a:r>
              <a:rPr lang="en-US" baseline="0" dirty="0" smtClean="0"/>
              <a:t>)</a:t>
            </a:r>
            <a:br>
              <a:rPr lang="en-US" baseline="0" dirty="0" smtClean="0"/>
            </a:br>
            <a:r>
              <a:rPr lang="en-US" baseline="0" dirty="0" err="1" smtClean="0"/>
              <a:t>Như</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ở </a:t>
            </a:r>
            <a:r>
              <a:rPr lang="en-US" baseline="0" dirty="0" err="1" smtClean="0"/>
              <a:t>phần</a:t>
            </a:r>
            <a:r>
              <a:rPr lang="en-US" baseline="0" dirty="0" smtClean="0"/>
              <a:t> </a:t>
            </a:r>
            <a:r>
              <a:rPr lang="en-US" baseline="0" dirty="0" err="1" smtClean="0"/>
              <a:t>đầu</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FFT </a:t>
            </a:r>
            <a:r>
              <a:rPr lang="en-US" baseline="0" dirty="0" err="1" smtClean="0"/>
              <a:t>chỉ</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ở </a:t>
            </a:r>
            <a:r>
              <a:rPr lang="en-US" baseline="0" dirty="0" err="1" smtClean="0"/>
              <a:t>những</a:t>
            </a:r>
            <a:r>
              <a:rPr lang="en-US" baseline="0" dirty="0" smtClean="0"/>
              <a:t> </a:t>
            </a:r>
            <a:r>
              <a:rPr lang="en-US" baseline="0" dirty="0" err="1" smtClean="0"/>
              <a:t>đoạn</a:t>
            </a:r>
            <a:r>
              <a:rPr lang="en-US" baseline="0" dirty="0" smtClean="0"/>
              <a:t> delta t </a:t>
            </a:r>
            <a:r>
              <a:rPr lang="en-US" baseline="0" dirty="0" err="1" smtClean="0"/>
              <a:t>rất</a:t>
            </a:r>
            <a:r>
              <a:rPr lang="en-US" baseline="0" dirty="0" smtClean="0"/>
              <a:t> </a:t>
            </a:r>
            <a:r>
              <a:rPr lang="en-US" baseline="0" dirty="0" err="1" smtClean="0"/>
              <a:t>nhỏ</a:t>
            </a:r>
            <a:r>
              <a:rPr lang="en-US" baseline="0" dirty="0" smtClean="0"/>
              <a:t> </a:t>
            </a:r>
            <a:r>
              <a:rPr lang="en-US" baseline="0" dirty="0" err="1" smtClean="0"/>
              <a:t>để</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trong</a:t>
            </a:r>
            <a:r>
              <a:rPr lang="en-US" baseline="0" dirty="0" smtClean="0"/>
              <a:t> </a:t>
            </a:r>
            <a:r>
              <a:rPr lang="en-US" baseline="0" dirty="0" err="1" smtClean="0"/>
              <a:t>khoảng</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ấy</a:t>
            </a:r>
            <a:r>
              <a:rPr lang="en-US" baseline="0" dirty="0" smtClean="0"/>
              <a:t> </a:t>
            </a:r>
            <a:r>
              <a:rPr lang="en-US" baseline="0" dirty="0" err="1" smtClean="0"/>
              <a:t>các</a:t>
            </a:r>
            <a:r>
              <a:rPr lang="en-US" baseline="0" dirty="0" smtClean="0"/>
              <a:t> </a:t>
            </a:r>
            <a:r>
              <a:rPr lang="en-US" baseline="0" dirty="0" err="1" smtClean="0"/>
              <a:t>sóng</a:t>
            </a:r>
            <a:r>
              <a:rPr lang="en-US" baseline="0" dirty="0" smtClean="0"/>
              <a:t> </a:t>
            </a:r>
            <a:r>
              <a:rPr lang="en-US" baseline="0" dirty="0" err="1" smtClean="0"/>
              <a:t>đơn</a:t>
            </a:r>
            <a:r>
              <a:rPr lang="en-US" baseline="0" dirty="0" smtClean="0"/>
              <a:t> </a:t>
            </a:r>
            <a:r>
              <a:rPr lang="en-US" baseline="0" dirty="0" err="1" smtClean="0"/>
              <a:t>đều</a:t>
            </a:r>
            <a:r>
              <a:rPr lang="en-US" baseline="0" dirty="0" smtClean="0"/>
              <a:t> </a:t>
            </a:r>
            <a:r>
              <a:rPr lang="en-US" baseline="0" dirty="0" err="1" smtClean="0"/>
              <a:t>giữ</a:t>
            </a:r>
            <a:r>
              <a:rPr lang="en-US" baseline="0" dirty="0" smtClean="0"/>
              <a:t> </a:t>
            </a:r>
            <a:r>
              <a:rPr lang="en-US" baseline="0" dirty="0" err="1" smtClean="0"/>
              <a:t>nguyên</a:t>
            </a:r>
            <a:r>
              <a:rPr lang="en-US" baseline="0" dirty="0" smtClean="0"/>
              <a:t> 1 </a:t>
            </a:r>
            <a:r>
              <a:rPr lang="en-US" baseline="0" dirty="0" err="1" smtClean="0"/>
              <a:t>tần</a:t>
            </a:r>
            <a:r>
              <a:rPr lang="en-US" baseline="0" dirty="0" smtClean="0"/>
              <a:t> </a:t>
            </a:r>
            <a:r>
              <a:rPr lang="en-US" baseline="0" dirty="0" err="1" smtClean="0"/>
              <a:t>số</a:t>
            </a:r>
            <a:r>
              <a:rPr lang="en-US" baseline="0" dirty="0" smtClean="0"/>
              <a:t>, </a:t>
            </a:r>
            <a:r>
              <a:rPr lang="en-US" baseline="0" dirty="0" err="1" smtClean="0"/>
              <a:t>việc</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FFT </a:t>
            </a:r>
            <a:r>
              <a:rPr lang="en-US" baseline="0" dirty="0" err="1" smtClean="0"/>
              <a:t>này</a:t>
            </a:r>
            <a:r>
              <a:rPr lang="en-US" baseline="0" dirty="0" smtClean="0"/>
              <a:t> </a:t>
            </a:r>
            <a:r>
              <a:rPr lang="en-US" baseline="0" dirty="0" err="1" smtClean="0"/>
              <a:t>sẽ</a:t>
            </a:r>
            <a:r>
              <a:rPr lang="en-US" baseline="0" dirty="0" smtClean="0"/>
              <a:t> </a:t>
            </a:r>
            <a:r>
              <a:rPr lang="en-US" baseline="0" dirty="0" err="1" smtClean="0"/>
              <a:t>làm</a:t>
            </a:r>
            <a:r>
              <a:rPr lang="en-US" baseline="0" dirty="0" smtClean="0"/>
              <a:t> </a:t>
            </a:r>
            <a:r>
              <a:rPr lang="en-US" baseline="0" dirty="0" err="1" smtClean="0"/>
              <a:t>trên</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bài</a:t>
            </a:r>
            <a:r>
              <a:rPr lang="en-US" baseline="0" dirty="0" smtClean="0"/>
              <a:t> </a:t>
            </a:r>
            <a:r>
              <a:rPr lang="en-US" baseline="0" dirty="0" err="1" smtClean="0"/>
              <a:t>hát</a:t>
            </a:r>
            <a:r>
              <a:rPr lang="en-US" baseline="0" dirty="0" smtClean="0"/>
              <a:t> </a:t>
            </a:r>
            <a:r>
              <a:rPr lang="en-US" baseline="0" dirty="0" err="1" smtClean="0"/>
              <a:t>gốc</a:t>
            </a:r>
            <a:r>
              <a:rPr lang="en-US" baseline="0" dirty="0" smtClean="0"/>
              <a:t> </a:t>
            </a:r>
            <a:r>
              <a:rPr lang="en-US" baseline="0" dirty="0" err="1" smtClean="0"/>
              <a:t>và</a:t>
            </a:r>
            <a:r>
              <a:rPr lang="en-US" baseline="0" dirty="0" smtClean="0"/>
              <a:t> </a:t>
            </a:r>
            <a:r>
              <a:rPr lang="en-US" baseline="0" dirty="0" err="1" smtClean="0"/>
              <a:t>đoạn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sẽ</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gì</a:t>
            </a:r>
            <a:r>
              <a:rPr lang="en-US" baseline="0" dirty="0" smtClean="0"/>
              <a:t> </a:t>
            </a:r>
            <a:r>
              <a:rPr lang="en-US" baseline="0" dirty="0" err="1" smtClean="0"/>
              <a:t>để</a:t>
            </a:r>
            <a:r>
              <a:rPr lang="en-US" baseline="0" dirty="0" smtClean="0"/>
              <a:t> </a:t>
            </a:r>
            <a:r>
              <a:rPr lang="en-US" baseline="0" dirty="0" err="1" smtClean="0"/>
              <a:t>nói</a:t>
            </a:r>
            <a:r>
              <a:rPr lang="en-US" baseline="0" dirty="0" smtClean="0"/>
              <a:t> </a:t>
            </a:r>
            <a:r>
              <a:rPr lang="en-US" baseline="0" dirty="0" err="1" smtClean="0"/>
              <a:t>nếu</a:t>
            </a:r>
            <a:r>
              <a:rPr lang="en-US" baseline="0" dirty="0" smtClean="0"/>
              <a:t> </a:t>
            </a:r>
            <a:r>
              <a:rPr lang="en-US" baseline="0" dirty="0" err="1" smtClean="0"/>
              <a:t>tồn</a:t>
            </a:r>
            <a:r>
              <a:rPr lang="en-US" baseline="0" dirty="0" smtClean="0"/>
              <a:t> </a:t>
            </a:r>
            <a:r>
              <a:rPr lang="en-US" baseline="0" dirty="0" err="1" smtClean="0"/>
              <a:t>tại</a:t>
            </a:r>
            <a:r>
              <a:rPr lang="en-US" baseline="0" dirty="0" smtClean="0"/>
              <a:t> </a:t>
            </a:r>
            <a:r>
              <a:rPr lang="en-US" baseline="0" dirty="0" err="1" smtClean="0"/>
              <a:t>những</a:t>
            </a:r>
            <a:r>
              <a:rPr lang="en-US" baseline="0" dirty="0" smtClean="0"/>
              <a:t> </a:t>
            </a:r>
            <a:r>
              <a:rPr lang="en-US" baseline="0" dirty="0" err="1" smtClean="0"/>
              <a:t>đoạn</a:t>
            </a:r>
            <a:r>
              <a:rPr lang="en-US" baseline="0" dirty="0" smtClean="0"/>
              <a:t> delta t ở </a:t>
            </a:r>
            <a:r>
              <a:rPr lang="en-US" baseline="0" dirty="0" err="1" smtClean="0"/>
              <a:t>cả</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và</a:t>
            </a:r>
            <a:r>
              <a:rPr lang="en-US" baseline="0" dirty="0" smtClean="0"/>
              <a:t> </a:t>
            </a:r>
            <a:r>
              <a:rPr lang="en-US" baseline="0" dirty="0" err="1" smtClean="0"/>
              <a:t>đoạn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có</a:t>
            </a:r>
            <a:r>
              <a:rPr lang="en-US" baseline="0" dirty="0" smtClean="0"/>
              <a:t> </a:t>
            </a:r>
            <a:r>
              <a:rPr lang="en-US" baseline="0" dirty="0" err="1" smtClean="0"/>
              <a:t>tín</a:t>
            </a:r>
            <a:r>
              <a:rPr lang="en-US" baseline="0" dirty="0" smtClean="0"/>
              <a:t> </a:t>
            </a:r>
            <a:r>
              <a:rPr lang="en-US" baseline="0" dirty="0" err="1" smtClean="0"/>
              <a:t>hiệu</a:t>
            </a:r>
            <a:r>
              <a:rPr lang="en-US" baseline="0" dirty="0" smtClean="0"/>
              <a:t> y </a:t>
            </a:r>
            <a:r>
              <a:rPr lang="en-US" baseline="0" dirty="0" err="1" smtClean="0"/>
              <a:t>hệt</a:t>
            </a:r>
            <a:r>
              <a:rPr lang="en-US" baseline="0" dirty="0" smtClean="0"/>
              <a:t> </a:t>
            </a:r>
            <a:r>
              <a:rPr lang="en-US" baseline="0" dirty="0" err="1" smtClean="0"/>
              <a:t>nhau</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nếu</a:t>
            </a:r>
            <a:r>
              <a:rPr lang="en-US" baseline="0" dirty="0" smtClean="0"/>
              <a:t> </a:t>
            </a:r>
            <a:r>
              <a:rPr lang="en-US" baseline="0" dirty="0" err="1" smtClean="0"/>
              <a:t>không</a:t>
            </a:r>
            <a:r>
              <a:rPr lang="en-US" baseline="0" dirty="0" smtClean="0"/>
              <a:t> </a:t>
            </a:r>
            <a:r>
              <a:rPr lang="en-US" baseline="0" dirty="0" err="1" smtClean="0"/>
              <a:t>như</a:t>
            </a:r>
            <a:r>
              <a:rPr lang="en-US" baseline="0" dirty="0" smtClean="0"/>
              <a:t> </a:t>
            </a:r>
            <a:r>
              <a:rPr lang="en-US" baseline="0" dirty="0" err="1" smtClean="0"/>
              <a:t>vậy</a:t>
            </a:r>
            <a:r>
              <a:rPr lang="en-US" baseline="0" dirty="0" smtClean="0"/>
              <a:t> </a:t>
            </a:r>
            <a:r>
              <a:rPr lang="en-US" baseline="0" dirty="0" err="1" smtClean="0"/>
              <a:t>thì</a:t>
            </a:r>
            <a:r>
              <a:rPr lang="en-US" baseline="0" dirty="0" smtClean="0"/>
              <a:t> </a:t>
            </a:r>
            <a:r>
              <a:rPr lang="en-US" baseline="0" dirty="0" err="1" smtClean="0"/>
              <a:t>sao</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như</a:t>
            </a:r>
            <a:r>
              <a:rPr lang="en-US" baseline="0" dirty="0" smtClean="0"/>
              <a:t> delta t </a:t>
            </a:r>
            <a:r>
              <a:rPr lang="en-US" baseline="0" dirty="0" err="1" smtClean="0"/>
              <a:t>là</a:t>
            </a:r>
            <a:r>
              <a:rPr lang="en-US" baseline="0" dirty="0" smtClean="0"/>
              <a:t> 0.3s </a:t>
            </a:r>
            <a:r>
              <a:rPr lang="en-US" baseline="0" dirty="0" err="1" smtClean="0"/>
              <a:t>còn</a:t>
            </a:r>
            <a:r>
              <a:rPr lang="en-US" baseline="0" dirty="0" smtClean="0"/>
              <a:t> 2 </a:t>
            </a:r>
            <a:r>
              <a:rPr lang="en-US" baseline="0" dirty="0" err="1" smtClean="0"/>
              <a:t>bản</a:t>
            </a:r>
            <a:r>
              <a:rPr lang="en-US" baseline="0" dirty="0" smtClean="0"/>
              <a:t> </a:t>
            </a:r>
            <a:r>
              <a:rPr lang="en-US" baseline="0" dirty="0" err="1" smtClean="0"/>
              <a:t>thì</a:t>
            </a:r>
            <a:r>
              <a:rPr lang="en-US" baseline="0" dirty="0" smtClean="0"/>
              <a:t> </a:t>
            </a:r>
            <a:r>
              <a:rPr lang="en-US" baseline="0" dirty="0" err="1" smtClean="0"/>
              <a:t>lại</a:t>
            </a:r>
            <a:r>
              <a:rPr lang="en-US" baseline="0" dirty="0" smtClean="0"/>
              <a:t> </a:t>
            </a:r>
            <a:r>
              <a:rPr lang="en-US" baseline="0" dirty="0" err="1" smtClean="0"/>
              <a:t>lệch</a:t>
            </a:r>
            <a:r>
              <a:rPr lang="en-US" baseline="0" dirty="0" smtClean="0"/>
              <a:t> </a:t>
            </a:r>
            <a:r>
              <a:rPr lang="en-US" baseline="0" dirty="0" err="1" smtClean="0"/>
              <a:t>nhau</a:t>
            </a:r>
            <a:r>
              <a:rPr lang="en-US" baseline="0" dirty="0" smtClean="0"/>
              <a:t> 0.1 s, </a:t>
            </a:r>
            <a:r>
              <a:rPr lang="en-US" baseline="0" dirty="0" err="1" smtClean="0"/>
              <a:t>tức</a:t>
            </a:r>
            <a:r>
              <a:rPr lang="en-US" baseline="0" dirty="0" smtClean="0"/>
              <a:t> </a:t>
            </a:r>
            <a:r>
              <a:rPr lang="en-US" baseline="0" dirty="0" err="1" smtClean="0"/>
              <a:t>là</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đoạn</a:t>
            </a:r>
            <a:r>
              <a:rPr lang="en-US" baseline="0" dirty="0" smtClean="0"/>
              <a:t> </a:t>
            </a:r>
            <a:r>
              <a:rPr lang="en-US" baseline="0" dirty="0" err="1" smtClean="0"/>
              <a:t>thu</a:t>
            </a:r>
            <a:r>
              <a:rPr lang="en-US" baseline="0" dirty="0" smtClean="0"/>
              <a:t> </a:t>
            </a:r>
            <a:r>
              <a:rPr lang="en-US" baseline="0" dirty="0" err="1" smtClean="0"/>
              <a:t>âm</a:t>
            </a:r>
            <a:r>
              <a:rPr lang="en-US" baseline="0" dirty="0" smtClean="0"/>
              <a:t> </a:t>
            </a:r>
            <a:r>
              <a:rPr lang="en-US" baseline="0" dirty="0" err="1" smtClean="0"/>
              <a:t>ấy</a:t>
            </a:r>
            <a:r>
              <a:rPr lang="en-US" baseline="0" dirty="0" smtClean="0"/>
              <a:t> </a:t>
            </a:r>
            <a:r>
              <a:rPr lang="en-US" baseline="0" dirty="0" err="1" smtClean="0"/>
              <a:t>nằm</a:t>
            </a:r>
            <a:r>
              <a:rPr lang="en-US" baseline="0" dirty="0" smtClean="0"/>
              <a:t> </a:t>
            </a:r>
            <a:r>
              <a:rPr lang="en-US" baseline="0" dirty="0" err="1" smtClean="0"/>
              <a:t>trong</a:t>
            </a:r>
            <a:r>
              <a:rPr lang="en-US" baseline="0" dirty="0" smtClean="0"/>
              <a:t> </a:t>
            </a:r>
            <a:r>
              <a:rPr lang="en-US" baseline="0" dirty="0" err="1" smtClean="0"/>
              <a:t>bản</a:t>
            </a:r>
            <a:r>
              <a:rPr lang="en-US" baseline="0" dirty="0" smtClean="0"/>
              <a:t> </a:t>
            </a:r>
            <a:r>
              <a:rPr lang="en-US" baseline="0" dirty="0" err="1" smtClean="0"/>
              <a:t>gốc</a:t>
            </a:r>
            <a:r>
              <a:rPr lang="en-US" baseline="0" dirty="0" smtClean="0"/>
              <a:t> </a:t>
            </a:r>
            <a:r>
              <a:rPr lang="en-US" baseline="0" dirty="0" err="1" smtClean="0"/>
              <a:t>nhưng</a:t>
            </a:r>
            <a:r>
              <a:rPr lang="en-US" baseline="0" dirty="0" smtClean="0"/>
              <a:t> do </a:t>
            </a:r>
            <a:r>
              <a:rPr lang="en-US" baseline="0" dirty="0" err="1" smtClean="0"/>
              <a:t>các</a:t>
            </a:r>
            <a:r>
              <a:rPr lang="en-US" baseline="0" dirty="0" smtClean="0"/>
              <a:t> </a:t>
            </a:r>
            <a:r>
              <a:rPr lang="en-US" baseline="0" dirty="0" err="1" smtClean="0"/>
              <a:t>khoảng</a:t>
            </a:r>
            <a:r>
              <a:rPr lang="en-US" baseline="0" dirty="0" smtClean="0"/>
              <a:t> delta t ở 2 </a:t>
            </a:r>
            <a:r>
              <a:rPr lang="en-US" baseline="0" dirty="0" err="1" smtClean="0"/>
              <a:t>phía</a:t>
            </a:r>
            <a:r>
              <a:rPr lang="en-US" baseline="0" dirty="0" smtClean="0"/>
              <a:t> </a:t>
            </a:r>
            <a:r>
              <a:rPr lang="en-US" baseline="0" dirty="0" err="1" smtClean="0"/>
              <a:t>chênh</a:t>
            </a:r>
            <a:r>
              <a:rPr lang="en-US" baseline="0" dirty="0" smtClean="0"/>
              <a:t> </a:t>
            </a:r>
            <a:r>
              <a:rPr lang="en-US" baseline="0" dirty="0" err="1" smtClean="0"/>
              <a:t>nhau</a:t>
            </a:r>
            <a:r>
              <a:rPr lang="en-US" baseline="0" dirty="0" smtClean="0"/>
              <a:t> 0.1s </a:t>
            </a:r>
            <a:r>
              <a:rPr lang="en-US" baseline="0" dirty="0" err="1" smtClean="0"/>
              <a:t>dẫn</a:t>
            </a:r>
            <a:r>
              <a:rPr lang="en-US" baseline="0" dirty="0" smtClean="0"/>
              <a:t> </a:t>
            </a:r>
            <a:r>
              <a:rPr lang="en-US" baseline="0" dirty="0" err="1" smtClean="0"/>
              <a:t>đến</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matching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không</a:t>
            </a:r>
            <a:r>
              <a:rPr lang="en-US" baseline="0" dirty="0" smtClean="0"/>
              <a:t> </a:t>
            </a:r>
            <a:r>
              <a:rPr lang="en-US" baseline="0" dirty="0" err="1" smtClean="0"/>
              <a:t>đúng</a:t>
            </a:r>
            <a:r>
              <a:rPr lang="en-US" baseline="0" dirty="0" smtClean="0"/>
              <a:t>. Do </a:t>
            </a:r>
            <a:r>
              <a:rPr lang="en-US" baseline="0" dirty="0" err="1" smtClean="0"/>
              <a:t>vậy</a:t>
            </a:r>
            <a:r>
              <a:rPr lang="en-US" baseline="0" dirty="0" smtClean="0"/>
              <a:t> </a:t>
            </a:r>
            <a:r>
              <a:rPr lang="en-US" baseline="0" dirty="0" err="1" smtClean="0"/>
              <a:t>khi</a:t>
            </a:r>
            <a:r>
              <a:rPr lang="en-US" baseline="0" dirty="0" smtClean="0"/>
              <a:t> </a:t>
            </a:r>
            <a:r>
              <a:rPr lang="en-US" baseline="0" dirty="0" err="1" smtClean="0"/>
              <a:t>cắt</a:t>
            </a:r>
            <a:r>
              <a:rPr lang="en-US" baseline="0" dirty="0" smtClean="0"/>
              <a:t> </a:t>
            </a:r>
            <a:r>
              <a:rPr lang="en-US" baseline="0" dirty="0" err="1" smtClean="0"/>
              <a:t>nhỏ</a:t>
            </a:r>
            <a:r>
              <a:rPr lang="en-US" baseline="0" dirty="0" smtClean="0"/>
              <a:t> </a:t>
            </a:r>
            <a:r>
              <a:rPr lang="en-US" baseline="0" dirty="0" err="1" smtClean="0"/>
              <a:t>tín</a:t>
            </a:r>
            <a:r>
              <a:rPr lang="en-US" baseline="0" dirty="0" smtClean="0"/>
              <a:t> </a:t>
            </a:r>
            <a:r>
              <a:rPr lang="en-US" baseline="0" dirty="0" err="1" smtClean="0"/>
              <a:t>hiệu</a:t>
            </a:r>
            <a:r>
              <a:rPr lang="en-US" baseline="0" dirty="0" smtClean="0"/>
              <a:t> </a:t>
            </a:r>
            <a:r>
              <a:rPr lang="en-US" baseline="0" dirty="0" err="1" smtClean="0"/>
              <a:t>ra</a:t>
            </a:r>
            <a:r>
              <a:rPr lang="en-US" baseline="0" dirty="0" smtClean="0"/>
              <a:t> </a:t>
            </a:r>
            <a:r>
              <a:rPr lang="en-US" baseline="0" dirty="0" err="1" smtClean="0"/>
              <a:t>ta</a:t>
            </a:r>
            <a:r>
              <a:rPr lang="en-US" baseline="0" dirty="0" smtClean="0"/>
              <a:t> </a:t>
            </a:r>
            <a:r>
              <a:rPr lang="en-US" baseline="0" dirty="0" err="1" smtClean="0"/>
              <a:t>cần</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việc</a:t>
            </a:r>
            <a:r>
              <a:rPr lang="en-US" baseline="0" dirty="0" smtClean="0"/>
              <a:t> </a:t>
            </a:r>
            <a:r>
              <a:rPr lang="en-US" baseline="0" dirty="0" err="1" smtClean="0"/>
              <a:t>thử</a:t>
            </a:r>
            <a:r>
              <a:rPr lang="en-US" baseline="0" dirty="0" smtClean="0"/>
              <a:t> </a:t>
            </a:r>
            <a:r>
              <a:rPr lang="en-US" baseline="0" dirty="0" err="1" smtClean="0"/>
              <a:t>xê</a:t>
            </a:r>
            <a:r>
              <a:rPr lang="en-US" baseline="0" dirty="0" smtClean="0"/>
              <a:t> </a:t>
            </a:r>
            <a:r>
              <a:rPr lang="en-US" baseline="0" dirty="0" err="1" smtClean="0"/>
              <a:t>dịch</a:t>
            </a:r>
            <a:r>
              <a:rPr lang="en-US" baseline="0" dirty="0" smtClean="0"/>
              <a:t> </a:t>
            </a:r>
            <a:r>
              <a:rPr lang="en-US" baseline="0" dirty="0" err="1" smtClean="0"/>
              <a:t>các</a:t>
            </a:r>
            <a:r>
              <a:rPr lang="en-US" baseline="0" smtClean="0"/>
              <a:t> block </a:t>
            </a:r>
            <a:r>
              <a:rPr lang="en-US" baseline="0" dirty="0" err="1" smtClean="0"/>
              <a:t>có</a:t>
            </a:r>
            <a:r>
              <a:rPr lang="en-US" baseline="0" dirty="0" smtClean="0"/>
              <a:t> </a:t>
            </a:r>
            <a:r>
              <a:rPr lang="en-US" baseline="0" dirty="0" err="1" smtClean="0"/>
              <a:t>độ</a:t>
            </a:r>
            <a:r>
              <a:rPr lang="en-US" baseline="0" dirty="0" smtClean="0"/>
              <a:t> </a:t>
            </a:r>
            <a:r>
              <a:rPr lang="en-US" baseline="0" dirty="0" err="1" smtClean="0"/>
              <a:t>dài</a:t>
            </a:r>
            <a:r>
              <a:rPr lang="en-US" baseline="0" dirty="0" smtClean="0"/>
              <a:t> delta t </a:t>
            </a:r>
            <a:r>
              <a:rPr lang="en-US" baseline="0" dirty="0" err="1" smtClean="0"/>
              <a:t>một</a:t>
            </a:r>
            <a:r>
              <a:rPr lang="en-US" baseline="0" dirty="0" smtClean="0"/>
              <a:t> </a:t>
            </a:r>
            <a:r>
              <a:rPr lang="en-US" baseline="0" dirty="0" err="1" smtClean="0"/>
              <a:t>vài</a:t>
            </a:r>
            <a:r>
              <a:rPr lang="en-US" baseline="0" dirty="0" smtClean="0"/>
              <a:t> </a:t>
            </a:r>
            <a:r>
              <a:rPr lang="en-US" baseline="0" dirty="0" err="1" smtClean="0"/>
              <a:t>lần</a:t>
            </a:r>
            <a:r>
              <a:rPr lang="en-US" baseline="0" dirty="0" smtClean="0"/>
              <a:t> </a:t>
            </a:r>
            <a:r>
              <a:rPr lang="en-US" baseline="0" dirty="0" err="1" smtClean="0"/>
              <a:t>để</a:t>
            </a:r>
            <a:r>
              <a:rPr lang="en-US" baseline="0" dirty="0" smtClean="0"/>
              <a:t> </a:t>
            </a:r>
            <a:r>
              <a:rPr lang="en-US" baseline="0" dirty="0" err="1" smtClean="0"/>
              <a:t>lấy</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en-US" baseline="0" dirty="0" err="1" smtClean="0"/>
              <a:t>tốt</a:t>
            </a:r>
            <a:r>
              <a:rPr lang="en-US" baseline="0" dirty="0" smtClean="0"/>
              <a:t> </a:t>
            </a:r>
            <a:r>
              <a:rPr lang="en-US" baseline="0" dirty="0" err="1" smtClean="0"/>
              <a:t>nhất</a:t>
            </a:r>
            <a:r>
              <a:rPr lang="en-US" baseline="0" dirty="0" smtClean="0"/>
              <a:t>. Ở </a:t>
            </a:r>
            <a:r>
              <a:rPr lang="en-US" baseline="0" dirty="0" err="1" smtClean="0"/>
              <a:t>trong</a:t>
            </a:r>
            <a:r>
              <a:rPr lang="en-US" baseline="0" dirty="0" smtClean="0"/>
              <a:t> </a:t>
            </a:r>
            <a:r>
              <a:rPr lang="en-US" baseline="0" dirty="0" err="1" smtClean="0"/>
              <a:t>phạm</a:t>
            </a:r>
            <a:r>
              <a:rPr lang="en-US" baseline="0" dirty="0" smtClean="0"/>
              <a:t> vi </a:t>
            </a:r>
            <a:r>
              <a:rPr lang="en-US" baseline="0" dirty="0" err="1" smtClean="0"/>
              <a:t>đồ</a:t>
            </a:r>
            <a:r>
              <a:rPr lang="en-US" baseline="0" dirty="0" smtClean="0"/>
              <a:t> </a:t>
            </a:r>
            <a:r>
              <a:rPr lang="en-US" baseline="0" dirty="0" err="1" smtClean="0"/>
              <a:t>án</a:t>
            </a:r>
            <a:r>
              <a:rPr lang="en-US" baseline="0" dirty="0" smtClean="0"/>
              <a: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thử</a:t>
            </a:r>
            <a:r>
              <a:rPr lang="en-US" baseline="0" dirty="0" smtClean="0"/>
              <a:t> </a:t>
            </a:r>
            <a:r>
              <a:rPr lang="en-US" baseline="0" dirty="0" err="1" smtClean="0"/>
              <a:t>việc</a:t>
            </a:r>
            <a:r>
              <a:rPr lang="en-US" baseline="0" dirty="0" smtClean="0"/>
              <a:t> </a:t>
            </a:r>
            <a:r>
              <a:rPr lang="en-US" baseline="0" dirty="0" err="1" smtClean="0"/>
              <a:t>này</a:t>
            </a:r>
            <a:r>
              <a:rPr lang="en-US" baseline="0" dirty="0" smtClean="0"/>
              <a:t> 4 </a:t>
            </a:r>
            <a:r>
              <a:rPr lang="en-US" baseline="0" dirty="0" err="1" smtClean="0"/>
              <a:t>lần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5046F6DA-E13E-45E3-A6CB-1524F7B6FD3A}"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Tên</a:t>
            </a:r>
            <a:r>
              <a:rPr lang="en-US" dirty="0" smtClean="0"/>
              <a:t> </a:t>
            </a:r>
            <a:r>
              <a:rPr lang="en-US" dirty="0" err="1" smtClean="0"/>
              <a:t>đầy</a:t>
            </a:r>
            <a:r>
              <a:rPr lang="en-US" dirty="0" smtClean="0"/>
              <a:t> </a:t>
            </a:r>
            <a:r>
              <a:rPr lang="en-US" dirty="0" err="1" smtClean="0"/>
              <a:t>đủ</a:t>
            </a:r>
            <a:r>
              <a:rPr lang="en-US" dirty="0" smtClean="0"/>
              <a:t> </a:t>
            </a:r>
            <a:r>
              <a:rPr lang="en-US" dirty="0" err="1" smtClean="0"/>
              <a:t>của</a:t>
            </a:r>
            <a:r>
              <a:rPr lang="en-US" dirty="0" smtClean="0"/>
              <a:t> </a:t>
            </a:r>
            <a:r>
              <a:rPr lang="en-US" dirty="0" err="1" smtClean="0"/>
              <a:t>đồ</a:t>
            </a:r>
            <a:r>
              <a:rPr lang="en-US" dirty="0" smtClean="0"/>
              <a:t> </a:t>
            </a:r>
            <a:r>
              <a:rPr lang="en-US" dirty="0" err="1" smtClean="0"/>
              <a:t>án</a:t>
            </a:r>
            <a:r>
              <a:rPr lang="en-US" dirty="0" smtClean="0"/>
              <a:t> </a:t>
            </a:r>
            <a:r>
              <a:rPr lang="en-US" dirty="0" err="1" smtClean="0"/>
              <a:t>nhóm</a:t>
            </a:r>
            <a:r>
              <a:rPr lang="en-US" dirty="0" smtClean="0"/>
              <a:t> Illusion: </a:t>
            </a:r>
          </a:p>
          <a:p>
            <a:r>
              <a:rPr lang="en-US" dirty="0" err="1" smtClean="0"/>
              <a:t>Hệ</a:t>
            </a:r>
            <a:r>
              <a:rPr lang="en-US" dirty="0" smtClean="0"/>
              <a:t> </a:t>
            </a:r>
            <a:r>
              <a:rPr lang="en-US" dirty="0" err="1" smtClean="0"/>
              <a:t>thống</a:t>
            </a:r>
            <a:r>
              <a:rPr lang="en-US" dirty="0" smtClean="0"/>
              <a:t> </a:t>
            </a:r>
            <a:r>
              <a:rPr lang="en-US" dirty="0" err="1" smtClean="0"/>
              <a:t>phát</a:t>
            </a:r>
            <a:r>
              <a:rPr lang="en-US" dirty="0" smtClean="0"/>
              <a:t> </a:t>
            </a:r>
            <a:r>
              <a:rPr lang="en-US" dirty="0" err="1" smtClean="0"/>
              <a:t>hiện</a:t>
            </a:r>
            <a:r>
              <a:rPr lang="en-US" dirty="0" smtClean="0"/>
              <a:t> </a:t>
            </a:r>
            <a:r>
              <a:rPr lang="en-US" dirty="0" err="1" smtClean="0"/>
              <a:t>bài</a:t>
            </a:r>
            <a:r>
              <a:rPr lang="en-US" dirty="0" smtClean="0"/>
              <a:t> </a:t>
            </a:r>
            <a:r>
              <a:rPr lang="en-US" dirty="0" err="1" smtClean="0"/>
              <a:t>hát</a:t>
            </a:r>
            <a:r>
              <a:rPr lang="en-US" dirty="0" smtClean="0"/>
              <a:t>, </a:t>
            </a:r>
            <a:r>
              <a:rPr lang="en-US" dirty="0" err="1" smtClean="0"/>
              <a:t>được</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trên</a:t>
            </a:r>
            <a:r>
              <a:rPr lang="en-US" dirty="0" smtClean="0"/>
              <a:t> </a:t>
            </a:r>
            <a:r>
              <a:rPr lang="en-US" dirty="0" err="1" smtClean="0"/>
              <a:t>hệ</a:t>
            </a:r>
            <a:r>
              <a:rPr lang="en-US" dirty="0" smtClean="0"/>
              <a:t> </a:t>
            </a:r>
            <a:r>
              <a:rPr lang="en-US" dirty="0" err="1" smtClean="0"/>
              <a:t>thống</a:t>
            </a:r>
            <a:r>
              <a:rPr lang="en-US" dirty="0" smtClean="0"/>
              <a:t> website </a:t>
            </a:r>
            <a:r>
              <a:rPr lang="en-US" dirty="0" err="1" smtClean="0"/>
              <a:t>và</a:t>
            </a:r>
            <a:r>
              <a:rPr lang="en-US" dirty="0" smtClean="0"/>
              <a:t> </a:t>
            </a:r>
            <a:r>
              <a:rPr lang="en-US" dirty="0" err="1" smtClean="0"/>
              <a:t>ứng</a:t>
            </a:r>
            <a:r>
              <a:rPr lang="en-US" dirty="0" smtClean="0"/>
              <a:t> </a:t>
            </a:r>
            <a:r>
              <a:rPr lang="en-US" dirty="0" err="1" smtClean="0"/>
              <a:t>dụng</a:t>
            </a:r>
            <a:r>
              <a:rPr lang="en-US" dirty="0" smtClean="0"/>
              <a:t> mobile (ban </a:t>
            </a:r>
            <a:r>
              <a:rPr lang="en-US" dirty="0" err="1" smtClean="0"/>
              <a:t>đầu</a:t>
            </a:r>
            <a:r>
              <a:rPr lang="en-US" dirty="0" smtClean="0"/>
              <a:t> </a:t>
            </a:r>
            <a:r>
              <a:rPr lang="en-US" dirty="0" err="1" smtClean="0"/>
              <a:t>là</a:t>
            </a:r>
            <a:r>
              <a:rPr lang="en-US" dirty="0" smtClean="0"/>
              <a:t> Android)</a:t>
            </a:r>
          </a:p>
        </p:txBody>
      </p:sp>
      <p:sp>
        <p:nvSpPr>
          <p:cNvPr id="4" name="Slide Number Placeholder 3"/>
          <p:cNvSpPr>
            <a:spLocks noGrp="1"/>
          </p:cNvSpPr>
          <p:nvPr>
            <p:ph type="sldNum" sz="quarter" idx="5"/>
          </p:nvPr>
        </p:nvSpPr>
        <p:spPr/>
        <p:txBody>
          <a:bodyPr/>
          <a:lstStyle/>
          <a:p>
            <a:pPr>
              <a:defRPr/>
            </a:pPr>
            <a:fld id="{D77A29F7-C144-4CDF-8624-B820D72C28F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user start searching for song, there will be 3 threads run parallel:</a:t>
            </a:r>
          </a:p>
          <a:p>
            <a:pPr lvl="0"/>
            <a:r>
              <a:rPr lang="en-US" sz="1200" kern="1200" dirty="0" smtClean="0">
                <a:solidFill>
                  <a:schemeClr val="tx1"/>
                </a:solidFill>
                <a:latin typeface="+mn-lt"/>
                <a:ea typeface="+mn-ea"/>
                <a:cs typeface="+mn-cs"/>
              </a:rPr>
              <a:t>One thread records the raw samples (we use 1 separate thread to avoid signal interruption)</a:t>
            </a:r>
          </a:p>
          <a:p>
            <a:pPr lvl="0"/>
            <a:r>
              <a:rPr lang="en-US" sz="1200" kern="1200" dirty="0" smtClean="0">
                <a:solidFill>
                  <a:schemeClr val="tx1"/>
                </a:solidFill>
                <a:latin typeface="+mn-lt"/>
                <a:ea typeface="+mn-ea"/>
                <a:cs typeface="+mn-cs"/>
              </a:rPr>
              <a:t>One thread process the recorded raw samples to generate the [</a:t>
            </a:r>
            <a:r>
              <a:rPr lang="en-US" sz="1200" kern="1200" dirty="0" err="1" smtClean="0">
                <a:solidFill>
                  <a:schemeClr val="tx1"/>
                </a:solidFill>
                <a:latin typeface="+mn-lt"/>
                <a:ea typeface="+mn-ea"/>
                <a:cs typeface="+mn-cs"/>
              </a:rPr>
              <a:t>hash:offset</a:t>
            </a:r>
            <a:r>
              <a:rPr lang="en-US" sz="1200" kern="1200" dirty="0" smtClean="0">
                <a:solidFill>
                  <a:schemeClr val="tx1"/>
                </a:solidFill>
                <a:latin typeface="+mn-lt"/>
                <a:ea typeface="+mn-ea"/>
                <a:cs typeface="+mn-cs"/>
              </a:rPr>
              <a:t>] and send to detector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over streaming via socket connection. </a:t>
            </a:r>
          </a:p>
          <a:p>
            <a:pPr lvl="0"/>
            <a:r>
              <a:rPr lang="en-US" sz="1200" kern="1200" dirty="0" smtClean="0">
                <a:solidFill>
                  <a:schemeClr val="tx1"/>
                </a:solidFill>
                <a:latin typeface="+mn-lt"/>
                <a:ea typeface="+mn-ea"/>
                <a:cs typeface="+mn-cs"/>
              </a:rPr>
              <a:t>One thread wait for the result from detector, save to database, and show to info to user.</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detector, when detector receive [</a:t>
            </a:r>
            <a:r>
              <a:rPr lang="en-US" sz="1200" kern="1200" dirty="0" err="1" smtClean="0">
                <a:solidFill>
                  <a:schemeClr val="tx1"/>
                </a:solidFill>
                <a:latin typeface="+mn-lt"/>
                <a:ea typeface="+mn-ea"/>
                <a:cs typeface="+mn-cs"/>
              </a:rPr>
              <a:t>hash:offset</a:t>
            </a:r>
            <a:r>
              <a:rPr lang="en-US" sz="1200" kern="1200" dirty="0" smtClean="0">
                <a:solidFill>
                  <a:schemeClr val="tx1"/>
                </a:solidFill>
                <a:latin typeface="+mn-lt"/>
                <a:ea typeface="+mn-ea"/>
                <a:cs typeface="+mn-cs"/>
              </a:rPr>
              <a:t>] from mobile application, detector will manage many workers which each will parallel searching on a part of database. The searching will finish when a worker detect the original song, or all workers finish searching without detecting any song.</a:t>
            </a:r>
          </a:p>
          <a:p>
            <a:r>
              <a:rPr lang="en-US" sz="1200" kern="1200" dirty="0" smtClean="0">
                <a:solidFill>
                  <a:schemeClr val="tx1"/>
                </a:solidFill>
                <a:latin typeface="+mn-lt"/>
                <a:ea typeface="+mn-ea"/>
                <a:cs typeface="+mn-cs"/>
              </a:rPr>
              <a:t>The result from detector will be sent back to mobile application via http request.	</a:t>
            </a:r>
          </a:p>
          <a:p>
            <a:endParaRPr lang="en-US" dirty="0"/>
          </a:p>
        </p:txBody>
      </p:sp>
      <p:sp>
        <p:nvSpPr>
          <p:cNvPr id="4" name="Slide Number Placeholder 3"/>
          <p:cNvSpPr>
            <a:spLocks noGrp="1"/>
          </p:cNvSpPr>
          <p:nvPr>
            <p:ph type="sldNum" sz="quarter" idx="10"/>
          </p:nvPr>
        </p:nvSpPr>
        <p:spPr/>
        <p:txBody>
          <a:bodyPr/>
          <a:lstStyle/>
          <a:p>
            <a:pPr>
              <a:defRPr/>
            </a:pPr>
            <a:fld id="{20A1F119-6085-4319-9B70-4991711DFA02}" type="slidenum">
              <a:rPr lang="en-US" smtClean="0"/>
              <a:pPr>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Analyzing component starts with a song file (mp3 or wav). There is a module will decode the song to raw samples. Raw samples will be chunked into many block, each of these blocks will go through FFT module, the generate frequency spectrum. A peak tester module will finds peaks of frequency spectrum. These peaks will be encoded into a structure to store in database.</a:t>
            </a:r>
          </a:p>
          <a:p>
            <a:r>
              <a:rPr lang="en-US" sz="1200" kern="1200" dirty="0" smtClean="0">
                <a:solidFill>
                  <a:schemeClr val="tx1"/>
                </a:solidFill>
                <a:latin typeface="+mn-lt"/>
                <a:ea typeface="+mn-ea"/>
                <a:cs typeface="+mn-cs"/>
              </a:rPr>
              <a:t>In the other hand, we develop a method to fast generate [</a:t>
            </a:r>
            <a:r>
              <a:rPr lang="en-US" sz="1200" kern="1200" dirty="0" err="1" smtClean="0">
                <a:solidFill>
                  <a:schemeClr val="tx1"/>
                </a:solidFill>
                <a:latin typeface="+mn-lt"/>
                <a:ea typeface="+mn-ea"/>
                <a:cs typeface="+mn-cs"/>
              </a:rPr>
              <a:t>hash:offset</a:t>
            </a:r>
            <a:r>
              <a:rPr lang="en-US" sz="1200" kern="1200" dirty="0" smtClean="0">
                <a:solidFill>
                  <a:schemeClr val="tx1"/>
                </a:solidFill>
                <a:latin typeface="+mn-lt"/>
                <a:ea typeface="+mn-ea"/>
                <a:cs typeface="+mn-cs"/>
              </a:rPr>
              <a:t>] structure from these peaks. This is song fingerprint, it will be loaded to the detector and ready for searching.</a:t>
            </a:r>
          </a:p>
          <a:p>
            <a:endParaRPr lang="en-US" dirty="0"/>
          </a:p>
        </p:txBody>
      </p:sp>
      <p:sp>
        <p:nvSpPr>
          <p:cNvPr id="4" name="Slide Number Placeholder 3"/>
          <p:cNvSpPr>
            <a:spLocks noGrp="1"/>
          </p:cNvSpPr>
          <p:nvPr>
            <p:ph type="sldNum" sz="quarter" idx="10"/>
          </p:nvPr>
        </p:nvSpPr>
        <p:spPr/>
        <p:txBody>
          <a:bodyPr/>
          <a:lstStyle/>
          <a:p>
            <a:pPr>
              <a:defRPr/>
            </a:pPr>
            <a:fld id="{20A1F119-6085-4319-9B70-4991711DFA02}" type="slidenum">
              <a:rPr lang="en-US" smtClean="0"/>
              <a:pPr>
                <a:defRPr/>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So when detector starts, it will not have any songs already included for searching process.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It does not have a module to manage songs database. Here the web server comes out.</a:t>
            </a:r>
          </a:p>
          <a:p>
            <a:endParaRPr lang="en-US" dirty="0"/>
          </a:p>
        </p:txBody>
      </p:sp>
      <p:sp>
        <p:nvSpPr>
          <p:cNvPr id="4" name="Slide Number Placeholder 3"/>
          <p:cNvSpPr>
            <a:spLocks noGrp="1"/>
          </p:cNvSpPr>
          <p:nvPr>
            <p:ph type="sldNum" sz="quarter" idx="10"/>
          </p:nvPr>
        </p:nvSpPr>
        <p:spPr/>
        <p:txBody>
          <a:bodyPr/>
          <a:lstStyle/>
          <a:p>
            <a:pPr>
              <a:defRPr/>
            </a:pPr>
            <a:fld id="{20A1F119-6085-4319-9B70-4991711DFA02}" type="slidenum">
              <a:rPr lang="en-US" smtClean="0"/>
              <a:pPr>
                <a:defRPr/>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Administrator will contact mainly with this component.</a:t>
            </a:r>
          </a:p>
          <a:p>
            <a:r>
              <a:rPr lang="en-US" sz="1200" kern="1200" dirty="0" smtClean="0">
                <a:solidFill>
                  <a:schemeClr val="tx1"/>
                </a:solidFill>
                <a:latin typeface="+mn-lt"/>
                <a:ea typeface="+mn-ea"/>
                <a:cs typeface="+mn-cs"/>
              </a:rPr>
              <a:t>During above processes, web server will have to contact and transfer data with detector again and again.   </a:t>
            </a:r>
          </a:p>
          <a:p>
            <a:r>
              <a:rPr lang="en-US" sz="1200" kern="1200" dirty="0" smtClean="0">
                <a:solidFill>
                  <a:schemeClr val="tx1"/>
                </a:solidFill>
                <a:latin typeface="+mn-lt"/>
                <a:ea typeface="+mn-ea"/>
                <a:cs typeface="+mn-cs"/>
              </a:rPr>
              <a:t>We use http request for contacting and store data using </a:t>
            </a:r>
            <a:r>
              <a:rPr lang="en-US" sz="1200" kern="1200" dirty="0" err="1" smtClean="0">
                <a:solidFill>
                  <a:schemeClr val="tx1"/>
                </a:solidFill>
                <a:latin typeface="+mn-lt"/>
                <a:ea typeface="+mn-ea"/>
                <a:cs typeface="+mn-cs"/>
              </a:rPr>
              <a:t>json</a:t>
            </a:r>
            <a:r>
              <a:rPr lang="en-US" sz="1200" kern="1200" dirty="0" smtClean="0">
                <a:solidFill>
                  <a:schemeClr val="tx1"/>
                </a:solidFill>
                <a:latin typeface="+mn-lt"/>
                <a:ea typeface="+mn-ea"/>
                <a:cs typeface="+mn-cs"/>
              </a:rPr>
              <a:t> technology.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0A1F119-6085-4319-9B70-4991711DFA02}" type="slidenum">
              <a:rPr lang="en-US" smtClean="0"/>
              <a:pPr>
                <a:defRPr/>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second component using ASP.NET API which is used for detecting process.</a:t>
            </a:r>
          </a:p>
          <a:p>
            <a:r>
              <a:rPr lang="en-US" dirty="0" smtClean="0"/>
              <a:t>When detector finds the original song for 1 user, it will have to contact with web server to find its information because detector only store song id and its fingerprint. </a:t>
            </a:r>
            <a:endParaRPr lang="en-US" dirty="0"/>
          </a:p>
        </p:txBody>
      </p:sp>
      <p:sp>
        <p:nvSpPr>
          <p:cNvPr id="4" name="Slide Number Placeholder 3"/>
          <p:cNvSpPr>
            <a:spLocks noGrp="1"/>
          </p:cNvSpPr>
          <p:nvPr>
            <p:ph type="sldNum" sz="quarter" idx="10"/>
          </p:nvPr>
        </p:nvSpPr>
        <p:spPr/>
        <p:txBody>
          <a:bodyPr/>
          <a:lstStyle/>
          <a:p>
            <a:pPr>
              <a:defRPr/>
            </a:pPr>
            <a:fld id="{20A1F119-6085-4319-9B70-4991711DFA02}" type="slidenum">
              <a:rPr lang="en-US" smtClean="0"/>
              <a:pPr>
                <a:defRPr/>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A1F119-6085-4319-9B70-4991711DFA02}" type="slidenum">
              <a:rPr lang="en-US" smtClean="0"/>
              <a:pPr>
                <a:defRPr/>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testing của chúng em gồm những phần chính sau: …</a:t>
            </a:r>
          </a:p>
          <a:p>
            <a:r>
              <a:rPr lang="en-US" baseline="0" smtClean="0"/>
              <a:t>Em xin đi sâu nói đến chi tiết</a:t>
            </a:r>
            <a:endParaRPr lang="en-US"/>
          </a:p>
        </p:txBody>
      </p:sp>
      <p:sp>
        <p:nvSpPr>
          <p:cNvPr id="4" name="Slide Number Placeholder 3"/>
          <p:cNvSpPr>
            <a:spLocks noGrp="1"/>
          </p:cNvSpPr>
          <p:nvPr>
            <p:ph type="sldNum" sz="quarter" idx="10"/>
          </p:nvPr>
        </p:nvSpPr>
        <p:spPr/>
        <p:txBody>
          <a:bodyPr/>
          <a:lstStyle/>
          <a:p>
            <a:fld id="{7D184FB4-1EE8-49C1-9582-FBF990A48475}" type="slidenum">
              <a:rPr lang="en-US" smtClean="0"/>
              <a:pPr/>
              <a:t>52</a:t>
            </a:fld>
            <a:endParaRPr lang="en-US"/>
          </a:p>
        </p:txBody>
      </p:sp>
    </p:spTree>
    <p:extLst>
      <p:ext uri="{BB962C8B-B14F-4D97-AF65-F5344CB8AC3E}">
        <p14:creationId xmlns:p14="http://schemas.microsoft.com/office/powerpoint/2010/main" xmlns="" val="892404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Đầu</a:t>
            </a:r>
            <a:r>
              <a:rPr lang="en-US" sz="1200" kern="1200" baseline="0" smtClean="0">
                <a:solidFill>
                  <a:schemeClr val="tx1"/>
                </a:solidFill>
                <a:effectLst/>
                <a:latin typeface="+mn-lt"/>
                <a:ea typeface="+mn-ea"/>
                <a:cs typeface="+mn-cs"/>
              </a:rPr>
              <a:t> tiên là Mô hình Test. Chúng em chọn V model. </a:t>
            </a:r>
            <a:r>
              <a:rPr lang="en-US" sz="1200" kern="1200" smtClean="0">
                <a:solidFill>
                  <a:schemeClr val="tx1"/>
                </a:solidFill>
                <a:effectLst/>
                <a:latin typeface="+mn-lt"/>
                <a:ea typeface="+mn-ea"/>
                <a:cs typeface="+mn-cs"/>
              </a:rPr>
              <a:t>Với V model thì công việc test được tham gia ngay từ đầu, từ lúc lấy yêu cầu là có thể "test" bằng cách review tài liệu yêu cầu, rồi cho tới review đặc ta chi tiết, các bản thiết kế, để</a:t>
            </a:r>
            <a:r>
              <a:rPr lang="en-US" sz="1200" kern="1200" baseline="0" smtClean="0">
                <a:solidFill>
                  <a:schemeClr val="tx1"/>
                </a:solidFill>
                <a:effectLst/>
                <a:latin typeface="+mn-lt"/>
                <a:ea typeface="+mn-ea"/>
                <a:cs typeface="+mn-cs"/>
              </a:rPr>
              <a:t> có thể phù hợp với yêu cầu</a:t>
            </a:r>
            <a:r>
              <a:rPr lang="en-US" sz="1200" kern="1200" smtClean="0">
                <a:solidFill>
                  <a:schemeClr val="tx1"/>
                </a:solidFill>
                <a:effectLst/>
                <a:latin typeface="+mn-lt"/>
                <a:ea typeface="+mn-ea"/>
                <a:cs typeface="+mn-cs"/>
              </a:rPr>
              <a:t> ... review code rồi cuối cùng là test ở mức thấp nhất - từng module, chức năng, màn hình,... đến test tích hợp rồi test</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hệ thống, kiểm thử chấp nhận,... Công việc test đi sát hơn và ngay từ đầu khi bắt đầu phát triển. Do vậy</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chất lượng phần</a:t>
            </a:r>
            <a:r>
              <a:rPr lang="en-US" sz="1200" kern="1200" baseline="0" smtClean="0">
                <a:solidFill>
                  <a:schemeClr val="tx1"/>
                </a:solidFill>
                <a:effectLst/>
                <a:latin typeface="+mn-lt"/>
                <a:ea typeface="+mn-ea"/>
                <a:cs typeface="+mn-cs"/>
              </a:rPr>
              <a:t> mềm </a:t>
            </a:r>
            <a:r>
              <a:rPr lang="en-US" sz="1200" kern="1200" smtClean="0">
                <a:solidFill>
                  <a:schemeClr val="tx1"/>
                </a:solidFill>
                <a:effectLst/>
                <a:latin typeface="+mn-lt"/>
                <a:ea typeface="+mn-ea"/>
                <a:cs typeface="+mn-cs"/>
              </a:rPr>
              <a:t>sẽ tốt hơn. Trong</a:t>
            </a:r>
            <a:r>
              <a:rPr lang="en-US" sz="1200" kern="1200" baseline="0" smtClean="0">
                <a:solidFill>
                  <a:schemeClr val="tx1"/>
                </a:solidFill>
                <a:effectLst/>
                <a:latin typeface="+mn-lt"/>
                <a:ea typeface="+mn-ea"/>
                <a:cs typeface="+mn-cs"/>
              </a:rPr>
              <a:t> quá trình này thì bất cứ lỗi xảy ra ở giai đoạn nào sẽ được xử lý ngay. </a:t>
            </a:r>
            <a:endParaRPr lang="en-US"/>
          </a:p>
        </p:txBody>
      </p:sp>
      <p:sp>
        <p:nvSpPr>
          <p:cNvPr id="4" name="Slide Number Placeholder 3"/>
          <p:cNvSpPr>
            <a:spLocks noGrp="1"/>
          </p:cNvSpPr>
          <p:nvPr>
            <p:ph type="sldNum" sz="quarter" idx="10"/>
          </p:nvPr>
        </p:nvSpPr>
        <p:spPr/>
        <p:txBody>
          <a:bodyPr/>
          <a:lstStyle/>
          <a:p>
            <a:fld id="{7D184FB4-1EE8-49C1-9582-FBF990A48475}" type="slidenum">
              <a:rPr lang="en-US" smtClean="0"/>
              <a:pPr/>
              <a:t>53</a:t>
            </a:fld>
            <a:endParaRPr lang="en-US"/>
          </a:p>
        </p:txBody>
      </p:sp>
    </p:spTree>
    <p:extLst>
      <p:ext uri="{BB962C8B-B14F-4D97-AF65-F5344CB8AC3E}">
        <p14:creationId xmlns:p14="http://schemas.microsoft.com/office/powerpoint/2010/main" xmlns="" val="495515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mn-lt"/>
                <a:ea typeface="+mn-ea"/>
                <a:cs typeface="+mn-cs"/>
              </a:rPr>
              <a:t>Em sẽ</a:t>
            </a:r>
            <a:r>
              <a:rPr lang="en-US" sz="1200" b="0" i="0" kern="1200" baseline="0" smtClean="0">
                <a:solidFill>
                  <a:schemeClr val="tx1"/>
                </a:solidFill>
                <a:effectLst/>
                <a:latin typeface="+mn-lt"/>
                <a:ea typeface="+mn-ea"/>
                <a:cs typeface="+mn-cs"/>
              </a:rPr>
              <a:t> đi sâu các mức test ở phần này. Phần giai đoạn test. Giai đoạn đầu tiên là</a:t>
            </a: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i="0" kern="1200" smtClean="0">
                <a:solidFill>
                  <a:schemeClr val="tx1"/>
                </a:solidFill>
                <a:effectLst/>
                <a:latin typeface="+mn-lt"/>
                <a:ea typeface="+mn-ea"/>
                <a:cs typeface="+mn-cs"/>
              </a:rPr>
              <a:t>Unit Test – Kiểm tra mức đơn vị</a:t>
            </a:r>
            <a:r>
              <a:rPr lang="en-US" sz="1200" b="1" i="0" kern="1200" smtClean="0">
                <a:solidFill>
                  <a:schemeClr val="tx1"/>
                </a:solidFill>
                <a:effectLst/>
                <a:latin typeface="+mn-lt"/>
                <a:ea typeface="+mn-ea"/>
                <a:cs typeface="+mn-cs"/>
              </a:rPr>
              <a:t>:</a:t>
            </a:r>
            <a:r>
              <a:rPr lang="en-US" sz="1200" b="1" i="0" kern="1200" baseline="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Unit</a:t>
            </a:r>
            <a:r>
              <a:rPr lang="en-US" sz="1200" kern="1200" baseline="0" smtClean="0">
                <a:solidFill>
                  <a:schemeClr val="tx1"/>
                </a:solidFill>
                <a:effectLst/>
                <a:latin typeface="+mn-lt"/>
                <a:ea typeface="+mn-ea"/>
                <a:cs typeface="+mn-cs"/>
              </a:rPr>
              <a:t> ở đây là những đơn vị độc lập nhỏ nhất. Có thể là method, hàm, lớp hay module.</a:t>
            </a: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Giai đoạn này sẽ do các</a:t>
            </a:r>
            <a:r>
              <a:rPr lang="en-US" sz="1200" kern="1200" baseline="0" smtClean="0">
                <a:solidFill>
                  <a:schemeClr val="tx1"/>
                </a:solidFill>
                <a:effectLst/>
                <a:latin typeface="+mn-lt"/>
                <a:ea typeface="+mn-ea"/>
                <a:cs typeface="+mn-cs"/>
              </a:rPr>
              <a:t> bạn Dev </a:t>
            </a:r>
            <a:r>
              <a:rPr lang="en-US" sz="1200" kern="1200" smtClean="0">
                <a:solidFill>
                  <a:schemeClr val="tx1"/>
                </a:solidFill>
                <a:effectLst/>
                <a:latin typeface="+mn-lt"/>
                <a:ea typeface="+mn-ea"/>
                <a:cs typeface="+mn-cs"/>
              </a:rPr>
              <a:t>tiến hành, trong quá trình code, sẽ vừa code vừa tiến hành thực thi Unit test, đảm bảo code chạy đúng với yêu cầu.</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Trước</a:t>
            </a:r>
            <a:r>
              <a:rPr lang="en-US" sz="1200" kern="1200" baseline="0" smtClean="0">
                <a:solidFill>
                  <a:schemeClr val="tx1"/>
                </a:solidFill>
                <a:effectLst/>
                <a:latin typeface="+mn-lt"/>
                <a:ea typeface="+mn-ea"/>
                <a:cs typeface="+mn-cs"/>
              </a:rPr>
              <a:t> hết là xác minh và chính xác trong từng Unit của Detector, các hàm về thuật giải đến Web hay App.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Có</a:t>
            </a:r>
            <a:r>
              <a:rPr lang="en-US" sz="1200" kern="1200" baseline="0" smtClean="0">
                <a:solidFill>
                  <a:schemeClr val="tx1"/>
                </a:solidFill>
                <a:effectLst/>
                <a:latin typeface="+mn-lt"/>
                <a:ea typeface="+mn-ea"/>
                <a:cs typeface="+mn-cs"/>
              </a:rPr>
              <a:t> test chính xác trong bước này thì khi hoàn thiện các unit chính xác thì các công việc test sau mới thuận lợi dễ dàng thực hiện và tiết kiệm thời gian, công sức. Tiếp đến là</a:t>
            </a: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smtClean="0">
                <a:solidFill>
                  <a:schemeClr val="tx1"/>
                </a:solidFill>
                <a:effectLst/>
                <a:latin typeface="+mn-lt"/>
                <a:ea typeface="+mn-ea"/>
                <a:cs typeface="+mn-cs"/>
              </a:rPr>
              <a:t>Integration Test – Kiểm tra tích hợp: </a:t>
            </a:r>
            <a:r>
              <a:rPr lang="vi-VN" sz="1200" b="0" i="0" kern="1200" smtClean="0">
                <a:solidFill>
                  <a:schemeClr val="tx1"/>
                </a:solidFill>
                <a:effectLst/>
                <a:latin typeface="+mn-lt"/>
                <a:ea typeface="+mn-ea"/>
                <a:cs typeface="+mn-cs"/>
              </a:rPr>
              <a:t>Integration test kết hợp các thành phần của </a:t>
            </a:r>
            <a:r>
              <a:rPr lang="en-US" sz="1200" b="0" i="0" kern="1200" smtClean="0">
                <a:solidFill>
                  <a:schemeClr val="tx1"/>
                </a:solidFill>
                <a:effectLst/>
                <a:latin typeface="+mn-lt"/>
                <a:ea typeface="+mn-ea"/>
                <a:cs typeface="+mn-cs"/>
              </a:rPr>
              <a:t>phần</a:t>
            </a:r>
            <a:r>
              <a:rPr lang="en-US" sz="1200" b="0" i="0" kern="1200" baseline="0" smtClean="0">
                <a:solidFill>
                  <a:schemeClr val="tx1"/>
                </a:solidFill>
                <a:effectLst/>
                <a:latin typeface="+mn-lt"/>
                <a:ea typeface="+mn-ea"/>
                <a:cs typeface="+mn-cs"/>
              </a:rPr>
              <a:t> mềm được thực hiện bởi Dev và Tester</a:t>
            </a:r>
            <a:r>
              <a:rPr lang="vi-VN" sz="1200" b="0" i="0" kern="1200" smtClean="0">
                <a:solidFill>
                  <a:schemeClr val="tx1"/>
                </a:solidFill>
                <a:effectLst/>
                <a:latin typeface="+mn-lt"/>
                <a:ea typeface="+mn-ea"/>
                <a:cs typeface="+mn-cs"/>
              </a:rPr>
              <a:t>. Trong khi Unit Test kiểm tra các thành phần và Unit riêng lẻ thì Intgration Test kết hợp chúng lại với nhau và kiểm tra sự giao tiếp giữa chúng.</a:t>
            </a:r>
            <a:r>
              <a:rPr lang="en-US" sz="1200" b="0" i="0" kern="1200" smtClean="0">
                <a:solidFill>
                  <a:schemeClr val="tx1"/>
                </a:solidFill>
                <a:effectLst/>
                <a:latin typeface="+mn-lt"/>
                <a:ea typeface="+mn-ea"/>
                <a:cs typeface="+mn-cs"/>
              </a:rPr>
              <a:t> K</a:t>
            </a:r>
            <a:r>
              <a:rPr lang="vi-VN" sz="1200" b="0" i="0" kern="1200" smtClean="0">
                <a:solidFill>
                  <a:schemeClr val="tx1"/>
                </a:solidFill>
                <a:effectLst/>
                <a:latin typeface="+mn-lt"/>
                <a:ea typeface="+mn-ea"/>
                <a:cs typeface="+mn-cs"/>
              </a:rPr>
              <a:t>ết hợp một số màn hình/chức năng có liên quan lại với nhau rồi test theo luồng xử lý </a:t>
            </a:r>
            <a:r>
              <a:rPr lang="en-US" sz="1200" b="0" i="0" kern="1200" smtClean="0">
                <a:solidFill>
                  <a:schemeClr val="tx1"/>
                </a:solidFill>
                <a:effectLst/>
                <a:latin typeface="+mn-lt"/>
                <a:ea typeface="+mn-ea"/>
                <a:cs typeface="+mn-cs"/>
              </a:rPr>
              <a:t>nhằm</a:t>
            </a:r>
            <a:r>
              <a:rPr lang="en-US" sz="1200" b="0" i="0" kern="1200" baseline="0" smtClean="0">
                <a:solidFill>
                  <a:schemeClr val="tx1"/>
                </a:solidFill>
                <a:effectLst/>
                <a:latin typeface="+mn-lt"/>
                <a:ea typeface="+mn-ea"/>
                <a:cs typeface="+mn-cs"/>
              </a:rPr>
              <a:t>:</a:t>
            </a:r>
            <a:r>
              <a:rPr lang="vi-VN" smtClean="0"/>
              <a:t/>
            </a:r>
            <a:br>
              <a:rPr lang="vi-VN" smtClean="0"/>
            </a:br>
            <a:r>
              <a:rPr lang="en-US" smtClean="0"/>
              <a:t>- Thứ</a:t>
            </a:r>
            <a:r>
              <a:rPr lang="en-US" baseline="0" smtClean="0"/>
              <a:t> nhất : </a:t>
            </a:r>
            <a:r>
              <a:rPr lang="vi-VN" sz="1200" b="0" i="0" kern="1200" smtClean="0">
                <a:solidFill>
                  <a:schemeClr val="tx1"/>
                </a:solidFill>
                <a:effectLst/>
                <a:latin typeface="+mn-lt"/>
                <a:ea typeface="+mn-ea"/>
                <a:cs typeface="+mn-cs"/>
              </a:rPr>
              <a:t>Phát hiện lỗi giao tiếp xảy ra giữa các Unit.</a:t>
            </a:r>
            <a:r>
              <a:rPr lang="vi-VN" smtClean="0"/>
              <a:t/>
            </a:r>
            <a:br>
              <a:rPr lang="vi-VN" smtClean="0"/>
            </a:br>
            <a:r>
              <a:rPr lang="en-US" smtClean="0"/>
              <a:t>- Thứ</a:t>
            </a:r>
            <a:r>
              <a:rPr lang="en-US" baseline="0" smtClean="0"/>
              <a:t> hai: </a:t>
            </a:r>
            <a:r>
              <a:rPr lang="vi-VN" sz="1200" b="0" i="0" kern="1200" smtClean="0">
                <a:solidFill>
                  <a:schemeClr val="tx1"/>
                </a:solidFill>
                <a:effectLst/>
                <a:latin typeface="+mn-lt"/>
                <a:ea typeface="+mn-ea"/>
                <a:cs typeface="+mn-cs"/>
              </a:rPr>
              <a:t>Tích hợp các Unit đơn lẻ thành các hệ thống nhỏ (subsystem) và cuối cùng là nguyên hệ thống hoàn chỉnh (system) chuẩn bị cho kiểm tra ở mức hệ thống (System Test).</a:t>
            </a:r>
            <a:endParaRPr lang="en-US" sz="1200" b="0" i="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mn-lt"/>
                <a:ea typeface="+mn-ea"/>
                <a:cs typeface="+mn-cs"/>
              </a:rPr>
              <a:t>Em xin đi</a:t>
            </a:r>
            <a:r>
              <a:rPr lang="en-US" sz="1200" b="0" i="0" kern="1200" baseline="0" smtClean="0">
                <a:solidFill>
                  <a:schemeClr val="tx1"/>
                </a:solidFill>
                <a:effectLst/>
                <a:latin typeface="+mn-lt"/>
                <a:ea typeface="+mn-ea"/>
                <a:cs typeface="+mn-cs"/>
              </a:rPr>
              <a:t> sâu vào chi tiết. Như đã biết đồ án của chúng em gồm có ba phần lớn như đã trình bày là Detector, Web, App bên cạnh đó là Database khá lớn.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smtClean="0">
                <a:solidFill>
                  <a:schemeClr val="tx1"/>
                </a:solidFill>
                <a:effectLst/>
                <a:latin typeface="+mn-lt"/>
                <a:ea typeface="+mn-ea"/>
                <a:cs typeface="+mn-cs"/>
              </a:rPr>
              <a:t>Việc kiểm tra sự giao tiếp giữa các phần là khá khó khăn khi tích hợp chúng để kiểm tra xử lý. Chúng em gặp rất nhiều vấn đề về kết nối. Ví dụ như kết nối từ Detector với Web xảy ra lỗi kết nối và phải mất vài ngày mới khắc phục được. Bên cạnh đó là kết nối giữa Web với App hoặc Web với Database. Nhiều khi không add được bài hát vào Database. Một trường hợp hay gặp nữa như App không thể nhận diện được một bài hát dù đã được add vào Database.</a:t>
            </a:r>
            <a:endParaRPr lang="en-US" sz="1200" b="1" i="0" kern="1200" smtClean="0">
              <a:solidFill>
                <a:schemeClr val="tx1"/>
              </a:solidFill>
              <a:effectLst/>
              <a:latin typeface="+mn-lt"/>
              <a:ea typeface="+mn-ea"/>
              <a:cs typeface="+mn-cs"/>
            </a:endParaRPr>
          </a:p>
          <a:p>
            <a:r>
              <a:rPr lang="en-US" sz="1200" b="1" i="0" kern="1200" smtClean="0">
                <a:solidFill>
                  <a:schemeClr val="tx1"/>
                </a:solidFill>
                <a:effectLst/>
                <a:latin typeface="+mn-lt"/>
                <a:ea typeface="+mn-ea"/>
                <a:cs typeface="+mn-cs"/>
              </a:rPr>
              <a:t>System Test - Kiểm tra mức hệ thống: </a:t>
            </a:r>
            <a:r>
              <a:rPr lang="en-US" sz="1200" b="0" i="0" kern="1200" smtClean="0">
                <a:solidFill>
                  <a:schemeClr val="tx1"/>
                </a:solidFill>
                <a:effectLst/>
                <a:latin typeface="+mn-lt"/>
                <a:ea typeface="+mn-ea"/>
                <a:cs typeface="+mn-cs"/>
              </a:rPr>
              <a:t>có</a:t>
            </a:r>
            <a:r>
              <a:rPr lang="en-US" sz="1200" b="0" i="0" kern="1200" baseline="0" smtClean="0">
                <a:solidFill>
                  <a:schemeClr val="tx1"/>
                </a:solidFill>
                <a:effectLst/>
                <a:latin typeface="+mn-lt"/>
                <a:ea typeface="+mn-ea"/>
                <a:cs typeface="+mn-cs"/>
              </a:rPr>
              <a:t> rất nhiều phần từ Detector, Web, App, Database được ghép lại hoàn thiện thành một hệ thống hoàn chỉnh. Và trong mức này thì chúng em kiểm tra toàn bộ. Điển hình là về chức năng. Giải quyết các lỗi khi ghép chúng. Kiểm tra xem App và Web có chạy trơn tru mượt mà không. Từ  việc kiểm tra chức năng Web và App rất kĩ và rất nhiều lần thì chúng em đã kiểm tra được toàn bộ hệ thống vì Web và App chính là chìa khoá để xác minh đến Database và Detector có hoạt động chính xác không. </a:t>
            </a:r>
            <a:endParaRPr lang="en-US" sz="1200" b="0" i="0" kern="1200" smtClean="0">
              <a:solidFill>
                <a:schemeClr val="tx1"/>
              </a:solidFill>
              <a:effectLst/>
              <a:latin typeface="+mn-lt"/>
              <a:ea typeface="+mn-ea"/>
              <a:cs typeface="+mn-cs"/>
            </a:endParaRPr>
          </a:p>
          <a:p>
            <a:r>
              <a:rPr lang="en-US" sz="1200" b="1" i="0" kern="1200" smtClean="0">
                <a:solidFill>
                  <a:schemeClr val="tx1"/>
                </a:solidFill>
                <a:effectLst/>
                <a:latin typeface="+mn-lt"/>
                <a:ea typeface="+mn-ea"/>
                <a:cs typeface="+mn-cs"/>
              </a:rPr>
              <a:t>Acceptance Test - Kiểm tra chấp nhận sản phẩm: </a:t>
            </a:r>
            <a:r>
              <a:rPr lang="en-US" sz="1200" b="0" i="0" kern="1200" smtClean="0">
                <a:solidFill>
                  <a:schemeClr val="tx1"/>
                </a:solidFill>
                <a:effectLst/>
                <a:latin typeface="+mn-lt"/>
                <a:ea typeface="+mn-ea"/>
                <a:cs typeface="+mn-cs"/>
              </a:rPr>
              <a:t>Ở</a:t>
            </a:r>
            <a:r>
              <a:rPr lang="en-US" sz="1200" b="0" i="0" kern="1200" baseline="0" smtClean="0">
                <a:solidFill>
                  <a:schemeClr val="tx1"/>
                </a:solidFill>
                <a:effectLst/>
                <a:latin typeface="+mn-lt"/>
                <a:ea typeface="+mn-ea"/>
                <a:cs typeface="+mn-cs"/>
              </a:rPr>
              <a:t> mức kiểm tra này thì chúng em sẽ nhờ đến bạn bè. Có thể nói họ khá khách quan và là nguồn test chất lượng trong việc kiểm tra sản phẩm cua chúng em trên nền Web và Android. Chúng em sẽ thu thập phản hồi từ bạn bè xem ý kiến của họ xem hài lòng về chức năng cũng như giao diện chưa. Có góp ý để cải thiện giao diện cho đẹp cũng như thêm thắt hay lược bớt chức năng không cần thiết.</a:t>
            </a:r>
          </a:p>
        </p:txBody>
      </p:sp>
      <p:sp>
        <p:nvSpPr>
          <p:cNvPr id="4" name="Slide Number Placeholder 3"/>
          <p:cNvSpPr>
            <a:spLocks noGrp="1"/>
          </p:cNvSpPr>
          <p:nvPr>
            <p:ph type="sldNum" sz="quarter" idx="10"/>
          </p:nvPr>
        </p:nvSpPr>
        <p:spPr/>
        <p:txBody>
          <a:bodyPr/>
          <a:lstStyle/>
          <a:p>
            <a:fld id="{7D184FB4-1EE8-49C1-9582-FBF990A48475}" type="slidenum">
              <a:rPr lang="en-US" smtClean="0"/>
              <a:pPr/>
              <a:t>54</a:t>
            </a:fld>
            <a:endParaRPr lang="en-US"/>
          </a:p>
        </p:txBody>
      </p:sp>
    </p:spTree>
    <p:extLst>
      <p:ext uri="{BB962C8B-B14F-4D97-AF65-F5344CB8AC3E}">
        <p14:creationId xmlns:p14="http://schemas.microsoft.com/office/powerpoint/2010/main" xmlns="" val="1508924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Đây</a:t>
            </a:r>
            <a:r>
              <a:rPr lang="en-US" baseline="0" smtClean="0"/>
              <a:t> là một quy trình lặp lại cho đến khi các lỗi (Defects/Bugs) đã được tester tìm ra được giải quyết. Đầu tiên là quá trình tìm hiểu yêu cầu chi tiết, yêu cầu đặc tả hệ thống. Tiếp đến sẽ lập test plan để xác định quy mô, chiến lược cũng như nội dung test những phần nào….</a:t>
            </a:r>
            <a:r>
              <a:rPr lang="en-US" sz="1200" kern="1200" smtClean="0">
                <a:solidFill>
                  <a:schemeClr val="tx1"/>
                </a:solidFill>
                <a:effectLst/>
                <a:latin typeface="+mn-lt"/>
                <a:ea typeface="+mn-ea"/>
                <a:cs typeface="+mn-cs"/>
              </a:rPr>
              <a:t> Dựa vào các yêu cầu, các tính năng của sản phẩm, thiết lập ra các test case cho các phần sẽ test. Sau đó</a:t>
            </a:r>
            <a:r>
              <a:rPr lang="en-US" sz="1200" kern="1200" baseline="0" smtClean="0">
                <a:solidFill>
                  <a:schemeClr val="tx1"/>
                </a:solidFill>
                <a:effectLst/>
                <a:latin typeface="+mn-lt"/>
                <a:ea typeface="+mn-ea"/>
                <a:cs typeface="+mn-cs"/>
              </a:rPr>
              <a:t> chúng em sẽ tiến hành tạo ra các dữ liệu test (Test Data) để test. So sánh kết quả test được với kết quả mong muốn của test case. Viết kết quả test vào Test report. Nếu có sai lệch, bug thì cần note lại để giao cho Dev fix bug. Sau khi bug đã được fix, chúng em test lại test case đó xem đã hoạt động đúng như mong muốn chưa và cập nhật kết quả vào Test report. Đến đây là kết thúc quy trình test.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effectLst/>
                <a:latin typeface="+mn-lt"/>
                <a:ea typeface="+mn-ea"/>
                <a:cs typeface="+mn-cs"/>
              </a:rPr>
              <a:t>Nếu có xảy ra vấn đề hoặc lỗi không thể fix được chúng em sẽ bàn bạc và đưa ra quyết định. Chúng em gặp phải vấn đề một số lỗi không xác định được của Detector hoặc App khi các luồng có xung đột dẫn đến tự đóng chương trình. Một số lỗi khó không thể fix hoặc một số chức năng ban đầu có như phần setttings, recommend bài hát do ca sĩ khác thể hiện hoặc trình chơi nhạc trên App  sẽ skip và note lại để fix hoặc phát triển thêm ở những phiên bản sau.</a:t>
            </a:r>
          </a:p>
        </p:txBody>
      </p:sp>
      <p:sp>
        <p:nvSpPr>
          <p:cNvPr id="4" name="Slide Number Placeholder 3"/>
          <p:cNvSpPr>
            <a:spLocks noGrp="1"/>
          </p:cNvSpPr>
          <p:nvPr>
            <p:ph type="sldNum" sz="quarter" idx="10"/>
          </p:nvPr>
        </p:nvSpPr>
        <p:spPr/>
        <p:txBody>
          <a:bodyPr/>
          <a:lstStyle/>
          <a:p>
            <a:fld id="{7D184FB4-1EE8-49C1-9582-FBF990A48475}" type="slidenum">
              <a:rPr lang="en-US" smtClean="0"/>
              <a:pPr/>
              <a:t>55</a:t>
            </a:fld>
            <a:endParaRPr lang="en-US"/>
          </a:p>
        </p:txBody>
      </p:sp>
    </p:spTree>
    <p:extLst>
      <p:ext uri="{BB962C8B-B14F-4D97-AF65-F5344CB8AC3E}">
        <p14:creationId xmlns:p14="http://schemas.microsoft.com/office/powerpoint/2010/main" xmlns="" val="76344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ym typeface="Wingdings" pitchFamily="2" charset="2"/>
              </a:rPr>
              <a:t> </a:t>
            </a:r>
            <a:r>
              <a:rPr lang="en-US" dirty="0" err="1" smtClean="0">
                <a:sym typeface="Wingdings" pitchFamily="2" charset="2"/>
              </a:rPr>
              <a:t>Nhạc</a:t>
            </a:r>
            <a:r>
              <a:rPr lang="en-US" dirty="0" smtClean="0">
                <a:sym typeface="Wingdings" pitchFamily="2" charset="2"/>
              </a:rPr>
              <a:t> </a:t>
            </a:r>
            <a:r>
              <a:rPr lang="en-US" dirty="0" err="1" smtClean="0">
                <a:sym typeface="Wingdings" pitchFamily="2" charset="2"/>
              </a:rPr>
              <a:t>việt</a:t>
            </a:r>
            <a:r>
              <a:rPr lang="en-US" dirty="0" smtClean="0">
                <a:sym typeface="Wingdings" pitchFamily="2" charset="2"/>
              </a:rPr>
              <a:t>:</a:t>
            </a:r>
            <a:br>
              <a:rPr lang="en-US" dirty="0" smtClean="0">
                <a:sym typeface="Wingdings" pitchFamily="2" charset="2"/>
              </a:rPr>
            </a:br>
            <a:r>
              <a:rPr lang="en-US" dirty="0" err="1" smtClean="0">
                <a:sym typeface="Wingdings" pitchFamily="2" charset="2"/>
              </a:rPr>
              <a:t>Bài</a:t>
            </a:r>
            <a:r>
              <a:rPr lang="en-US" dirty="0" smtClean="0">
                <a:sym typeface="Wingdings" pitchFamily="2" charset="2"/>
              </a:rPr>
              <a:t> </a:t>
            </a:r>
            <a:r>
              <a:rPr lang="en-US" dirty="0" err="1" smtClean="0">
                <a:sym typeface="Wingdings" pitchFamily="2" charset="2"/>
              </a:rPr>
              <a:t>hát</a:t>
            </a:r>
            <a:r>
              <a:rPr lang="en-US" dirty="0" smtClean="0">
                <a:sym typeface="Wingdings" pitchFamily="2" charset="2"/>
              </a:rPr>
              <a:t> </a:t>
            </a:r>
            <a:r>
              <a:rPr lang="en-US" dirty="0" err="1" smtClean="0">
                <a:sym typeface="Wingdings" pitchFamily="2" charset="2"/>
              </a:rPr>
              <a:t>mọi</a:t>
            </a:r>
            <a:r>
              <a:rPr lang="en-US" dirty="0" smtClean="0">
                <a:sym typeface="Wingdings" pitchFamily="2" charset="2"/>
              </a:rPr>
              <a:t> </a:t>
            </a:r>
            <a:r>
              <a:rPr lang="en-US" dirty="0" err="1" smtClean="0">
                <a:sym typeface="Wingdings" pitchFamily="2" charset="2"/>
              </a:rPr>
              <a:t>người</a:t>
            </a:r>
            <a:r>
              <a:rPr lang="en-US" dirty="0" smtClean="0">
                <a:sym typeface="Wingdings" pitchFamily="2" charset="2"/>
              </a:rPr>
              <a:t> </a:t>
            </a:r>
            <a:r>
              <a:rPr lang="en-US" dirty="0" err="1" smtClean="0">
                <a:sym typeface="Wingdings" pitchFamily="2" charset="2"/>
              </a:rPr>
              <a:t>vừa</a:t>
            </a:r>
            <a:r>
              <a:rPr lang="en-US" dirty="0" smtClean="0">
                <a:sym typeface="Wingdings" pitchFamily="2" charset="2"/>
              </a:rPr>
              <a:t> </a:t>
            </a:r>
            <a:r>
              <a:rPr lang="en-US" dirty="0" err="1" smtClean="0">
                <a:sym typeface="Wingdings" pitchFamily="2" charset="2"/>
              </a:rPr>
              <a:t>nghe</a:t>
            </a:r>
            <a:r>
              <a:rPr lang="en-US" dirty="0" smtClean="0">
                <a:sym typeface="Wingdings" pitchFamily="2" charset="2"/>
              </a:rPr>
              <a:t> </a:t>
            </a:r>
            <a:r>
              <a:rPr lang="en-US" dirty="0" err="1" smtClean="0">
                <a:sym typeface="Wingdings" pitchFamily="2" charset="2"/>
              </a:rPr>
              <a:t>đều</a:t>
            </a:r>
            <a:r>
              <a:rPr lang="en-US" dirty="0" smtClean="0">
                <a:sym typeface="Wingdings" pitchFamily="2" charset="2"/>
              </a:rPr>
              <a:t> </a:t>
            </a:r>
            <a:r>
              <a:rPr lang="en-US" dirty="0" err="1" smtClean="0">
                <a:sym typeface="Wingdings" pitchFamily="2" charset="2"/>
              </a:rPr>
              <a:t>mang</a:t>
            </a:r>
            <a:r>
              <a:rPr lang="en-US" dirty="0" smtClean="0">
                <a:sym typeface="Wingdings" pitchFamily="2" charset="2"/>
              </a:rPr>
              <a:t> </a:t>
            </a:r>
            <a:r>
              <a:rPr lang="en-US" dirty="0" err="1" smtClean="0">
                <a:sym typeface="Wingdings" pitchFamily="2" charset="2"/>
              </a:rPr>
              <a:t>lại</a:t>
            </a:r>
            <a:r>
              <a:rPr lang="en-US" dirty="0" smtClean="0">
                <a:sym typeface="Wingdings" pitchFamily="2" charset="2"/>
              </a:rPr>
              <a:t> </a:t>
            </a:r>
            <a:r>
              <a:rPr lang="en-US" dirty="0" err="1" smtClean="0">
                <a:sym typeface="Wingdings" pitchFamily="2" charset="2"/>
              </a:rPr>
              <a:t>cảm</a:t>
            </a:r>
            <a:r>
              <a:rPr lang="en-US" dirty="0" smtClean="0">
                <a:sym typeface="Wingdings" pitchFamily="2" charset="2"/>
              </a:rPr>
              <a:t> </a:t>
            </a:r>
            <a:r>
              <a:rPr lang="en-US" dirty="0" err="1" smtClean="0">
                <a:sym typeface="Wingdings" pitchFamily="2" charset="2"/>
              </a:rPr>
              <a:t>giác</a:t>
            </a:r>
            <a:r>
              <a:rPr lang="en-US" dirty="0" smtClean="0">
                <a:sym typeface="Wingdings" pitchFamily="2" charset="2"/>
              </a:rPr>
              <a:t> </a:t>
            </a:r>
            <a:r>
              <a:rPr lang="en-US" dirty="0" err="1" smtClean="0">
                <a:sym typeface="Wingdings" pitchFamily="2" charset="2"/>
              </a:rPr>
              <a:t>quen</a:t>
            </a:r>
            <a:r>
              <a:rPr lang="en-US" dirty="0" smtClean="0">
                <a:sym typeface="Wingdings" pitchFamily="2" charset="2"/>
              </a:rPr>
              <a:t> </a:t>
            </a:r>
            <a:r>
              <a:rPr lang="en-US" dirty="0" err="1" smtClean="0">
                <a:sym typeface="Wingdings" pitchFamily="2" charset="2"/>
              </a:rPr>
              <a:t>thuộc</a:t>
            </a:r>
            <a:r>
              <a:rPr lang="en-US" dirty="0" smtClean="0">
                <a:sym typeface="Wingdings" pitchFamily="2" charset="2"/>
              </a:rPr>
              <a:t> </a:t>
            </a:r>
            <a:r>
              <a:rPr lang="en-US" dirty="0" err="1" smtClean="0">
                <a:sym typeface="Wingdings" pitchFamily="2" charset="2"/>
              </a:rPr>
              <a:t>cho</a:t>
            </a:r>
            <a:r>
              <a:rPr lang="en-US" dirty="0" smtClean="0">
                <a:sym typeface="Wingdings" pitchFamily="2" charset="2"/>
              </a:rPr>
              <a:t> </a:t>
            </a:r>
            <a:r>
              <a:rPr lang="en-US" dirty="0" err="1" smtClean="0">
                <a:sym typeface="Wingdings" pitchFamily="2" charset="2"/>
              </a:rPr>
              <a:t>tất</a:t>
            </a:r>
            <a:r>
              <a:rPr lang="en-US" dirty="0" smtClean="0">
                <a:sym typeface="Wingdings" pitchFamily="2" charset="2"/>
              </a:rPr>
              <a:t> </a:t>
            </a:r>
            <a:r>
              <a:rPr lang="en-US" dirty="0" err="1" smtClean="0">
                <a:sym typeface="Wingdings" pitchFamily="2" charset="2"/>
              </a:rPr>
              <a:t>cả</a:t>
            </a:r>
            <a:r>
              <a:rPr lang="en-US" dirty="0" smtClean="0">
                <a:sym typeface="Wingdings" pitchFamily="2" charset="2"/>
              </a:rPr>
              <a:t>, </a:t>
            </a:r>
            <a:r>
              <a:rPr lang="en-US" dirty="0" err="1" smtClean="0">
                <a:sym typeface="Wingdings" pitchFamily="2" charset="2"/>
              </a:rPr>
              <a:t>nhưng</a:t>
            </a:r>
            <a:r>
              <a:rPr lang="en-US" dirty="0" smtClean="0">
                <a:sym typeface="Wingdings" pitchFamily="2" charset="2"/>
              </a:rPr>
              <a:t> </a:t>
            </a:r>
            <a:r>
              <a:rPr lang="en-US" dirty="0" err="1" smtClean="0">
                <a:sym typeface="Wingdings" pitchFamily="2" charset="2"/>
              </a:rPr>
              <a:t>không</a:t>
            </a:r>
            <a:r>
              <a:rPr lang="en-US" dirty="0" smtClean="0">
                <a:sym typeface="Wingdings" pitchFamily="2" charset="2"/>
              </a:rPr>
              <a:t> </a:t>
            </a:r>
            <a:r>
              <a:rPr lang="en-US" dirty="0" err="1" smtClean="0">
                <a:sym typeface="Wingdings" pitchFamily="2" charset="2"/>
              </a:rPr>
              <a:t>phải</a:t>
            </a:r>
            <a:r>
              <a:rPr lang="en-US" dirty="0" smtClean="0">
                <a:sym typeface="Wingdings" pitchFamily="2" charset="2"/>
              </a:rPr>
              <a:t> </a:t>
            </a:r>
            <a:r>
              <a:rPr lang="en-US" dirty="0" err="1" smtClean="0">
                <a:sym typeface="Wingdings" pitchFamily="2" charset="2"/>
              </a:rPr>
              <a:t>ai</a:t>
            </a:r>
            <a:r>
              <a:rPr lang="en-US" dirty="0" smtClean="0">
                <a:sym typeface="Wingdings" pitchFamily="2" charset="2"/>
              </a:rPr>
              <a:t> </a:t>
            </a:r>
            <a:r>
              <a:rPr lang="en-US" dirty="0" err="1" smtClean="0">
                <a:sym typeface="Wingdings" pitchFamily="2" charset="2"/>
              </a:rPr>
              <a:t>cũng</a:t>
            </a:r>
            <a:r>
              <a:rPr lang="en-US" dirty="0" smtClean="0">
                <a:sym typeface="Wingdings" pitchFamily="2" charset="2"/>
              </a:rPr>
              <a:t> </a:t>
            </a:r>
            <a:r>
              <a:rPr lang="en-US" dirty="0" err="1" smtClean="0">
                <a:sym typeface="Wingdings" pitchFamily="2" charset="2"/>
              </a:rPr>
              <a:t>có</a:t>
            </a:r>
            <a:r>
              <a:rPr lang="en-US" dirty="0" smtClean="0">
                <a:sym typeface="Wingdings" pitchFamily="2" charset="2"/>
              </a:rPr>
              <a:t> </a:t>
            </a:r>
            <a:r>
              <a:rPr lang="en-US" dirty="0" err="1" smtClean="0">
                <a:sym typeface="Wingdings" pitchFamily="2" charset="2"/>
              </a:rPr>
              <a:t>thể</a:t>
            </a:r>
            <a:r>
              <a:rPr lang="en-US" dirty="0" smtClean="0">
                <a:sym typeface="Wingdings" pitchFamily="2" charset="2"/>
              </a:rPr>
              <a:t> </a:t>
            </a:r>
            <a:r>
              <a:rPr lang="en-US" dirty="0" err="1" smtClean="0">
                <a:sym typeface="Wingdings" pitchFamily="2" charset="2"/>
              </a:rPr>
              <a:t>nhớ</a:t>
            </a:r>
            <a:r>
              <a:rPr lang="en-US" dirty="0" smtClean="0">
                <a:sym typeface="Wingdings" pitchFamily="2" charset="2"/>
              </a:rPr>
              <a:t> </a:t>
            </a:r>
            <a:r>
              <a:rPr lang="en-US" dirty="0" err="1" smtClean="0">
                <a:sym typeface="Wingdings" pitchFamily="2" charset="2"/>
              </a:rPr>
              <a:t>ra</a:t>
            </a:r>
            <a:r>
              <a:rPr lang="en-US" dirty="0" smtClean="0">
                <a:sym typeface="Wingdings" pitchFamily="2" charset="2"/>
              </a:rPr>
              <a:t> </a:t>
            </a:r>
            <a:r>
              <a:rPr lang="en-US" dirty="0" err="1" smtClean="0">
                <a:sym typeface="Wingdings" pitchFamily="2" charset="2"/>
              </a:rPr>
              <a:t>được</a:t>
            </a:r>
            <a:r>
              <a:rPr lang="en-US" dirty="0" smtClean="0">
                <a:sym typeface="Wingdings" pitchFamily="2" charset="2"/>
              </a:rPr>
              <a:t> </a:t>
            </a:r>
            <a:r>
              <a:rPr lang="en-US" dirty="0" err="1" smtClean="0">
                <a:sym typeface="Wingdings" pitchFamily="2" charset="2"/>
              </a:rPr>
              <a:t>tên</a:t>
            </a:r>
            <a:r>
              <a:rPr lang="en-US" dirty="0" smtClean="0">
                <a:sym typeface="Wingdings" pitchFamily="2" charset="2"/>
              </a:rPr>
              <a:t> </a:t>
            </a:r>
            <a:r>
              <a:rPr lang="en-US" dirty="0" err="1" smtClean="0">
                <a:sym typeface="Wingdings" pitchFamily="2" charset="2"/>
              </a:rPr>
              <a:t>bài</a:t>
            </a:r>
            <a:r>
              <a:rPr lang="en-US" dirty="0" smtClean="0">
                <a:sym typeface="Wingdings" pitchFamily="2" charset="2"/>
              </a:rPr>
              <a:t> </a:t>
            </a:r>
            <a:r>
              <a:rPr lang="en-US" dirty="0" err="1" smtClean="0">
                <a:sym typeface="Wingdings" pitchFamily="2" charset="2"/>
              </a:rPr>
              <a:t>hát</a:t>
            </a:r>
            <a:r>
              <a:rPr lang="en-US" dirty="0" smtClean="0">
                <a:sym typeface="Wingdings" pitchFamily="2" charset="2"/>
              </a:rPr>
              <a:t>.</a:t>
            </a:r>
            <a:br>
              <a:rPr lang="en-US" dirty="0" smtClean="0">
                <a:sym typeface="Wingdings" pitchFamily="2" charset="2"/>
              </a:rPr>
            </a:br>
            <a:r>
              <a:rPr lang="en-US" dirty="0" err="1" smtClean="0">
                <a:sym typeface="Wingdings" pitchFamily="2" charset="2"/>
              </a:rPr>
              <a:t>Vậy</a:t>
            </a:r>
            <a:r>
              <a:rPr lang="en-US" dirty="0" smtClean="0">
                <a:sym typeface="Wingdings" pitchFamily="2" charset="2"/>
              </a:rPr>
              <a:t> </a:t>
            </a:r>
            <a:r>
              <a:rPr lang="en-US" dirty="0" err="1" smtClean="0">
                <a:sym typeface="Wingdings" pitchFamily="2" charset="2"/>
              </a:rPr>
              <a:t>khi</a:t>
            </a:r>
            <a:r>
              <a:rPr lang="en-US" dirty="0" smtClean="0">
                <a:sym typeface="Wingdings" pitchFamily="2" charset="2"/>
              </a:rPr>
              <a:t> </a:t>
            </a:r>
            <a:r>
              <a:rPr lang="en-US" dirty="0" err="1" smtClean="0">
                <a:sym typeface="Wingdings" pitchFamily="2" charset="2"/>
              </a:rPr>
              <a:t>không</a:t>
            </a:r>
            <a:r>
              <a:rPr lang="en-US" dirty="0" smtClean="0">
                <a:sym typeface="Wingdings" pitchFamily="2" charset="2"/>
              </a:rPr>
              <a:t> </a:t>
            </a:r>
            <a:r>
              <a:rPr lang="en-US" dirty="0" err="1" smtClean="0">
                <a:sym typeface="Wingdings" pitchFamily="2" charset="2"/>
              </a:rPr>
              <a:t>nhớ</a:t>
            </a:r>
            <a:r>
              <a:rPr lang="en-US" dirty="0" smtClean="0">
                <a:sym typeface="Wingdings" pitchFamily="2" charset="2"/>
              </a:rPr>
              <a:t> </a:t>
            </a:r>
            <a:r>
              <a:rPr lang="en-US" dirty="0" err="1" smtClean="0">
                <a:sym typeface="Wingdings" pitchFamily="2" charset="2"/>
              </a:rPr>
              <a:t>ra</a:t>
            </a:r>
            <a:r>
              <a:rPr lang="en-US" dirty="0" smtClean="0">
                <a:sym typeface="Wingdings" pitchFamily="2" charset="2"/>
              </a:rPr>
              <a:t>, </a:t>
            </a:r>
            <a:r>
              <a:rPr lang="en-US" dirty="0" err="1" smtClean="0">
                <a:sym typeface="Wingdings" pitchFamily="2" charset="2"/>
              </a:rPr>
              <a:t>chúng</a:t>
            </a:r>
            <a:r>
              <a:rPr lang="en-US" dirty="0" smtClean="0">
                <a:sym typeface="Wingdings" pitchFamily="2" charset="2"/>
              </a:rPr>
              <a:t> </a:t>
            </a:r>
            <a:r>
              <a:rPr lang="en-US" dirty="0" err="1" smtClean="0">
                <a:sym typeface="Wingdings" pitchFamily="2" charset="2"/>
              </a:rPr>
              <a:t>ta</a:t>
            </a:r>
            <a:r>
              <a:rPr lang="en-US" dirty="0" smtClean="0">
                <a:sym typeface="Wingdings" pitchFamily="2" charset="2"/>
              </a:rPr>
              <a:t> </a:t>
            </a:r>
            <a:r>
              <a:rPr lang="en-US" dirty="0" err="1" smtClean="0">
                <a:sym typeface="Wingdings" pitchFamily="2" charset="2"/>
              </a:rPr>
              <a:t>sẽ</a:t>
            </a:r>
            <a:r>
              <a:rPr lang="en-US" dirty="0" smtClean="0">
                <a:sym typeface="Wingdings" pitchFamily="2" charset="2"/>
              </a:rPr>
              <a:t> </a:t>
            </a:r>
            <a:r>
              <a:rPr lang="en-US" dirty="0" err="1" smtClean="0">
                <a:sym typeface="Wingdings" pitchFamily="2" charset="2"/>
              </a:rPr>
              <a:t>làm</a:t>
            </a:r>
            <a:r>
              <a:rPr lang="en-US" dirty="0" smtClean="0">
                <a:sym typeface="Wingdings" pitchFamily="2" charset="2"/>
              </a:rPr>
              <a:t> </a:t>
            </a:r>
            <a:r>
              <a:rPr lang="en-US" dirty="0" err="1" smtClean="0">
                <a:sym typeface="Wingdings" pitchFamily="2" charset="2"/>
              </a:rPr>
              <a:t>gì</a:t>
            </a:r>
            <a:r>
              <a:rPr lang="en-US" dirty="0" smtClean="0">
                <a:sym typeface="Wingdings" pitchFamily="2" charset="2"/>
              </a:rPr>
              <a:t> ?</a:t>
            </a:r>
            <a:br>
              <a:rPr lang="en-US" dirty="0" smtClean="0">
                <a:sym typeface="Wingdings" pitchFamily="2" charset="2"/>
              </a:rPr>
            </a:br>
            <a:r>
              <a:rPr lang="en-US" dirty="0" err="1" smtClean="0">
                <a:sym typeface="Wingdings" pitchFamily="2" charset="2"/>
              </a:rPr>
              <a:t>Nghe</a:t>
            </a:r>
            <a:r>
              <a:rPr lang="en-US" dirty="0" smtClean="0">
                <a:sym typeface="Wingdings" pitchFamily="2" charset="2"/>
              </a:rPr>
              <a:t> 1 </a:t>
            </a:r>
            <a:r>
              <a:rPr lang="en-US" dirty="0" err="1" smtClean="0">
                <a:sym typeface="Wingdings" pitchFamily="2" charset="2"/>
              </a:rPr>
              <a:t>vài</a:t>
            </a:r>
            <a:r>
              <a:rPr lang="en-US" dirty="0" smtClean="0">
                <a:sym typeface="Wingdings" pitchFamily="2" charset="2"/>
              </a:rPr>
              <a:t> </a:t>
            </a:r>
            <a:r>
              <a:rPr lang="en-US" dirty="0" err="1" smtClean="0">
                <a:sym typeface="Wingdings" pitchFamily="2" charset="2"/>
              </a:rPr>
              <a:t>câu</a:t>
            </a:r>
            <a:r>
              <a:rPr lang="en-US" dirty="0" smtClean="0">
                <a:sym typeface="Wingdings" pitchFamily="2" charset="2"/>
              </a:rPr>
              <a:t>, </a:t>
            </a:r>
            <a:r>
              <a:rPr lang="en-US" dirty="0" err="1" smtClean="0">
                <a:sym typeface="Wingdings" pitchFamily="2" charset="2"/>
              </a:rPr>
              <a:t>rồi</a:t>
            </a:r>
            <a:r>
              <a:rPr lang="en-US" dirty="0" smtClean="0">
                <a:sym typeface="Wingdings" pitchFamily="2" charset="2"/>
              </a:rPr>
              <a:t> </a:t>
            </a:r>
            <a:r>
              <a:rPr lang="en-US" dirty="0" err="1" smtClean="0">
                <a:sym typeface="Wingdings" pitchFamily="2" charset="2"/>
              </a:rPr>
              <a:t>sử</a:t>
            </a:r>
            <a:r>
              <a:rPr lang="en-US" dirty="0" smtClean="0">
                <a:sym typeface="Wingdings" pitchFamily="2" charset="2"/>
              </a:rPr>
              <a:t> </a:t>
            </a:r>
            <a:r>
              <a:rPr lang="en-US" dirty="0" err="1" smtClean="0">
                <a:sym typeface="Wingdings" pitchFamily="2" charset="2"/>
              </a:rPr>
              <a:t>dụng</a:t>
            </a:r>
            <a:r>
              <a:rPr lang="en-US" dirty="0" smtClean="0">
                <a:sym typeface="Wingdings" pitchFamily="2" charset="2"/>
              </a:rPr>
              <a:t> </a:t>
            </a:r>
            <a:r>
              <a:rPr lang="en-US" dirty="0" err="1" smtClean="0">
                <a:sym typeface="Wingdings" pitchFamily="2" charset="2"/>
              </a:rPr>
              <a:t>công</a:t>
            </a:r>
            <a:r>
              <a:rPr lang="en-US" dirty="0" smtClean="0">
                <a:sym typeface="Wingdings" pitchFamily="2" charset="2"/>
              </a:rPr>
              <a:t> </a:t>
            </a:r>
            <a:r>
              <a:rPr lang="en-US" dirty="0" err="1" smtClean="0">
                <a:sym typeface="Wingdings" pitchFamily="2" charset="2"/>
              </a:rPr>
              <a:t>cụ</a:t>
            </a:r>
            <a:r>
              <a:rPr lang="en-US" dirty="0" smtClean="0">
                <a:sym typeface="Wingdings" pitchFamily="2" charset="2"/>
              </a:rPr>
              <a:t> </a:t>
            </a:r>
            <a:r>
              <a:rPr lang="en-US" dirty="0" err="1" smtClean="0">
                <a:sym typeface="Wingdings" pitchFamily="2" charset="2"/>
              </a:rPr>
              <a:t>tìm</a:t>
            </a:r>
            <a:r>
              <a:rPr lang="en-US" dirty="0" smtClean="0">
                <a:sym typeface="Wingdings" pitchFamily="2" charset="2"/>
              </a:rPr>
              <a:t> </a:t>
            </a:r>
            <a:r>
              <a:rPr lang="en-US" dirty="0" err="1" smtClean="0">
                <a:sym typeface="Wingdings" pitchFamily="2" charset="2"/>
              </a:rPr>
              <a:t>kiếm</a:t>
            </a:r>
            <a:r>
              <a:rPr lang="en-US" dirty="0" smtClean="0">
                <a:sym typeface="Wingdings" pitchFamily="2" charset="2"/>
              </a:rPr>
              <a:t> </a:t>
            </a:r>
            <a:r>
              <a:rPr lang="en-US" dirty="0" err="1" smtClean="0">
                <a:sym typeface="Wingdings" pitchFamily="2" charset="2"/>
              </a:rPr>
              <a:t>phải</a:t>
            </a:r>
            <a:r>
              <a:rPr lang="en-US" dirty="0" smtClean="0">
                <a:sym typeface="Wingdings" pitchFamily="2" charset="2"/>
              </a:rPr>
              <a:t> </a:t>
            </a:r>
            <a:r>
              <a:rPr lang="en-US" dirty="0" err="1" smtClean="0">
                <a:sym typeface="Wingdings" pitchFamily="2" charset="2"/>
              </a:rPr>
              <a:t>không</a:t>
            </a:r>
            <a:r>
              <a:rPr lang="en-US" dirty="0" smtClean="0">
                <a:sym typeface="Wingdings" pitchFamily="2" charset="2"/>
              </a:rPr>
              <a:t> ?</a:t>
            </a:r>
            <a:br>
              <a:rPr lang="en-US" dirty="0" smtClean="0">
                <a:sym typeface="Wingdings" pitchFamily="2" charset="2"/>
              </a:rPr>
            </a:br>
            <a:r>
              <a:rPr lang="en-US" dirty="0" err="1" smtClean="0">
                <a:sym typeface="Wingdings" pitchFamily="2" charset="2"/>
              </a:rPr>
              <a:t>Rất</a:t>
            </a:r>
            <a:r>
              <a:rPr lang="en-US" dirty="0" smtClean="0">
                <a:sym typeface="Wingdings" pitchFamily="2" charset="2"/>
              </a:rPr>
              <a:t> </a:t>
            </a:r>
            <a:r>
              <a:rPr lang="en-US" dirty="0" err="1" smtClean="0">
                <a:sym typeface="Wingdings" pitchFamily="2" charset="2"/>
              </a:rPr>
              <a:t>rắc</a:t>
            </a:r>
            <a:r>
              <a:rPr lang="en-US" dirty="0" smtClean="0">
                <a:sym typeface="Wingdings" pitchFamily="2" charset="2"/>
              </a:rPr>
              <a:t> </a:t>
            </a:r>
            <a:r>
              <a:rPr lang="en-US" dirty="0" err="1" smtClean="0">
                <a:sym typeface="Wingdings" pitchFamily="2" charset="2"/>
              </a:rPr>
              <a:t>rối</a:t>
            </a:r>
            <a:r>
              <a:rPr lang="en-US" dirty="0" smtClean="0">
                <a:sym typeface="Wingdings" pitchFamily="2" charset="2"/>
              </a:rPr>
              <a:t> </a:t>
            </a:r>
            <a:r>
              <a:rPr lang="en-US" dirty="0" err="1" smtClean="0">
                <a:sym typeface="Wingdings" pitchFamily="2" charset="2"/>
              </a:rPr>
              <a:t>và</a:t>
            </a:r>
            <a:r>
              <a:rPr lang="en-US" dirty="0" smtClean="0">
                <a:sym typeface="Wingdings" pitchFamily="2" charset="2"/>
              </a:rPr>
              <a:t> </a:t>
            </a:r>
            <a:r>
              <a:rPr lang="en-US" dirty="0" err="1" smtClean="0">
                <a:sym typeface="Wingdings" pitchFamily="2" charset="2"/>
              </a:rPr>
              <a:t>tốn</a:t>
            </a:r>
            <a:r>
              <a:rPr lang="en-US" dirty="0" smtClean="0">
                <a:sym typeface="Wingdings" pitchFamily="2" charset="2"/>
              </a:rPr>
              <a:t> </a:t>
            </a:r>
            <a:r>
              <a:rPr lang="en-US" dirty="0" err="1" smtClean="0">
                <a:sym typeface="Wingdings" pitchFamily="2" charset="2"/>
              </a:rPr>
              <a:t>nhiều</a:t>
            </a:r>
            <a:r>
              <a:rPr lang="en-US" dirty="0" smtClean="0">
                <a:sym typeface="Wingdings" pitchFamily="2" charset="2"/>
              </a:rPr>
              <a:t> </a:t>
            </a:r>
            <a:r>
              <a:rPr lang="en-US" dirty="0" err="1" smtClean="0">
                <a:sym typeface="Wingdings" pitchFamily="2" charset="2"/>
              </a:rPr>
              <a:t>bước</a:t>
            </a:r>
            <a:r>
              <a:rPr lang="en-US" dirty="0" smtClean="0">
                <a:sym typeface="Wingdings" pitchFamily="2" charset="2"/>
              </a:rPr>
              <a:t>.</a:t>
            </a:r>
            <a:br>
              <a:rPr lang="en-US" dirty="0" smtClean="0">
                <a:sym typeface="Wingdings" pitchFamily="2" charset="2"/>
              </a:rPr>
            </a:br>
            <a:r>
              <a:rPr lang="en-US" dirty="0" smtClean="0">
                <a:sym typeface="Wingdings" pitchFamily="2" charset="2"/>
              </a:rPr>
              <a:t> </a:t>
            </a:r>
            <a:r>
              <a:rPr lang="en-US" dirty="0" err="1" smtClean="0">
                <a:sym typeface="Wingdings" pitchFamily="2" charset="2"/>
              </a:rPr>
              <a:t>Nhạc</a:t>
            </a:r>
            <a:r>
              <a:rPr lang="en-US" dirty="0" smtClean="0">
                <a:sym typeface="Wingdings" pitchFamily="2" charset="2"/>
              </a:rPr>
              <a:t> </a:t>
            </a:r>
            <a:r>
              <a:rPr lang="en-US" dirty="0" err="1" smtClean="0">
                <a:sym typeface="Wingdings" pitchFamily="2" charset="2"/>
              </a:rPr>
              <a:t>nước</a:t>
            </a:r>
            <a:r>
              <a:rPr lang="en-US" dirty="0" smtClean="0">
                <a:sym typeface="Wingdings" pitchFamily="2" charset="2"/>
              </a:rPr>
              <a:t> </a:t>
            </a:r>
            <a:r>
              <a:rPr lang="en-US" dirty="0" err="1" smtClean="0">
                <a:sym typeface="Wingdings" pitchFamily="2" charset="2"/>
              </a:rPr>
              <a:t>ngoài</a:t>
            </a:r>
            <a:r>
              <a:rPr lang="en-US" dirty="0" smtClean="0">
                <a:sym typeface="Wingdings" pitchFamily="2" charset="2"/>
              </a:rPr>
              <a:t>:</a:t>
            </a:r>
            <a:br>
              <a:rPr lang="en-US" dirty="0" smtClean="0">
                <a:sym typeface="Wingdings" pitchFamily="2" charset="2"/>
              </a:rPr>
            </a:br>
            <a:r>
              <a:rPr lang="en-US" dirty="0" err="1" smtClean="0">
                <a:sym typeface="Wingdings" pitchFamily="2" charset="2"/>
              </a:rPr>
              <a:t>Giai</a:t>
            </a:r>
            <a:r>
              <a:rPr lang="en-US" dirty="0" smtClean="0">
                <a:sym typeface="Wingdings" pitchFamily="2" charset="2"/>
              </a:rPr>
              <a:t> </a:t>
            </a:r>
            <a:r>
              <a:rPr lang="en-US" dirty="0" err="1" smtClean="0">
                <a:sym typeface="Wingdings" pitchFamily="2" charset="2"/>
              </a:rPr>
              <a:t>điệu</a:t>
            </a:r>
            <a:r>
              <a:rPr lang="en-US" dirty="0" smtClean="0">
                <a:sym typeface="Wingdings" pitchFamily="2" charset="2"/>
              </a:rPr>
              <a:t> </a:t>
            </a:r>
            <a:r>
              <a:rPr lang="en-US" dirty="0" err="1" smtClean="0">
                <a:sym typeface="Wingdings" pitchFamily="2" charset="2"/>
              </a:rPr>
              <a:t>này</a:t>
            </a:r>
            <a:r>
              <a:rPr lang="en-US" dirty="0" smtClean="0">
                <a:sym typeface="Wingdings" pitchFamily="2" charset="2"/>
              </a:rPr>
              <a:t> </a:t>
            </a:r>
            <a:r>
              <a:rPr lang="en-US" dirty="0" err="1" smtClean="0">
                <a:sym typeface="Wingdings" pitchFamily="2" charset="2"/>
              </a:rPr>
              <a:t>hẳn</a:t>
            </a:r>
            <a:r>
              <a:rPr lang="en-US" dirty="0" smtClean="0">
                <a:sym typeface="Wingdings" pitchFamily="2" charset="2"/>
              </a:rPr>
              <a:t> </a:t>
            </a:r>
            <a:r>
              <a:rPr lang="en-US" dirty="0" err="1" smtClean="0">
                <a:sym typeface="Wingdings" pitchFamily="2" charset="2"/>
              </a:rPr>
              <a:t>ai</a:t>
            </a:r>
            <a:r>
              <a:rPr lang="en-US" dirty="0" smtClean="0">
                <a:sym typeface="Wingdings" pitchFamily="2" charset="2"/>
              </a:rPr>
              <a:t> </a:t>
            </a:r>
            <a:r>
              <a:rPr lang="en-US" dirty="0" err="1" smtClean="0">
                <a:sym typeface="Wingdings" pitchFamily="2" charset="2"/>
              </a:rPr>
              <a:t>cũng</a:t>
            </a:r>
            <a:r>
              <a:rPr lang="en-US" dirty="0" smtClean="0">
                <a:sym typeface="Wingdings" pitchFamily="2" charset="2"/>
              </a:rPr>
              <a:t> </a:t>
            </a:r>
            <a:r>
              <a:rPr lang="en-US" dirty="0" err="1" smtClean="0">
                <a:sym typeface="Wingdings" pitchFamily="2" charset="2"/>
              </a:rPr>
              <a:t>đã</a:t>
            </a:r>
            <a:r>
              <a:rPr lang="en-US" dirty="0" smtClean="0">
                <a:sym typeface="Wingdings" pitchFamily="2" charset="2"/>
              </a:rPr>
              <a:t> </a:t>
            </a:r>
            <a:r>
              <a:rPr lang="en-US" dirty="0" err="1" smtClean="0">
                <a:sym typeface="Wingdings" pitchFamily="2" charset="2"/>
              </a:rPr>
              <a:t>nghe</a:t>
            </a:r>
            <a:r>
              <a:rPr lang="en-US" dirty="0" smtClean="0">
                <a:sym typeface="Wingdings" pitchFamily="2" charset="2"/>
              </a:rPr>
              <a:t> qua, </a:t>
            </a:r>
            <a:r>
              <a:rPr lang="en-US" dirty="0" err="1" smtClean="0">
                <a:sym typeface="Wingdings" pitchFamily="2" charset="2"/>
              </a:rPr>
              <a:t>nó</a:t>
            </a:r>
            <a:r>
              <a:rPr lang="en-US" dirty="0" smtClean="0">
                <a:sym typeface="Wingdings" pitchFamily="2" charset="2"/>
              </a:rPr>
              <a:t> </a:t>
            </a:r>
            <a:r>
              <a:rPr lang="en-US" dirty="0" err="1" smtClean="0">
                <a:sym typeface="Wingdings" pitchFamily="2" charset="2"/>
              </a:rPr>
              <a:t>rất</a:t>
            </a:r>
            <a:r>
              <a:rPr lang="en-US" dirty="0" smtClean="0">
                <a:sym typeface="Wingdings" pitchFamily="2" charset="2"/>
              </a:rPr>
              <a:t> </a:t>
            </a:r>
            <a:r>
              <a:rPr lang="en-US" dirty="0" err="1" smtClean="0">
                <a:sym typeface="Wingdings" pitchFamily="2" charset="2"/>
              </a:rPr>
              <a:t>nổi</a:t>
            </a:r>
            <a:r>
              <a:rPr lang="en-US" dirty="0" smtClean="0">
                <a:sym typeface="Wingdings" pitchFamily="2" charset="2"/>
              </a:rPr>
              <a:t> </a:t>
            </a:r>
            <a:r>
              <a:rPr lang="en-US" dirty="0" err="1" smtClean="0">
                <a:sym typeface="Wingdings" pitchFamily="2" charset="2"/>
              </a:rPr>
              <a:t>tiếng</a:t>
            </a:r>
            <a:r>
              <a:rPr lang="en-US" dirty="0" smtClean="0">
                <a:sym typeface="Wingdings" pitchFamily="2" charset="2"/>
              </a:rPr>
              <a:t>, </a:t>
            </a:r>
            <a:r>
              <a:rPr lang="en-US" dirty="0" err="1" smtClean="0">
                <a:sym typeface="Wingdings" pitchFamily="2" charset="2"/>
              </a:rPr>
              <a:t>nhưng</a:t>
            </a:r>
            <a:r>
              <a:rPr lang="en-US" dirty="0" smtClean="0">
                <a:sym typeface="Wingdings" pitchFamily="2" charset="2"/>
              </a:rPr>
              <a:t> </a:t>
            </a:r>
            <a:r>
              <a:rPr lang="en-US" dirty="0" err="1" smtClean="0">
                <a:sym typeface="Wingdings" pitchFamily="2" charset="2"/>
              </a:rPr>
              <a:t>chắc</a:t>
            </a:r>
            <a:r>
              <a:rPr lang="en-US" dirty="0" smtClean="0">
                <a:sym typeface="Wingdings" pitchFamily="2" charset="2"/>
              </a:rPr>
              <a:t> </a:t>
            </a:r>
            <a:r>
              <a:rPr lang="en-US" dirty="0" err="1" smtClean="0">
                <a:sym typeface="Wingdings" pitchFamily="2" charset="2"/>
              </a:rPr>
              <a:t>chắn</a:t>
            </a:r>
            <a:r>
              <a:rPr lang="en-US" dirty="0" smtClean="0">
                <a:sym typeface="Wingdings" pitchFamily="2" charset="2"/>
              </a:rPr>
              <a:t> 1 </a:t>
            </a:r>
            <a:r>
              <a:rPr lang="en-US" dirty="0" err="1" smtClean="0">
                <a:sym typeface="Wingdings" pitchFamily="2" charset="2"/>
              </a:rPr>
              <a:t>điều</a:t>
            </a:r>
            <a:r>
              <a:rPr lang="en-US" dirty="0" smtClean="0">
                <a:sym typeface="Wingdings" pitchFamily="2" charset="2"/>
              </a:rPr>
              <a:t> </a:t>
            </a:r>
            <a:r>
              <a:rPr lang="en-US" dirty="0" err="1" smtClean="0">
                <a:sym typeface="Wingdings" pitchFamily="2" charset="2"/>
              </a:rPr>
              <a:t>là</a:t>
            </a:r>
            <a:r>
              <a:rPr lang="en-US" dirty="0" smtClean="0">
                <a:sym typeface="Wingdings" pitchFamily="2" charset="2"/>
              </a:rPr>
              <a:t> </a:t>
            </a:r>
            <a:r>
              <a:rPr lang="en-US" dirty="0" err="1" smtClean="0">
                <a:sym typeface="Wingdings" pitchFamily="2" charset="2"/>
              </a:rPr>
              <a:t>tên</a:t>
            </a:r>
            <a:r>
              <a:rPr lang="en-US" dirty="0" smtClean="0">
                <a:sym typeface="Wingdings" pitchFamily="2" charset="2"/>
              </a:rPr>
              <a:t> </a:t>
            </a:r>
            <a:r>
              <a:rPr lang="en-US" dirty="0" err="1" smtClean="0">
                <a:sym typeface="Wingdings" pitchFamily="2" charset="2"/>
              </a:rPr>
              <a:t>chính</a:t>
            </a:r>
            <a:r>
              <a:rPr lang="en-US" dirty="0" smtClean="0">
                <a:sym typeface="Wingdings" pitchFamily="2" charset="2"/>
              </a:rPr>
              <a:t> </a:t>
            </a:r>
            <a:r>
              <a:rPr lang="en-US" dirty="0" err="1" smtClean="0">
                <a:sym typeface="Wingdings" pitchFamily="2" charset="2"/>
              </a:rPr>
              <a:t>xác</a:t>
            </a:r>
            <a:r>
              <a:rPr lang="en-US" dirty="0" smtClean="0">
                <a:sym typeface="Wingdings" pitchFamily="2" charset="2"/>
              </a:rPr>
              <a:t> </a:t>
            </a:r>
            <a:r>
              <a:rPr lang="en-US" dirty="0" err="1" smtClean="0">
                <a:sym typeface="Wingdings" pitchFamily="2" charset="2"/>
              </a:rPr>
              <a:t>mọi</a:t>
            </a:r>
            <a:r>
              <a:rPr lang="en-US" dirty="0" smtClean="0">
                <a:sym typeface="Wingdings" pitchFamily="2" charset="2"/>
              </a:rPr>
              <a:t> </a:t>
            </a:r>
            <a:r>
              <a:rPr lang="en-US" dirty="0" err="1" smtClean="0">
                <a:sym typeface="Wingdings" pitchFamily="2" charset="2"/>
              </a:rPr>
              <a:t>người</a:t>
            </a:r>
            <a:r>
              <a:rPr lang="en-US" dirty="0" smtClean="0">
                <a:sym typeface="Wingdings" pitchFamily="2" charset="2"/>
              </a:rPr>
              <a:t> </a:t>
            </a:r>
            <a:r>
              <a:rPr lang="en-US" dirty="0" err="1" smtClean="0">
                <a:sym typeface="Wingdings" pitchFamily="2" charset="2"/>
              </a:rPr>
              <a:t>sẽ</a:t>
            </a:r>
            <a:r>
              <a:rPr lang="en-US" dirty="0" smtClean="0">
                <a:sym typeface="Wingdings" pitchFamily="2" charset="2"/>
              </a:rPr>
              <a:t> </a:t>
            </a:r>
            <a:r>
              <a:rPr lang="en-US" dirty="0" err="1" smtClean="0">
                <a:sym typeface="Wingdings" pitchFamily="2" charset="2"/>
              </a:rPr>
              <a:t>không</a:t>
            </a:r>
            <a:r>
              <a:rPr lang="en-US" dirty="0" smtClean="0">
                <a:sym typeface="Wingdings" pitchFamily="2" charset="2"/>
              </a:rPr>
              <a:t> </a:t>
            </a:r>
            <a:r>
              <a:rPr lang="en-US" dirty="0" err="1" smtClean="0">
                <a:sym typeface="Wingdings" pitchFamily="2" charset="2"/>
              </a:rPr>
              <a:t>thể</a:t>
            </a:r>
            <a:r>
              <a:rPr lang="en-US" dirty="0" smtClean="0">
                <a:sym typeface="Wingdings" pitchFamily="2" charset="2"/>
              </a:rPr>
              <a:t> </a:t>
            </a:r>
            <a:r>
              <a:rPr lang="en-US" dirty="0" err="1" smtClean="0">
                <a:sym typeface="Wingdings" pitchFamily="2" charset="2"/>
              </a:rPr>
              <a:t>nhớ</a:t>
            </a:r>
            <a:r>
              <a:rPr lang="en-US" dirty="0" smtClean="0">
                <a:sym typeface="Wingdings" pitchFamily="2" charset="2"/>
              </a:rPr>
              <a:t> 1 </a:t>
            </a:r>
            <a:r>
              <a:rPr lang="en-US" dirty="0" err="1" smtClean="0">
                <a:sym typeface="Wingdings" pitchFamily="2" charset="2"/>
              </a:rPr>
              <a:t>cách</a:t>
            </a:r>
            <a:r>
              <a:rPr lang="en-US" dirty="0" smtClean="0">
                <a:sym typeface="Wingdings" pitchFamily="2" charset="2"/>
              </a:rPr>
              <a:t> </a:t>
            </a:r>
            <a:r>
              <a:rPr lang="en-US" dirty="0" err="1" smtClean="0">
                <a:sym typeface="Wingdings" pitchFamily="2" charset="2"/>
              </a:rPr>
              <a:t>chính</a:t>
            </a:r>
            <a:r>
              <a:rPr lang="en-US" dirty="0" smtClean="0">
                <a:sym typeface="Wingdings" pitchFamily="2" charset="2"/>
              </a:rPr>
              <a:t> </a:t>
            </a:r>
            <a:r>
              <a:rPr lang="en-US" dirty="0" err="1" smtClean="0">
                <a:sym typeface="Wingdings" pitchFamily="2" charset="2"/>
              </a:rPr>
              <a:t>xác</a:t>
            </a:r>
            <a:r>
              <a:rPr lang="en-US" dirty="0" smtClean="0">
                <a:sym typeface="Wingdings" pitchFamily="2" charset="2"/>
              </a:rPr>
              <a:t> </a:t>
            </a:r>
            <a:r>
              <a:rPr lang="en-US" dirty="0" err="1" smtClean="0">
                <a:sym typeface="Wingdings" pitchFamily="2" charset="2"/>
              </a:rPr>
              <a:t>được</a:t>
            </a:r>
            <a:r>
              <a:rPr lang="en-US" dirty="0" smtClean="0">
                <a:sym typeface="Wingdings" pitchFamily="2" charset="2"/>
              </a:rPr>
              <a:t>.</a:t>
            </a:r>
            <a:br>
              <a:rPr lang="en-US" dirty="0" smtClean="0">
                <a:sym typeface="Wingdings" pitchFamily="2" charset="2"/>
              </a:rPr>
            </a:br>
            <a:r>
              <a:rPr lang="en-US" dirty="0" err="1" smtClean="0">
                <a:sym typeface="Wingdings" pitchFamily="2" charset="2"/>
              </a:rPr>
              <a:t>Bạn</a:t>
            </a:r>
            <a:r>
              <a:rPr lang="en-US" dirty="0" smtClean="0">
                <a:sym typeface="Wingdings" pitchFamily="2" charset="2"/>
              </a:rPr>
              <a:t> </a:t>
            </a:r>
            <a:r>
              <a:rPr lang="en-US" dirty="0" err="1" smtClean="0">
                <a:sym typeface="Wingdings" pitchFamily="2" charset="2"/>
              </a:rPr>
              <a:t>là</a:t>
            </a:r>
            <a:r>
              <a:rPr lang="en-US" dirty="0" smtClean="0">
                <a:sym typeface="Wingdings" pitchFamily="2" charset="2"/>
              </a:rPr>
              <a:t> </a:t>
            </a:r>
            <a:r>
              <a:rPr lang="en-US" dirty="0" err="1" smtClean="0">
                <a:sym typeface="Wingdings" pitchFamily="2" charset="2"/>
              </a:rPr>
              <a:t>người</a:t>
            </a:r>
            <a:r>
              <a:rPr lang="en-US" dirty="0" smtClean="0">
                <a:sym typeface="Wingdings" pitchFamily="2" charset="2"/>
              </a:rPr>
              <a:t> </a:t>
            </a:r>
            <a:r>
              <a:rPr lang="en-US" dirty="0" err="1" smtClean="0">
                <a:sym typeface="Wingdings" pitchFamily="2" charset="2"/>
              </a:rPr>
              <a:t>giỏi</a:t>
            </a:r>
            <a:r>
              <a:rPr lang="en-US" dirty="0" smtClean="0">
                <a:sym typeface="Wingdings" pitchFamily="2" charset="2"/>
              </a:rPr>
              <a:t> </a:t>
            </a:r>
            <a:r>
              <a:rPr lang="en-US" dirty="0" err="1" smtClean="0">
                <a:sym typeface="Wingdings" pitchFamily="2" charset="2"/>
              </a:rPr>
              <a:t>tiếng</a:t>
            </a:r>
            <a:r>
              <a:rPr lang="en-US" dirty="0" smtClean="0">
                <a:sym typeface="Wingdings" pitchFamily="2" charset="2"/>
              </a:rPr>
              <a:t> </a:t>
            </a:r>
            <a:r>
              <a:rPr lang="en-US" dirty="0" err="1" smtClean="0">
                <a:sym typeface="Wingdings" pitchFamily="2" charset="2"/>
              </a:rPr>
              <a:t>Anh</a:t>
            </a:r>
            <a:r>
              <a:rPr lang="en-US" dirty="0" smtClean="0">
                <a:sym typeface="Wingdings" pitchFamily="2" charset="2"/>
              </a:rPr>
              <a:t>, </a:t>
            </a:r>
            <a:r>
              <a:rPr lang="en-US" dirty="0" err="1" smtClean="0">
                <a:sym typeface="Wingdings" pitchFamily="2" charset="2"/>
              </a:rPr>
              <a:t>các</a:t>
            </a:r>
            <a:r>
              <a:rPr lang="en-US" dirty="0" smtClean="0">
                <a:sym typeface="Wingdings" pitchFamily="2" charset="2"/>
              </a:rPr>
              <a:t> </a:t>
            </a:r>
            <a:r>
              <a:rPr lang="en-US" dirty="0" err="1" smtClean="0">
                <a:sym typeface="Wingdings" pitchFamily="2" charset="2"/>
              </a:rPr>
              <a:t>bước</a:t>
            </a:r>
            <a:r>
              <a:rPr lang="en-US" dirty="0" smtClean="0">
                <a:sym typeface="Wingdings" pitchFamily="2" charset="2"/>
              </a:rPr>
              <a:t> </a:t>
            </a:r>
            <a:r>
              <a:rPr lang="en-US" dirty="0" err="1" smtClean="0">
                <a:sym typeface="Wingdings" pitchFamily="2" charset="2"/>
              </a:rPr>
              <a:t>rắc</a:t>
            </a:r>
            <a:r>
              <a:rPr lang="en-US" dirty="0" smtClean="0">
                <a:sym typeface="Wingdings" pitchFamily="2" charset="2"/>
              </a:rPr>
              <a:t> </a:t>
            </a:r>
            <a:r>
              <a:rPr lang="en-US" dirty="0" err="1" smtClean="0">
                <a:sym typeface="Wingdings" pitchFamily="2" charset="2"/>
              </a:rPr>
              <a:t>rối</a:t>
            </a:r>
            <a:r>
              <a:rPr lang="en-US" dirty="0" smtClean="0">
                <a:sym typeface="Wingdings" pitchFamily="2" charset="2"/>
              </a:rPr>
              <a:t> </a:t>
            </a:r>
            <a:r>
              <a:rPr lang="en-US" dirty="0" err="1" smtClean="0">
                <a:sym typeface="Wingdings" pitchFamily="2" charset="2"/>
              </a:rPr>
              <a:t>sẽ</a:t>
            </a:r>
            <a:r>
              <a:rPr lang="en-US" dirty="0" smtClean="0">
                <a:sym typeface="Wingdings" pitchFamily="2" charset="2"/>
              </a:rPr>
              <a:t> </a:t>
            </a:r>
            <a:r>
              <a:rPr lang="en-US" dirty="0" err="1" smtClean="0">
                <a:sym typeface="Wingdings" pitchFamily="2" charset="2"/>
              </a:rPr>
              <a:t>giống</a:t>
            </a:r>
            <a:r>
              <a:rPr lang="en-US" dirty="0" smtClean="0">
                <a:sym typeface="Wingdings" pitchFamily="2" charset="2"/>
              </a:rPr>
              <a:t> </a:t>
            </a:r>
            <a:r>
              <a:rPr lang="en-US" dirty="0" err="1" smtClean="0">
                <a:sym typeface="Wingdings" pitchFamily="2" charset="2"/>
              </a:rPr>
              <a:t>như</a:t>
            </a:r>
            <a:r>
              <a:rPr lang="en-US" dirty="0" smtClean="0">
                <a:sym typeface="Wingdings" pitchFamily="2" charset="2"/>
              </a:rPr>
              <a:t> </a:t>
            </a:r>
            <a:r>
              <a:rPr lang="en-US" dirty="0" err="1" smtClean="0">
                <a:sym typeface="Wingdings" pitchFamily="2" charset="2"/>
              </a:rPr>
              <a:t>với</a:t>
            </a:r>
            <a:r>
              <a:rPr lang="en-US" dirty="0" smtClean="0">
                <a:sym typeface="Wingdings" pitchFamily="2" charset="2"/>
              </a:rPr>
              <a:t> </a:t>
            </a:r>
            <a:r>
              <a:rPr lang="en-US" dirty="0" err="1" smtClean="0">
                <a:sym typeface="Wingdings" pitchFamily="2" charset="2"/>
              </a:rPr>
              <a:t>nhạc</a:t>
            </a:r>
            <a:r>
              <a:rPr lang="en-US" dirty="0" smtClean="0">
                <a:sym typeface="Wingdings" pitchFamily="2" charset="2"/>
              </a:rPr>
              <a:t> </a:t>
            </a:r>
            <a:r>
              <a:rPr lang="en-US" dirty="0" err="1" smtClean="0">
                <a:sym typeface="Wingdings" pitchFamily="2" charset="2"/>
              </a:rPr>
              <a:t>Việt</a:t>
            </a:r>
            <a:r>
              <a:rPr lang="en-US" dirty="0" smtClean="0">
                <a:sym typeface="Wingdings" pitchFamily="2" charset="2"/>
              </a:rPr>
              <a:t>.</a:t>
            </a:r>
            <a:br>
              <a:rPr lang="en-US" dirty="0" smtClean="0">
                <a:sym typeface="Wingdings" pitchFamily="2" charset="2"/>
              </a:rPr>
            </a:br>
            <a:r>
              <a:rPr lang="en-US" dirty="0" err="1" smtClean="0">
                <a:sym typeface="Wingdings" pitchFamily="2" charset="2"/>
              </a:rPr>
              <a:t>Nhưng</a:t>
            </a:r>
            <a:r>
              <a:rPr lang="en-US" dirty="0" smtClean="0">
                <a:sym typeface="Wingdings" pitchFamily="2" charset="2"/>
              </a:rPr>
              <a:t> </a:t>
            </a:r>
            <a:r>
              <a:rPr lang="en-US" dirty="0" err="1" smtClean="0">
                <a:sym typeface="Wingdings" pitchFamily="2" charset="2"/>
              </a:rPr>
              <a:t>bạn</a:t>
            </a:r>
            <a:r>
              <a:rPr lang="en-US" dirty="0" smtClean="0">
                <a:sym typeface="Wingdings" pitchFamily="2" charset="2"/>
              </a:rPr>
              <a:t> </a:t>
            </a:r>
            <a:r>
              <a:rPr lang="en-US" dirty="0" err="1" smtClean="0">
                <a:sym typeface="Wingdings" pitchFamily="2" charset="2"/>
              </a:rPr>
              <a:t>không</a:t>
            </a:r>
            <a:r>
              <a:rPr lang="en-US" dirty="0" smtClean="0">
                <a:sym typeface="Wingdings" pitchFamily="2" charset="2"/>
              </a:rPr>
              <a:t> </a:t>
            </a:r>
            <a:r>
              <a:rPr lang="en-US" dirty="0" err="1" smtClean="0">
                <a:sym typeface="Wingdings" pitchFamily="2" charset="2"/>
              </a:rPr>
              <a:t>giỏi</a:t>
            </a:r>
            <a:r>
              <a:rPr lang="en-US" dirty="0" smtClean="0">
                <a:sym typeface="Wingdings" pitchFamily="2" charset="2"/>
              </a:rPr>
              <a:t> </a:t>
            </a:r>
            <a:r>
              <a:rPr lang="en-US" dirty="0" err="1" smtClean="0">
                <a:sym typeface="Wingdings" pitchFamily="2" charset="2"/>
              </a:rPr>
              <a:t>trong</a:t>
            </a:r>
            <a:r>
              <a:rPr lang="en-US" dirty="0" smtClean="0">
                <a:sym typeface="Wingdings" pitchFamily="2" charset="2"/>
              </a:rPr>
              <a:t> </a:t>
            </a:r>
            <a:r>
              <a:rPr lang="en-US" dirty="0" err="1" smtClean="0">
                <a:sym typeface="Wingdings" pitchFamily="2" charset="2"/>
              </a:rPr>
              <a:t>việc</a:t>
            </a:r>
            <a:r>
              <a:rPr lang="en-US" dirty="0" smtClean="0">
                <a:sym typeface="Wingdings" pitchFamily="2" charset="2"/>
              </a:rPr>
              <a:t> </a:t>
            </a:r>
            <a:r>
              <a:rPr lang="en-US" dirty="0" err="1" smtClean="0">
                <a:sym typeface="Wingdings" pitchFamily="2" charset="2"/>
              </a:rPr>
              <a:t>nghe</a:t>
            </a:r>
            <a:r>
              <a:rPr lang="en-US" dirty="0" smtClean="0">
                <a:sym typeface="Wingdings" pitchFamily="2" charset="2"/>
              </a:rPr>
              <a:t> </a:t>
            </a:r>
            <a:r>
              <a:rPr lang="en-US" dirty="0" err="1" smtClean="0">
                <a:sym typeface="Wingdings" pitchFamily="2" charset="2"/>
              </a:rPr>
              <a:t>tiếng</a:t>
            </a:r>
            <a:r>
              <a:rPr lang="en-US" dirty="0" smtClean="0">
                <a:sym typeface="Wingdings" pitchFamily="2" charset="2"/>
              </a:rPr>
              <a:t> </a:t>
            </a:r>
            <a:r>
              <a:rPr lang="en-US" dirty="0" err="1" smtClean="0">
                <a:sym typeface="Wingdings" pitchFamily="2" charset="2"/>
              </a:rPr>
              <a:t>Anh</a:t>
            </a:r>
            <a:r>
              <a:rPr lang="en-US" dirty="0" smtClean="0">
                <a:sym typeface="Wingdings" pitchFamily="2" charset="2"/>
              </a:rPr>
              <a:t> </a:t>
            </a:r>
            <a:r>
              <a:rPr lang="en-US" dirty="0" err="1" smtClean="0">
                <a:sym typeface="Wingdings" pitchFamily="2" charset="2"/>
              </a:rPr>
              <a:t>thì</a:t>
            </a:r>
            <a:r>
              <a:rPr lang="en-US" dirty="0" smtClean="0">
                <a:sym typeface="Wingdings" pitchFamily="2" charset="2"/>
              </a:rPr>
              <a:t> </a:t>
            </a:r>
            <a:r>
              <a:rPr lang="en-US" dirty="0" err="1" smtClean="0">
                <a:sym typeface="Wingdings" pitchFamily="2" charset="2"/>
              </a:rPr>
              <a:t>sao</a:t>
            </a:r>
            <a:r>
              <a:rPr lang="en-US" dirty="0" smtClean="0">
                <a:sym typeface="Wingdings" pitchFamily="2" charset="2"/>
              </a:rPr>
              <a:t> ? </a:t>
            </a:r>
            <a:r>
              <a:rPr lang="en-US" dirty="0" err="1" smtClean="0">
                <a:sym typeface="Wingdings" pitchFamily="2" charset="2"/>
              </a:rPr>
              <a:t>Chắc</a:t>
            </a:r>
            <a:r>
              <a:rPr lang="en-US" dirty="0" smtClean="0">
                <a:sym typeface="Wingdings" pitchFamily="2" charset="2"/>
              </a:rPr>
              <a:t> </a:t>
            </a:r>
            <a:r>
              <a:rPr lang="en-US" dirty="0" err="1" smtClean="0">
                <a:sym typeface="Wingdings" pitchFamily="2" charset="2"/>
              </a:rPr>
              <a:t>là</a:t>
            </a:r>
            <a:r>
              <a:rPr lang="en-US" dirty="0" smtClean="0">
                <a:sym typeface="Wingdings" pitchFamily="2" charset="2"/>
              </a:rPr>
              <a:t> </a:t>
            </a:r>
            <a:r>
              <a:rPr lang="en-US" dirty="0" err="1" smtClean="0">
                <a:sym typeface="Wingdings" pitchFamily="2" charset="2"/>
              </a:rPr>
              <a:t>bỏ</a:t>
            </a:r>
            <a:r>
              <a:rPr lang="en-US" dirty="0" smtClean="0">
                <a:sym typeface="Wingdings" pitchFamily="2" charset="2"/>
              </a:rPr>
              <a:t> </a:t>
            </a:r>
            <a:r>
              <a:rPr lang="en-US" dirty="0" err="1" smtClean="0">
                <a:sym typeface="Wingdings" pitchFamily="2" charset="2"/>
              </a:rPr>
              <a:t>cuộc</a:t>
            </a:r>
            <a:r>
              <a:rPr lang="en-US" dirty="0" smtClean="0">
                <a:sym typeface="Wingdings" pitchFamily="2" charset="2"/>
              </a:rPr>
              <a:t>.</a:t>
            </a:r>
            <a:br>
              <a:rPr lang="en-US" dirty="0" smtClean="0">
                <a:sym typeface="Wingdings" pitchFamily="2" charset="2"/>
              </a:rPr>
            </a:br>
            <a:r>
              <a:rPr lang="en-US" dirty="0" smtClean="0">
                <a:sym typeface="Wingdings" pitchFamily="2" charset="2"/>
              </a:rPr>
              <a:t> </a:t>
            </a:r>
            <a:r>
              <a:rPr lang="en-US" dirty="0" err="1" smtClean="0">
                <a:sym typeface="Wingdings" pitchFamily="2" charset="2"/>
              </a:rPr>
              <a:t>Nhạc</a:t>
            </a:r>
            <a:r>
              <a:rPr lang="en-US" dirty="0" smtClean="0">
                <a:sym typeface="Wingdings" pitchFamily="2" charset="2"/>
              </a:rPr>
              <a:t> </a:t>
            </a:r>
            <a:r>
              <a:rPr lang="en-US" dirty="0" err="1" smtClean="0">
                <a:sym typeface="Wingdings" pitchFamily="2" charset="2"/>
              </a:rPr>
              <a:t>không</a:t>
            </a:r>
            <a:r>
              <a:rPr lang="en-US" dirty="0" smtClean="0">
                <a:sym typeface="Wingdings" pitchFamily="2" charset="2"/>
              </a:rPr>
              <a:t> </a:t>
            </a:r>
            <a:r>
              <a:rPr lang="en-US" dirty="0" err="1" smtClean="0">
                <a:sym typeface="Wingdings" pitchFamily="2" charset="2"/>
              </a:rPr>
              <a:t>lời</a:t>
            </a:r>
            <a:r>
              <a:rPr lang="en-US" dirty="0" smtClean="0">
                <a:sym typeface="Wingdings" pitchFamily="2" charset="2"/>
              </a:rPr>
              <a:t>:</a:t>
            </a:r>
            <a:br>
              <a:rPr lang="en-US" dirty="0" smtClean="0">
                <a:sym typeface="Wingdings" pitchFamily="2" charset="2"/>
              </a:rPr>
            </a:br>
            <a:r>
              <a:rPr lang="en-US" dirty="0" err="1" smtClean="0">
                <a:sym typeface="Wingdings" pitchFamily="2" charset="2"/>
              </a:rPr>
              <a:t>Bất</a:t>
            </a:r>
            <a:r>
              <a:rPr lang="en-US" dirty="0" smtClean="0">
                <a:sym typeface="Wingdings" pitchFamily="2" charset="2"/>
              </a:rPr>
              <a:t> </a:t>
            </a:r>
            <a:r>
              <a:rPr lang="en-US" dirty="0" err="1" smtClean="0">
                <a:sym typeface="Wingdings" pitchFamily="2" charset="2"/>
              </a:rPr>
              <a:t>khả</a:t>
            </a:r>
            <a:r>
              <a:rPr lang="en-US" dirty="0" smtClean="0">
                <a:sym typeface="Wingdings" pitchFamily="2" charset="2"/>
              </a:rPr>
              <a:t> </a:t>
            </a:r>
            <a:r>
              <a:rPr lang="en-US" dirty="0" err="1" smtClean="0">
                <a:sym typeface="Wingdings" pitchFamily="2" charset="2"/>
              </a:rPr>
              <a:t>thi</a:t>
            </a:r>
            <a:r>
              <a:rPr lang="en-US" dirty="0" smtClean="0">
                <a:sym typeface="Wingdings" pitchFamily="2" charset="2"/>
              </a:rPr>
              <a:t> </a:t>
            </a:r>
            <a:r>
              <a:rPr lang="en-US" dirty="0" err="1" smtClean="0">
                <a:sym typeface="Wingdings" pitchFamily="2" charset="2"/>
              </a:rPr>
              <a:t>nếu</a:t>
            </a:r>
            <a:r>
              <a:rPr lang="en-US" dirty="0" smtClean="0">
                <a:sym typeface="Wingdings" pitchFamily="2" charset="2"/>
              </a:rPr>
              <a:t> </a:t>
            </a:r>
            <a:r>
              <a:rPr lang="en-US" dirty="0" err="1" smtClean="0">
                <a:sym typeface="Wingdings" pitchFamily="2" charset="2"/>
              </a:rPr>
              <a:t>chúng</a:t>
            </a:r>
            <a:r>
              <a:rPr lang="en-US" dirty="0" smtClean="0">
                <a:sym typeface="Wingdings" pitchFamily="2" charset="2"/>
              </a:rPr>
              <a:t> </a:t>
            </a:r>
            <a:r>
              <a:rPr lang="en-US" dirty="0" err="1" smtClean="0">
                <a:sym typeface="Wingdings" pitchFamily="2" charset="2"/>
              </a:rPr>
              <a:t>ta</a:t>
            </a:r>
            <a:r>
              <a:rPr lang="en-US" dirty="0" smtClean="0">
                <a:sym typeface="Wingdings" pitchFamily="2" charset="2"/>
              </a:rPr>
              <a:t> </a:t>
            </a:r>
            <a:r>
              <a:rPr lang="en-US" dirty="0" err="1" smtClean="0">
                <a:sym typeface="Wingdings" pitchFamily="2" charset="2"/>
              </a:rPr>
              <a:t>muốn</a:t>
            </a:r>
            <a:r>
              <a:rPr lang="en-US" dirty="0" smtClean="0">
                <a:sym typeface="Wingdings" pitchFamily="2" charset="2"/>
              </a:rPr>
              <a:t> </a:t>
            </a:r>
            <a:r>
              <a:rPr lang="en-US" dirty="0" err="1" smtClean="0">
                <a:sym typeface="Wingdings" pitchFamily="2" charset="2"/>
              </a:rPr>
              <a:t>tìm</a:t>
            </a:r>
            <a:r>
              <a:rPr lang="en-US" dirty="0" smtClean="0">
                <a:sym typeface="Wingdings" pitchFamily="2" charset="2"/>
              </a:rPr>
              <a:t> </a:t>
            </a:r>
            <a:r>
              <a:rPr lang="en-US" dirty="0" err="1" smtClean="0">
                <a:sym typeface="Wingdings" pitchFamily="2" charset="2"/>
              </a:rPr>
              <a:t>tên</a:t>
            </a:r>
            <a:r>
              <a:rPr lang="en-US" dirty="0" smtClean="0">
                <a:sym typeface="Wingdings" pitchFamily="2" charset="2"/>
              </a:rPr>
              <a:t> </a:t>
            </a:r>
            <a:r>
              <a:rPr lang="en-US" dirty="0" err="1" smtClean="0">
                <a:sym typeface="Wingdings" pitchFamily="2" charset="2"/>
              </a:rPr>
              <a:t>bản</a:t>
            </a:r>
            <a:r>
              <a:rPr lang="en-US" dirty="0" smtClean="0">
                <a:sym typeface="Wingdings" pitchFamily="2" charset="2"/>
              </a:rPr>
              <a:t> </a:t>
            </a:r>
            <a:r>
              <a:rPr lang="en-US" dirty="0" err="1" smtClean="0">
                <a:sym typeface="Wingdings" pitchFamily="2" charset="2"/>
              </a:rPr>
              <a:t>nhạc</a:t>
            </a:r>
            <a:r>
              <a:rPr lang="en-US" dirty="0" smtClean="0">
                <a:sym typeface="Wingdings" pitchFamily="2" charset="2"/>
              </a:rPr>
              <a:t>.</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a:t>
            </a:r>
            <a:r>
              <a:rPr lang="en-US" dirty="0" err="1" smtClean="0">
                <a:sym typeface="Wingdings" pitchFamily="2" charset="2"/>
              </a:rPr>
              <a:t>Các</a:t>
            </a:r>
            <a:r>
              <a:rPr lang="en-US" dirty="0" smtClean="0">
                <a:sym typeface="Wingdings" pitchFamily="2" charset="2"/>
              </a:rPr>
              <a:t> </a:t>
            </a:r>
            <a:r>
              <a:rPr lang="en-US" dirty="0" err="1" smtClean="0">
                <a:sym typeface="Wingdings" pitchFamily="2" charset="2"/>
              </a:rPr>
              <a:t>tốt</a:t>
            </a:r>
            <a:r>
              <a:rPr lang="en-US" dirty="0" smtClean="0">
                <a:sym typeface="Wingdings" pitchFamily="2" charset="2"/>
              </a:rPr>
              <a:t> </a:t>
            </a:r>
            <a:r>
              <a:rPr lang="en-US" dirty="0" err="1" smtClean="0">
                <a:sym typeface="Wingdings" pitchFamily="2" charset="2"/>
              </a:rPr>
              <a:t>nhất</a:t>
            </a:r>
            <a:r>
              <a:rPr lang="en-US" dirty="0" smtClean="0">
                <a:sym typeface="Wingdings" pitchFamily="2" charset="2"/>
              </a:rPr>
              <a:t> </a:t>
            </a:r>
            <a:r>
              <a:rPr lang="en-US" dirty="0" err="1" smtClean="0">
                <a:sym typeface="Wingdings" pitchFamily="2" charset="2"/>
              </a:rPr>
              <a:t>và</a:t>
            </a:r>
            <a:r>
              <a:rPr lang="en-US" dirty="0" smtClean="0">
                <a:sym typeface="Wingdings" pitchFamily="2" charset="2"/>
              </a:rPr>
              <a:t> </a:t>
            </a:r>
            <a:r>
              <a:rPr lang="en-US" dirty="0" err="1" smtClean="0">
                <a:sym typeface="Wingdings" pitchFamily="2" charset="2"/>
              </a:rPr>
              <a:t>nhanh</a:t>
            </a:r>
            <a:r>
              <a:rPr lang="en-US" dirty="0" smtClean="0">
                <a:sym typeface="Wingdings" pitchFamily="2" charset="2"/>
              </a:rPr>
              <a:t> </a:t>
            </a:r>
            <a:r>
              <a:rPr lang="en-US" dirty="0" err="1" smtClean="0">
                <a:sym typeface="Wingdings" pitchFamily="2" charset="2"/>
              </a:rPr>
              <a:t>nhất</a:t>
            </a:r>
            <a:r>
              <a:rPr lang="en-US" dirty="0" smtClean="0">
                <a:sym typeface="Wingdings" pitchFamily="2" charset="2"/>
              </a:rPr>
              <a:t> </a:t>
            </a:r>
            <a:r>
              <a:rPr lang="en-US" dirty="0" err="1" smtClean="0">
                <a:sym typeface="Wingdings" pitchFamily="2" charset="2"/>
              </a:rPr>
              <a:t>là</a:t>
            </a:r>
            <a:r>
              <a:rPr lang="en-US" dirty="0" smtClean="0">
                <a:sym typeface="Wingdings" pitchFamily="2" charset="2"/>
              </a:rPr>
              <a:t> </a:t>
            </a:r>
            <a:r>
              <a:rPr lang="en-US" dirty="0" err="1" smtClean="0">
                <a:sym typeface="Wingdings" pitchFamily="2" charset="2"/>
              </a:rPr>
              <a:t>gì</a:t>
            </a:r>
            <a:r>
              <a:rPr lang="en-US" dirty="0" smtClean="0">
                <a:sym typeface="Wingdings" pitchFamily="2" charset="2"/>
              </a:rPr>
              <a:t> ? </a:t>
            </a:r>
            <a:r>
              <a:rPr lang="en-US" dirty="0" err="1" smtClean="0">
                <a:sym typeface="Wingdings" pitchFamily="2" charset="2"/>
              </a:rPr>
              <a:t>Đó</a:t>
            </a:r>
            <a:r>
              <a:rPr lang="en-US" dirty="0" smtClean="0">
                <a:sym typeface="Wingdings" pitchFamily="2" charset="2"/>
              </a:rPr>
              <a:t> </a:t>
            </a:r>
            <a:r>
              <a:rPr lang="en-US" dirty="0" err="1" smtClean="0">
                <a:sym typeface="Wingdings" pitchFamily="2" charset="2"/>
              </a:rPr>
              <a:t>chính</a:t>
            </a:r>
            <a:r>
              <a:rPr lang="en-US" dirty="0" smtClean="0">
                <a:sym typeface="Wingdings" pitchFamily="2" charset="2"/>
              </a:rPr>
              <a:t> </a:t>
            </a:r>
            <a:r>
              <a:rPr lang="en-US" dirty="0" err="1" smtClean="0">
                <a:sym typeface="Wingdings" pitchFamily="2" charset="2"/>
              </a:rPr>
              <a:t>là</a:t>
            </a:r>
            <a:r>
              <a:rPr lang="en-US" dirty="0" smtClean="0">
                <a:sym typeface="Wingdings" pitchFamily="2" charset="2"/>
              </a:rPr>
              <a:t> </a:t>
            </a:r>
            <a:r>
              <a:rPr lang="en-US" dirty="0" err="1" smtClean="0">
                <a:sym typeface="Wingdings" pitchFamily="2" charset="2"/>
              </a:rPr>
              <a:t>sử</a:t>
            </a:r>
            <a:r>
              <a:rPr lang="en-US" dirty="0" smtClean="0">
                <a:sym typeface="Wingdings" pitchFamily="2" charset="2"/>
              </a:rPr>
              <a:t> </a:t>
            </a:r>
            <a:r>
              <a:rPr lang="en-US" dirty="0" err="1" smtClean="0">
                <a:sym typeface="Wingdings" pitchFamily="2" charset="2"/>
              </a:rPr>
              <a:t>dụng</a:t>
            </a:r>
            <a:r>
              <a:rPr lang="en-US" dirty="0" smtClean="0">
                <a:sym typeface="Wingdings" pitchFamily="2" charset="2"/>
              </a:rPr>
              <a:t> </a:t>
            </a:r>
            <a:r>
              <a:rPr lang="en-US" dirty="0" err="1" smtClean="0">
                <a:sym typeface="Wingdings" pitchFamily="2" charset="2"/>
              </a:rPr>
              <a:t>âm</a:t>
            </a:r>
            <a:r>
              <a:rPr lang="en-US" dirty="0" smtClean="0">
                <a:sym typeface="Wingdings" pitchFamily="2" charset="2"/>
              </a:rPr>
              <a:t> </a:t>
            </a:r>
            <a:r>
              <a:rPr lang="en-US" dirty="0" err="1" smtClean="0">
                <a:sym typeface="Wingdings" pitchFamily="2" charset="2"/>
              </a:rPr>
              <a:t>thanh</a:t>
            </a:r>
            <a:r>
              <a:rPr lang="en-US" dirty="0" smtClean="0">
                <a:sym typeface="Wingdings" pitchFamily="2" charset="2"/>
              </a:rPr>
              <a:t> </a:t>
            </a:r>
            <a:r>
              <a:rPr lang="en-US" dirty="0" err="1" smtClean="0">
                <a:sym typeface="Wingdings" pitchFamily="2" charset="2"/>
              </a:rPr>
              <a:t>để</a:t>
            </a:r>
            <a:r>
              <a:rPr lang="en-US" dirty="0" smtClean="0">
                <a:sym typeface="Wingdings" pitchFamily="2" charset="2"/>
              </a:rPr>
              <a:t> </a:t>
            </a:r>
            <a:r>
              <a:rPr lang="en-US" dirty="0" err="1" smtClean="0">
                <a:sym typeface="Wingdings" pitchFamily="2" charset="2"/>
              </a:rPr>
              <a:t>xác</a:t>
            </a:r>
            <a:r>
              <a:rPr lang="en-US" dirty="0" smtClean="0">
                <a:sym typeface="Wingdings" pitchFamily="2" charset="2"/>
              </a:rPr>
              <a:t> </a:t>
            </a:r>
            <a:r>
              <a:rPr lang="en-US" dirty="0" err="1" smtClean="0">
                <a:sym typeface="Wingdings" pitchFamily="2" charset="2"/>
              </a:rPr>
              <a:t>định</a:t>
            </a:r>
            <a:r>
              <a:rPr lang="en-US" dirty="0" smtClean="0">
                <a:sym typeface="Wingdings" pitchFamily="2" charset="2"/>
              </a:rPr>
              <a:t> </a:t>
            </a:r>
            <a:r>
              <a:rPr lang="en-US" dirty="0" err="1" smtClean="0">
                <a:sym typeface="Wingdings" pitchFamily="2" charset="2"/>
              </a:rPr>
              <a:t>được</a:t>
            </a:r>
            <a:r>
              <a:rPr lang="en-US" dirty="0" smtClean="0">
                <a:sym typeface="Wingdings" pitchFamily="2" charset="2"/>
              </a:rPr>
              <a:t> </a:t>
            </a:r>
            <a:r>
              <a:rPr lang="en-US" dirty="0" err="1" smtClean="0">
                <a:sym typeface="Wingdings" pitchFamily="2" charset="2"/>
              </a:rPr>
              <a:t>tên</a:t>
            </a:r>
            <a:r>
              <a:rPr lang="en-US" dirty="0" smtClean="0">
                <a:sym typeface="Wingdings" pitchFamily="2" charset="2"/>
              </a:rPr>
              <a:t> </a:t>
            </a:r>
            <a:r>
              <a:rPr lang="en-US" dirty="0" err="1" smtClean="0">
                <a:sym typeface="Wingdings" pitchFamily="2" charset="2"/>
              </a:rPr>
              <a:t>bài</a:t>
            </a:r>
            <a:r>
              <a:rPr lang="en-US" dirty="0" smtClean="0">
                <a:sym typeface="Wingdings" pitchFamily="2" charset="2"/>
              </a:rPr>
              <a:t> </a:t>
            </a:r>
            <a:r>
              <a:rPr lang="en-US" dirty="0" err="1" smtClean="0">
                <a:sym typeface="Wingdings" pitchFamily="2" charset="2"/>
              </a:rPr>
              <a:t>hát</a:t>
            </a:r>
            <a:r>
              <a:rPr lang="en-US" dirty="0" smtClean="0">
                <a:sym typeface="Wingdings" pitchFamily="2" charset="2"/>
              </a:rPr>
              <a:t> </a:t>
            </a:r>
            <a:r>
              <a:rPr lang="en-US" dirty="0" err="1" smtClean="0">
                <a:sym typeface="Wingdings" pitchFamily="2" charset="2"/>
              </a:rPr>
              <a:t>chúng</a:t>
            </a:r>
            <a:r>
              <a:rPr lang="en-US" dirty="0" smtClean="0">
                <a:sym typeface="Wingdings" pitchFamily="2" charset="2"/>
              </a:rPr>
              <a:t> </a:t>
            </a:r>
            <a:r>
              <a:rPr lang="en-US" dirty="0" err="1" smtClean="0">
                <a:sym typeface="Wingdings" pitchFamily="2" charset="2"/>
              </a:rPr>
              <a:t>ta</a:t>
            </a:r>
            <a:r>
              <a:rPr lang="en-US" dirty="0" smtClean="0">
                <a:sym typeface="Wingdings" pitchFamily="2" charset="2"/>
              </a:rPr>
              <a:t> </a:t>
            </a:r>
            <a:r>
              <a:rPr lang="en-US" dirty="0" err="1" smtClean="0">
                <a:sym typeface="Wingdings" pitchFamily="2" charset="2"/>
              </a:rPr>
              <a:t>muốn</a:t>
            </a:r>
            <a:r>
              <a:rPr lang="en-US" dirty="0" smtClean="0">
                <a:sym typeface="Wingdings" pitchFamily="2" charset="2"/>
              </a:rPr>
              <a:t> </a:t>
            </a:r>
            <a:r>
              <a:rPr lang="en-US" dirty="0" err="1" smtClean="0">
                <a:sym typeface="Wingdings" pitchFamily="2" charset="2"/>
              </a:rPr>
              <a:t>biết</a:t>
            </a:r>
            <a:r>
              <a:rPr lang="en-US" dirty="0" smtClean="0">
                <a:sym typeface="Wingdings" pitchFamily="2" charset="2"/>
              </a:rPr>
              <a:t>.</a:t>
            </a:r>
            <a:br>
              <a:rPr lang="en-US" dirty="0" smtClean="0">
                <a:sym typeface="Wingdings" pitchFamily="2" charset="2"/>
              </a:rPr>
            </a:br>
            <a:r>
              <a:rPr lang="en-US" dirty="0" err="1" smtClean="0">
                <a:sym typeface="Wingdings" pitchFamily="2" charset="2"/>
              </a:rPr>
              <a:t>Vậy</a:t>
            </a:r>
            <a:r>
              <a:rPr lang="en-US" dirty="0" smtClean="0">
                <a:sym typeface="Wingdings" pitchFamily="2" charset="2"/>
              </a:rPr>
              <a:t> </a:t>
            </a:r>
            <a:r>
              <a:rPr lang="en-US" dirty="0" err="1" smtClean="0">
                <a:sym typeface="Wingdings" pitchFamily="2" charset="2"/>
              </a:rPr>
              <a:t>nên</a:t>
            </a:r>
            <a:r>
              <a:rPr lang="en-US" dirty="0" smtClean="0">
                <a:sym typeface="Wingdings" pitchFamily="2" charset="2"/>
              </a:rPr>
              <a:t> </a:t>
            </a:r>
            <a:r>
              <a:rPr lang="en-US" dirty="0" err="1" smtClean="0">
                <a:sym typeface="Wingdings" pitchFamily="2" charset="2"/>
              </a:rPr>
              <a:t>nhóm</a:t>
            </a:r>
            <a:r>
              <a:rPr lang="en-US" dirty="0" smtClean="0">
                <a:sym typeface="Wingdings" pitchFamily="2" charset="2"/>
              </a:rPr>
              <a:t> Illusion </a:t>
            </a:r>
            <a:r>
              <a:rPr lang="en-US" dirty="0" err="1" smtClean="0">
                <a:sym typeface="Wingdings" pitchFamily="2" charset="2"/>
              </a:rPr>
              <a:t>đã</a:t>
            </a:r>
            <a:r>
              <a:rPr lang="en-US" dirty="0" smtClean="0">
                <a:sym typeface="Wingdings" pitchFamily="2" charset="2"/>
              </a:rPr>
              <a:t> </a:t>
            </a:r>
            <a:r>
              <a:rPr lang="en-US" dirty="0" err="1" smtClean="0">
                <a:sym typeface="Wingdings" pitchFamily="2" charset="2"/>
              </a:rPr>
              <a:t>quyết</a:t>
            </a:r>
            <a:r>
              <a:rPr lang="en-US" dirty="0" smtClean="0">
                <a:sym typeface="Wingdings" pitchFamily="2" charset="2"/>
              </a:rPr>
              <a:t> </a:t>
            </a:r>
            <a:r>
              <a:rPr lang="en-US" dirty="0" err="1" smtClean="0">
                <a:sym typeface="Wingdings" pitchFamily="2" charset="2"/>
              </a:rPr>
              <a:t>định</a:t>
            </a:r>
            <a:r>
              <a:rPr lang="en-US" dirty="0" smtClean="0">
                <a:sym typeface="Wingdings" pitchFamily="2" charset="2"/>
              </a:rPr>
              <a:t> </a:t>
            </a:r>
            <a:r>
              <a:rPr lang="en-US" dirty="0" err="1" smtClean="0">
                <a:sym typeface="Wingdings" pitchFamily="2" charset="2"/>
              </a:rPr>
              <a:t>phương</a:t>
            </a:r>
            <a:r>
              <a:rPr lang="en-US" dirty="0" smtClean="0">
                <a:sym typeface="Wingdings" pitchFamily="2" charset="2"/>
              </a:rPr>
              <a:t> </a:t>
            </a:r>
            <a:r>
              <a:rPr lang="en-US" dirty="0" err="1" smtClean="0">
                <a:sym typeface="Wingdings" pitchFamily="2" charset="2"/>
              </a:rPr>
              <a:t>án</a:t>
            </a:r>
            <a:r>
              <a:rPr lang="en-US" dirty="0" smtClean="0">
                <a:sym typeface="Wingdings" pitchFamily="2" charset="2"/>
              </a:rPr>
              <a:t> </a:t>
            </a:r>
            <a:r>
              <a:rPr lang="en-US" dirty="0" err="1" smtClean="0">
                <a:sym typeface="Wingdings" pitchFamily="2" charset="2"/>
              </a:rPr>
              <a:t>xây</a:t>
            </a:r>
            <a:r>
              <a:rPr lang="en-US" dirty="0" smtClean="0">
                <a:sym typeface="Wingdings" pitchFamily="2" charset="2"/>
              </a:rPr>
              <a:t> </a:t>
            </a:r>
            <a:r>
              <a:rPr lang="en-US" dirty="0" err="1" smtClean="0">
                <a:sym typeface="Wingdings" pitchFamily="2" charset="2"/>
              </a:rPr>
              <a:t>dựng</a:t>
            </a:r>
            <a:r>
              <a:rPr lang="en-US" dirty="0" smtClean="0">
                <a:sym typeface="Wingdings" pitchFamily="2" charset="2"/>
              </a:rPr>
              <a:t> </a:t>
            </a:r>
            <a:r>
              <a:rPr lang="en-US" dirty="0" err="1" smtClean="0">
                <a:sym typeface="Wingdings" pitchFamily="2" charset="2"/>
              </a:rPr>
              <a:t>lên</a:t>
            </a:r>
            <a:r>
              <a:rPr lang="en-US" dirty="0" smtClean="0">
                <a:sym typeface="Wingdings" pitchFamily="2" charset="2"/>
              </a:rPr>
              <a:t> </a:t>
            </a:r>
            <a:r>
              <a:rPr lang="en-US" dirty="0" err="1" smtClean="0">
                <a:sym typeface="Wingdings" pitchFamily="2" charset="2"/>
              </a:rPr>
              <a:t>hệ</a:t>
            </a:r>
            <a:r>
              <a:rPr lang="en-US" dirty="0" smtClean="0">
                <a:sym typeface="Wingdings" pitchFamily="2" charset="2"/>
              </a:rPr>
              <a:t> </a:t>
            </a:r>
            <a:r>
              <a:rPr lang="en-US" dirty="0" err="1" smtClean="0">
                <a:sym typeface="Wingdings" pitchFamily="2" charset="2"/>
              </a:rPr>
              <a:t>thống</a:t>
            </a:r>
            <a:r>
              <a:rPr lang="en-US" dirty="0" smtClean="0">
                <a:sym typeface="Wingdings" pitchFamily="2" charset="2"/>
              </a:rPr>
              <a:t> </a:t>
            </a:r>
            <a:r>
              <a:rPr lang="en-US" dirty="0" err="1" smtClean="0">
                <a:sym typeface="Wingdings" pitchFamily="2" charset="2"/>
              </a:rPr>
              <a:t>xác</a:t>
            </a:r>
            <a:r>
              <a:rPr lang="en-US" dirty="0" smtClean="0">
                <a:sym typeface="Wingdings" pitchFamily="2" charset="2"/>
              </a:rPr>
              <a:t> </a:t>
            </a:r>
            <a:r>
              <a:rPr lang="en-US" dirty="0" err="1" smtClean="0">
                <a:sym typeface="Wingdings" pitchFamily="2" charset="2"/>
              </a:rPr>
              <a:t>định</a:t>
            </a:r>
            <a:r>
              <a:rPr lang="en-US" dirty="0" smtClean="0">
                <a:sym typeface="Wingdings" pitchFamily="2" charset="2"/>
              </a:rPr>
              <a:t> </a:t>
            </a:r>
            <a:r>
              <a:rPr lang="en-US" dirty="0" err="1" smtClean="0">
                <a:sym typeface="Wingdings" pitchFamily="2" charset="2"/>
              </a:rPr>
              <a:t>bài</a:t>
            </a:r>
            <a:r>
              <a:rPr lang="en-US" dirty="0" smtClean="0">
                <a:sym typeface="Wingdings" pitchFamily="2" charset="2"/>
              </a:rPr>
              <a:t> </a:t>
            </a:r>
            <a:r>
              <a:rPr lang="en-US" dirty="0" err="1" smtClean="0">
                <a:sym typeface="Wingdings" pitchFamily="2" charset="2"/>
              </a:rPr>
              <a:t>hát</a:t>
            </a:r>
            <a:r>
              <a:rPr lang="en-US" dirty="0" smtClean="0">
                <a:sym typeface="Wingdings" pitchFamily="2" charset="2"/>
              </a:rPr>
              <a:t>, </a:t>
            </a:r>
            <a:r>
              <a:rPr lang="en-US" dirty="0" err="1" smtClean="0">
                <a:sym typeface="Wingdings" pitchFamily="2" charset="2"/>
              </a:rPr>
              <a:t>với</a:t>
            </a:r>
            <a:r>
              <a:rPr lang="en-US" dirty="0" smtClean="0">
                <a:sym typeface="Wingdings" pitchFamily="2" charset="2"/>
              </a:rPr>
              <a:t> </a:t>
            </a:r>
            <a:r>
              <a:rPr lang="en-US" dirty="0" err="1" smtClean="0">
                <a:sym typeface="Wingdings" pitchFamily="2" charset="2"/>
              </a:rPr>
              <a:t>tên</a:t>
            </a:r>
            <a:r>
              <a:rPr lang="en-US" dirty="0" smtClean="0">
                <a:sym typeface="Wingdings" pitchFamily="2" charset="2"/>
              </a:rPr>
              <a:t> </a:t>
            </a:r>
            <a:r>
              <a:rPr lang="en-US" dirty="0" err="1" smtClean="0">
                <a:sym typeface="Wingdings" pitchFamily="2" charset="2"/>
              </a:rPr>
              <a:t>gọi</a:t>
            </a:r>
            <a:r>
              <a:rPr lang="en-US" dirty="0" smtClean="0">
                <a:sym typeface="Wingdings" pitchFamily="2" charset="2"/>
              </a:rPr>
              <a:t> </a:t>
            </a:r>
            <a:r>
              <a:rPr lang="en-US" dirty="0" err="1" smtClean="0">
                <a:sym typeface="Wingdings" pitchFamily="2" charset="2"/>
              </a:rPr>
              <a:t>Songfeeler</a:t>
            </a:r>
            <a:r>
              <a:rPr lang="en-US" dirty="0" smtClean="0">
                <a:sym typeface="Wingdings" pitchFamily="2" charset="2"/>
              </a:rPr>
              <a:t> !!!</a:t>
            </a:r>
            <a:endParaRPr lang="en-US" dirty="0" smtClean="0"/>
          </a:p>
          <a:p>
            <a:endParaRPr lang="vi-VN" dirty="0"/>
          </a:p>
        </p:txBody>
      </p:sp>
      <p:sp>
        <p:nvSpPr>
          <p:cNvPr id="4" name="Slide Number Placeholder 3"/>
          <p:cNvSpPr>
            <a:spLocks noGrp="1"/>
          </p:cNvSpPr>
          <p:nvPr>
            <p:ph type="sldNum" sz="quarter" idx="10"/>
          </p:nvPr>
        </p:nvSpPr>
        <p:spPr/>
        <p:txBody>
          <a:bodyPr/>
          <a:lstStyle/>
          <a:p>
            <a:pPr>
              <a:defRPr/>
            </a:pPr>
            <a:fld id="{20A1F119-6085-4319-9B70-4991711DFA0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Tiếp</a:t>
            </a:r>
            <a:r>
              <a:rPr lang="en-US" baseline="0" smtClean="0"/>
              <a:t> theo đến công cụ và môi trường test. Ở đây chúng em sử dụng 2 trình duyệt Web để test chức năng vận hành và giao diện là….</a:t>
            </a:r>
          </a:p>
          <a:p>
            <a:r>
              <a:rPr lang="en-US" baseline="0" smtClean="0"/>
              <a:t>Sử dụng các điện thoại cài hệ điều hành Android phiên bản 4 để test chức nằng, giao diện của App. Các tài liệu và các vấn đề sẽ ghi lại như Test RP …. Bằng Word và Excel của Microsoft 2010.</a:t>
            </a:r>
            <a:endParaRPr lang="en-US"/>
          </a:p>
        </p:txBody>
      </p:sp>
      <p:sp>
        <p:nvSpPr>
          <p:cNvPr id="4" name="Slide Number Placeholder 3"/>
          <p:cNvSpPr>
            <a:spLocks noGrp="1"/>
          </p:cNvSpPr>
          <p:nvPr>
            <p:ph type="sldNum" sz="quarter" idx="10"/>
          </p:nvPr>
        </p:nvSpPr>
        <p:spPr/>
        <p:txBody>
          <a:bodyPr/>
          <a:lstStyle/>
          <a:p>
            <a:fld id="{7D184FB4-1EE8-49C1-9582-FBF990A48475}" type="slidenum">
              <a:rPr lang="en-US" smtClean="0"/>
              <a:pPr/>
              <a:t>56</a:t>
            </a:fld>
            <a:endParaRPr lang="en-US"/>
          </a:p>
        </p:txBody>
      </p:sp>
    </p:spTree>
    <p:extLst>
      <p:ext uri="{BB962C8B-B14F-4D97-AF65-F5344CB8AC3E}">
        <p14:creationId xmlns:p14="http://schemas.microsoft.com/office/powerpoint/2010/main" xmlns="" val="2750212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Tiếp</a:t>
            </a:r>
            <a:r>
              <a:rPr lang="en-US" sz="1200" kern="1200" baseline="0" smtClean="0">
                <a:solidFill>
                  <a:schemeClr val="tx1"/>
                </a:solidFill>
                <a:effectLst/>
                <a:latin typeface="+mn-lt"/>
                <a:ea typeface="+mn-ea"/>
                <a:cs typeface="+mn-cs"/>
              </a:rPr>
              <a:t> theo em xin trình bày về  phần thực thi Test.</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Dựa trên kế hoạch và các tài tiệu test là yêu</a:t>
            </a:r>
            <a:r>
              <a:rPr lang="en-US" sz="1200" kern="1200" baseline="0" smtClean="0">
                <a:solidFill>
                  <a:schemeClr val="tx1"/>
                </a:solidFill>
                <a:effectLst/>
                <a:latin typeface="+mn-lt"/>
                <a:ea typeface="+mn-ea"/>
                <a:cs typeface="+mn-cs"/>
              </a:rPr>
              <a:t> cầu đặc tả chi tiết</a:t>
            </a:r>
            <a:r>
              <a:rPr lang="en-US" sz="1200" kern="1200" smtClean="0">
                <a:solidFill>
                  <a:schemeClr val="tx1"/>
                </a:solidFill>
                <a:effectLst/>
                <a:latin typeface="+mn-lt"/>
                <a:ea typeface="+mn-ea"/>
                <a:cs typeface="+mn-cs"/>
              </a:rPr>
              <a:t> và test case</a:t>
            </a:r>
            <a:r>
              <a:rPr lang="en-US" sz="1200" kern="1200" baseline="0" smtClean="0">
                <a:solidFill>
                  <a:schemeClr val="tx1"/>
                </a:solidFill>
                <a:effectLst/>
                <a:latin typeface="+mn-lt"/>
                <a:ea typeface="+mn-ea"/>
                <a:cs typeface="+mn-cs"/>
              </a:rPr>
              <a:t> chúng em test đi test lại nhiều lần cố gắng tìm ra hạn chế hoặc bug.</a:t>
            </a:r>
            <a:r>
              <a:rPr lang="en-US" sz="1200" kern="1200" smtClean="0">
                <a:solidFill>
                  <a:schemeClr val="tx1"/>
                </a:solidFill>
                <a:effectLst/>
                <a:latin typeface="+mn-lt"/>
                <a:ea typeface="+mn-ea"/>
                <a:cs typeface="+mn-cs"/>
              </a:rPr>
              <a:t> sau đó báo cáo lỗi tìm thấy cho các</a:t>
            </a:r>
            <a:r>
              <a:rPr lang="en-US" sz="1200" kern="1200" baseline="0" smtClean="0">
                <a:solidFill>
                  <a:schemeClr val="tx1"/>
                </a:solidFill>
                <a:effectLst/>
                <a:latin typeface="+mn-lt"/>
                <a:ea typeface="+mn-ea"/>
                <a:cs typeface="+mn-cs"/>
              </a:rPr>
              <a:t> bạn</a:t>
            </a:r>
            <a:r>
              <a:rPr lang="en-US" sz="1200" kern="1200" smtClean="0">
                <a:solidFill>
                  <a:schemeClr val="tx1"/>
                </a:solidFill>
                <a:effectLst/>
                <a:latin typeface="+mn-lt"/>
                <a:ea typeface="+mn-ea"/>
                <a:cs typeface="+mn-cs"/>
              </a:rPr>
              <a:t> DEV.</a:t>
            </a:r>
          </a:p>
          <a:p>
            <a:r>
              <a:rPr lang="en-US" sz="1200" kern="1200" smtClean="0">
                <a:solidFill>
                  <a:schemeClr val="tx1"/>
                </a:solidFill>
                <a:effectLst/>
                <a:latin typeface="+mn-lt"/>
                <a:ea typeface="+mn-ea"/>
                <a:cs typeface="+mn-cs"/>
              </a:rPr>
              <a:t>Phải note lại</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xem lỗi đấy đã có chưa để tránh các lỗi trùng</a:t>
            </a:r>
            <a:r>
              <a:rPr lang="en-US" sz="1200" kern="1200" baseline="0" smtClean="0">
                <a:solidFill>
                  <a:schemeClr val="tx1"/>
                </a:solidFill>
                <a:effectLst/>
                <a:latin typeface="+mn-lt"/>
                <a:ea typeface="+mn-ea"/>
                <a:cs typeface="+mn-cs"/>
              </a:rPr>
              <a:t> nhau</a:t>
            </a:r>
            <a:r>
              <a:rPr lang="en-US" sz="1200" kern="120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Xác định lỗi do yếu tố nào mang lại (do hiểu sai requirement, hiểu sai thiết kế, do yếu tố khách quan, do yếu tố chủ quan..) Trong quá</a:t>
            </a:r>
            <a:r>
              <a:rPr lang="en-US" sz="1200" kern="1200" baseline="0" smtClean="0">
                <a:solidFill>
                  <a:schemeClr val="tx1"/>
                </a:solidFill>
                <a:effectLst/>
                <a:latin typeface="+mn-lt"/>
                <a:ea typeface="+mn-ea"/>
                <a:cs typeface="+mn-cs"/>
              </a:rPr>
              <a:t> trình làm thì yêu cầu của chúng em cũng hay được thay đổi và chỉnh sửa nên gặp khá nhiều lỗi trong phần chức năng và giao diện của App và Web. Vì thế phần giao diện cũng được sửa lại rất nhiều lần mục đích để phù hợp với chức năng hiện có và để bắt mắt đẹp hơn với người dùng khi cài đặt một sản phẩm trên điện thoại của họ. Bên cạnh đó phần test về vị trí giao diện các nút bấm trên App cũng được nghiên cứu để phù hợp với ngón tay cũng như tầm mắt của người dùng đảm bảo họ dễ dàng thực hiện chúng và phần nào thấy hài lòng, thú vị. Phần test giao diện được thực hiện khá kĩ vì đây là một sản phẩm App cài trên smartphone yêu cầu không những đẹp và phải đơn giản cho người sử dụng. Chính vì thế đơn giản mà đẹp là tiêu chí hướng đến của chúng em.</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Tiếp</a:t>
            </a:r>
            <a:r>
              <a:rPr lang="en-US" sz="1200" kern="1200" baseline="0" smtClean="0">
                <a:solidFill>
                  <a:schemeClr val="tx1"/>
                </a:solidFill>
                <a:effectLst/>
                <a:latin typeface="+mn-lt"/>
                <a:ea typeface="+mn-ea"/>
                <a:cs typeface="+mn-cs"/>
              </a:rPr>
              <a:t> theo là xá</a:t>
            </a:r>
            <a:r>
              <a:rPr lang="en-US" sz="1200" kern="1200" smtClean="0">
                <a:solidFill>
                  <a:schemeClr val="tx1"/>
                </a:solidFill>
                <a:effectLst/>
                <a:latin typeface="+mn-lt"/>
                <a:ea typeface="+mn-ea"/>
                <a:cs typeface="+mn-cs"/>
              </a:rPr>
              <a:t>c định độ</a:t>
            </a:r>
            <a:r>
              <a:rPr lang="en-US" sz="1200" kern="1200" baseline="0" smtClean="0">
                <a:solidFill>
                  <a:schemeClr val="tx1"/>
                </a:solidFill>
                <a:effectLst/>
                <a:latin typeface="+mn-lt"/>
                <a:ea typeface="+mn-ea"/>
                <a:cs typeface="+mn-cs"/>
              </a:rPr>
              <a:t> nghiêm trọng của </a:t>
            </a:r>
            <a:r>
              <a:rPr lang="en-US" sz="1200" kern="1200" smtClean="0">
                <a:solidFill>
                  <a:schemeClr val="tx1"/>
                </a:solidFill>
                <a:effectLst/>
                <a:latin typeface="+mn-lt"/>
                <a:ea typeface="+mn-ea"/>
                <a:cs typeface="+mn-cs"/>
              </a:rPr>
              <a:t>lỗi, lỗi nghiêm</a:t>
            </a:r>
            <a:r>
              <a:rPr lang="en-US" sz="1200" kern="1200" baseline="0" smtClean="0">
                <a:solidFill>
                  <a:schemeClr val="tx1"/>
                </a:solidFill>
                <a:effectLst/>
                <a:latin typeface="+mn-lt"/>
                <a:ea typeface="+mn-ea"/>
                <a:cs typeface="+mn-cs"/>
              </a:rPr>
              <a:t> trọng </a:t>
            </a:r>
            <a:r>
              <a:rPr lang="en-US" sz="1200" kern="1200" smtClean="0">
                <a:solidFill>
                  <a:schemeClr val="tx1"/>
                </a:solidFill>
                <a:effectLst/>
                <a:latin typeface="+mn-lt"/>
                <a:ea typeface="+mn-ea"/>
                <a:cs typeface="+mn-cs"/>
              </a:rPr>
              <a:t>sẽ đ ược ưu tiên fix trước như</a:t>
            </a:r>
            <a:r>
              <a:rPr lang="en-US" sz="1200" kern="1200" baseline="0" smtClean="0">
                <a:solidFill>
                  <a:schemeClr val="tx1"/>
                </a:solidFill>
                <a:effectLst/>
                <a:latin typeface="+mn-lt"/>
                <a:ea typeface="+mn-ea"/>
                <a:cs typeface="+mn-cs"/>
              </a:rPr>
              <a:t> phần lỗi kết nối giữa Detector với Web, lỗi kết nối giữa Web với Database ..v.v.. Rồi cuối đến các lỗi về mặt thẩm mỹ giao diện như sai giao diện, kích thước, màu sắc hay sai phông chữ sai thông báo. Nói đến thông báo, ban đầu chúng em để bàn bạc để hết các message thông báo tiếng Việt, nhưng sau để phù hợp hơn với phần mềm vì phần settings chưa implement ngay được nhóm đã thống nhất chỉnh lại toàn bộ bằng tiếng Anh.</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Xác định lỗi xảy ra thuộc giai đoạn test nào. Và</a:t>
            </a:r>
            <a:r>
              <a:rPr lang="en-US" sz="1200" kern="1200" baseline="0" smtClean="0">
                <a:solidFill>
                  <a:schemeClr val="tx1"/>
                </a:solidFill>
                <a:effectLst/>
                <a:latin typeface="+mn-lt"/>
                <a:ea typeface="+mn-ea"/>
                <a:cs typeface="+mn-cs"/>
              </a:rPr>
              <a:t> ở đây chúng em tập trung vào giai đoạn test hệ thống. </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Sau đó</a:t>
            </a:r>
            <a:r>
              <a:rPr lang="en-US" sz="1200" kern="1200" baseline="0" smtClean="0">
                <a:solidFill>
                  <a:schemeClr val="tx1"/>
                </a:solidFill>
                <a:effectLst/>
                <a:latin typeface="+mn-lt"/>
                <a:ea typeface="+mn-ea"/>
                <a:cs typeface="+mn-cs"/>
              </a:rPr>
              <a:t> t</a:t>
            </a:r>
            <a:r>
              <a:rPr lang="en-US" sz="1200" kern="1200" smtClean="0">
                <a:solidFill>
                  <a:schemeClr val="tx1"/>
                </a:solidFill>
                <a:effectLst/>
                <a:latin typeface="+mn-lt"/>
                <a:ea typeface="+mn-ea"/>
                <a:cs typeface="+mn-cs"/>
              </a:rPr>
              <a:t>heo dõi</a:t>
            </a:r>
            <a:r>
              <a:rPr lang="en-US" sz="1200" kern="1200" baseline="0" smtClean="0">
                <a:solidFill>
                  <a:schemeClr val="tx1"/>
                </a:solidFill>
                <a:effectLst/>
                <a:latin typeface="+mn-lt"/>
                <a:ea typeface="+mn-ea"/>
                <a:cs typeface="+mn-cs"/>
              </a:rPr>
              <a:t> và </a:t>
            </a:r>
            <a:r>
              <a:rPr lang="en-US" sz="1200" kern="1200" smtClean="0">
                <a:solidFill>
                  <a:schemeClr val="tx1"/>
                </a:solidFill>
                <a:effectLst/>
                <a:latin typeface="+mn-lt"/>
                <a:ea typeface="+mn-ea"/>
                <a:cs typeface="+mn-cs"/>
              </a:rPr>
              <a:t>xác định tình trạng  lỗi đó (đã fix, đang fail, đang pending hay đang skip).</a:t>
            </a:r>
          </a:p>
          <a:p>
            <a:r>
              <a:rPr lang="en-US" sz="1200" kern="1200" smtClean="0">
                <a:solidFill>
                  <a:schemeClr val="tx1"/>
                </a:solidFill>
                <a:effectLst/>
                <a:latin typeface="+mn-lt"/>
                <a:ea typeface="+mn-ea"/>
                <a:cs typeface="+mn-cs"/>
              </a:rPr>
              <a:t>Mỗi khi bug thay đổi trạng thái tester retest để xác định tình trạng thực của bug.</a:t>
            </a:r>
            <a:endParaRPr lang="en-US" smtClean="0"/>
          </a:p>
          <a:p>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84FB4-1EE8-49C1-9582-FBF990A48475}" type="slidenum">
              <a:rPr lang="en-US" smtClean="0"/>
              <a:pPr/>
              <a:t>57</a:t>
            </a:fld>
            <a:endParaRPr lang="en-US"/>
          </a:p>
        </p:txBody>
      </p:sp>
    </p:spTree>
    <p:extLst>
      <p:ext uri="{BB962C8B-B14F-4D97-AF65-F5344CB8AC3E}">
        <p14:creationId xmlns:p14="http://schemas.microsoft.com/office/powerpoint/2010/main" xmlns="" val="4124868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Công</a:t>
            </a:r>
            <a:r>
              <a:rPr lang="en-US" sz="1200" kern="1200" baseline="0" smtClean="0">
                <a:solidFill>
                  <a:schemeClr val="tx1"/>
                </a:solidFill>
                <a:effectLst/>
                <a:latin typeface="+mn-lt"/>
                <a:ea typeface="+mn-ea"/>
                <a:cs typeface="+mn-cs"/>
              </a:rPr>
              <a:t> cụ chính khi test hệ thống là sử dụng đến Web và App. Chúng em test nhiều lần xem hoạt động trơn tru của chúng cũng như có vấn đề gì về chức năng không. Đặc biệt phần App, việc nhận diện bài hát được thực hiện nhiều lần trong môi trường khác nhau đảm bảo xem chất lượng cũng như chức năng chính của phần mềm. Trong các môi trường khác nhau như trong phòng kín, trước tivi , ngoài đường, trong quán café… để kiểm tra việc nhận diện bài hát. Cùng với đó tạo dữ liệu test gây nhiễu như trộn các loại nhiễu Pink/Brown/White vào  bản thu âm. Đặt mình vào người sử dụng để phỏng đoán một số hạn chết, bất tiện sẽ xảy ra về phần chức năng hoặc giao diện. Ban đầu chúng em có nghĩ đến việc tự động chạy ngầm ứng dụng để người dùng không mất thời gian để mở ứng dụng và nhận diện bài hát  nhưng do vấn đề mạng chi phí về mạng 3G nên đã loại bỏ chức năng này.</a:t>
            </a:r>
          </a:p>
          <a:p>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84FB4-1EE8-49C1-9582-FBF990A48475}" type="slidenum">
              <a:rPr lang="en-US" smtClean="0"/>
              <a:pPr/>
              <a:t>58</a:t>
            </a:fld>
            <a:endParaRPr lang="en-US"/>
          </a:p>
        </p:txBody>
      </p:sp>
    </p:spTree>
    <p:extLst>
      <p:ext uri="{BB962C8B-B14F-4D97-AF65-F5344CB8AC3E}">
        <p14:creationId xmlns:p14="http://schemas.microsoft.com/office/powerpoint/2010/main" xmlns="" val="4124868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effectLst/>
                <a:latin typeface="+mn-lt"/>
                <a:ea typeface="+mn-ea"/>
                <a:cs typeface="+mn-cs"/>
              </a:rPr>
              <a:t>Việc tạo ra dữ liệu bài hát cũng khá là lớn. Mục đích để test sự hoạt động của Web và Database cũng như Detector về phần attach và detach song. Việc thêm sửa xoá dữ liệu cũng rất nhiều. Với hi vọng những bài hát yêu thích mà bạn bè hay nghe sẽ có trong Database. Bước đầu sản phẩm chỉ là demo nhưng lượng database cũng khá lớn. Vì là phần mềm nhận diện nhạc nên nhóm cũng hi vọng một ngày không xa sẽ sở hữu một Database khổng lồ với các bài hát Việt và nước ngoài.</a:t>
            </a: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Khi việc kiểm thử kết thúc, chúng</a:t>
            </a:r>
            <a:r>
              <a:rPr lang="en-US" sz="1200" kern="1200" baseline="0" smtClean="0">
                <a:solidFill>
                  <a:schemeClr val="tx1"/>
                </a:solidFill>
                <a:effectLst/>
                <a:latin typeface="+mn-lt"/>
                <a:ea typeface="+mn-ea"/>
                <a:cs typeface="+mn-cs"/>
              </a:rPr>
              <a:t> em </a:t>
            </a:r>
            <a:r>
              <a:rPr lang="en-US" sz="1200" kern="1200" smtClean="0">
                <a:solidFill>
                  <a:schemeClr val="tx1"/>
                </a:solidFill>
                <a:effectLst/>
                <a:latin typeface="+mn-lt"/>
                <a:ea typeface="+mn-ea"/>
                <a:cs typeface="+mn-cs"/>
              </a:rPr>
              <a:t>sẽ điền kết quả test báo cáo kết quả test</a:t>
            </a:r>
            <a:r>
              <a:rPr lang="en-US" sz="1200" kern="1200" baseline="0" smtClean="0">
                <a:solidFill>
                  <a:schemeClr val="tx1"/>
                </a:solidFill>
                <a:effectLst/>
                <a:latin typeface="+mn-lt"/>
                <a:ea typeface="+mn-ea"/>
                <a:cs typeface="+mn-cs"/>
              </a:rPr>
              <a:t> để thống kê và báo cáo xem phần mềm đủ điều kiện, đạt yêu cầu hay chưa.</a:t>
            </a:r>
            <a:endParaRPr lang="en-US" smtClean="0"/>
          </a:p>
          <a:p>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84FB4-1EE8-49C1-9582-FBF990A48475}" type="slidenum">
              <a:rPr lang="en-US" smtClean="0"/>
              <a:pPr/>
              <a:t>59</a:t>
            </a:fld>
            <a:endParaRPr lang="en-US"/>
          </a:p>
        </p:txBody>
      </p:sp>
    </p:spTree>
    <p:extLst>
      <p:ext uri="{BB962C8B-B14F-4D97-AF65-F5344CB8AC3E}">
        <p14:creationId xmlns:p14="http://schemas.microsoft.com/office/powerpoint/2010/main" xmlns="" val="4124868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Quá</a:t>
            </a:r>
            <a:r>
              <a:rPr lang="en-US" sz="1200" kern="1200" baseline="0" smtClean="0">
                <a:solidFill>
                  <a:schemeClr val="tx1"/>
                </a:solidFill>
                <a:effectLst/>
                <a:latin typeface="+mn-lt"/>
                <a:ea typeface="+mn-ea"/>
                <a:cs typeface="+mn-cs"/>
              </a:rPr>
              <a:t> trình Test kết thúc, sau đây là báo cáo công việc cũng như thống kê và báo cáo chất lượng. Đa số phần lỗi, bugs gặp phải ở giai đoạn Unit test và Integration Test. Giai đoạn Unit Test do Dev tạo chưa đầy đủ các Unit Test case. Giai đoạn Integration kết hợp những thành phần chính lại hay xảy ra vấn đề về kết nối. Sau 3 giai đoạn thì tất cả các Test case gặp phải bugs hoặc lỗi đều đã được fix. Phần số liệu cụ thể về lỗi/bugs, tài nguyên số dòng code, số Unit Test case và Test case đã được ghi rõ trong tài liệu đính kèm.</a:t>
            </a:r>
            <a:endParaRPr lang="en-US"/>
          </a:p>
        </p:txBody>
      </p:sp>
      <p:sp>
        <p:nvSpPr>
          <p:cNvPr id="4" name="Slide Number Placeholder 3"/>
          <p:cNvSpPr>
            <a:spLocks noGrp="1"/>
          </p:cNvSpPr>
          <p:nvPr>
            <p:ph type="sldNum" sz="quarter" idx="10"/>
          </p:nvPr>
        </p:nvSpPr>
        <p:spPr/>
        <p:txBody>
          <a:bodyPr/>
          <a:lstStyle/>
          <a:p>
            <a:fld id="{7D184FB4-1EE8-49C1-9582-FBF990A48475}" type="slidenum">
              <a:rPr lang="en-US" smtClean="0"/>
              <a:pPr/>
              <a:t>60</a:t>
            </a:fld>
            <a:endParaRPr lang="en-US"/>
          </a:p>
        </p:txBody>
      </p:sp>
    </p:spTree>
    <p:extLst>
      <p:ext uri="{BB962C8B-B14F-4D97-AF65-F5344CB8AC3E}">
        <p14:creationId xmlns:p14="http://schemas.microsoft.com/office/powerpoint/2010/main" xmlns="" val="1069218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testing của chúng em gồm những phần chính sau: …</a:t>
            </a:r>
          </a:p>
          <a:p>
            <a:r>
              <a:rPr lang="en-US" baseline="0" smtClean="0"/>
              <a:t>Em xin đi sâu nói đến chi tiết</a:t>
            </a:r>
            <a:endParaRPr lang="en-US"/>
          </a:p>
        </p:txBody>
      </p:sp>
      <p:sp>
        <p:nvSpPr>
          <p:cNvPr id="4" name="Slide Number Placeholder 3"/>
          <p:cNvSpPr>
            <a:spLocks noGrp="1"/>
          </p:cNvSpPr>
          <p:nvPr>
            <p:ph type="sldNum" sz="quarter" idx="10"/>
          </p:nvPr>
        </p:nvSpPr>
        <p:spPr/>
        <p:txBody>
          <a:bodyPr/>
          <a:lstStyle/>
          <a:p>
            <a:fld id="{7D184FB4-1EE8-49C1-9582-FBF990A48475}" type="slidenum">
              <a:rPr lang="en-US" smtClean="0"/>
              <a:pPr/>
              <a:t>61</a:t>
            </a:fld>
            <a:endParaRPr lang="en-US"/>
          </a:p>
        </p:txBody>
      </p:sp>
    </p:spTree>
    <p:extLst>
      <p:ext uri="{BB962C8B-B14F-4D97-AF65-F5344CB8AC3E}">
        <p14:creationId xmlns:p14="http://schemas.microsoft.com/office/powerpoint/2010/main" xmlns="" val="89240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Với sự hướng dẫn của thầy Phan Duy Hùng, sau buổi kick-off meeting đầu tiên, nhóm đã quyết định chia nhóm thành 3 team: Develop Team, Test Team và QA Team, dưới sự chỉ đạo và quản lý của PM Nguyễn Ngọc Tân.</a:t>
            </a:r>
          </a:p>
        </p:txBody>
      </p:sp>
      <p:sp>
        <p:nvSpPr>
          <p:cNvPr id="4" name="Slide Number Placeholder 3"/>
          <p:cNvSpPr>
            <a:spLocks noGrp="1"/>
          </p:cNvSpPr>
          <p:nvPr>
            <p:ph type="sldNum" sz="quarter" idx="5"/>
          </p:nvPr>
        </p:nvSpPr>
        <p:spPr/>
        <p:txBody>
          <a:bodyPr/>
          <a:lstStyle/>
          <a:p>
            <a:pPr>
              <a:defRPr/>
            </a:pPr>
            <a:fld id="{1FF70679-5C6C-435A-9065-39D8B1862A2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Q</a:t>
            </a:r>
            <a:r>
              <a:rPr lang="vi-VN" sz="1200" b="0" i="0" kern="1200" dirty="0" smtClean="0">
                <a:solidFill>
                  <a:schemeClr val="tx1"/>
                </a:solidFill>
                <a:effectLst/>
                <a:latin typeface="+mn-lt"/>
                <a:ea typeface="+mn-ea"/>
                <a:cs typeface="+mn-cs"/>
              </a:rPr>
              <a:t>uy trình phát triển trông giống như một dòng chảy, với các pha được thực hiện theo trật tự nghiêm ngặt và không có sự quay lui hay nhảy vượt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gồm</a:t>
            </a:r>
            <a:r>
              <a:rPr lang="en-US" sz="1200" b="0" i="0" kern="1200" dirty="0" smtClean="0">
                <a:solidFill>
                  <a:schemeClr val="tx1"/>
                </a:solidFill>
                <a:effectLst/>
                <a:latin typeface="+mn-lt"/>
                <a:ea typeface="+mn-ea"/>
                <a:cs typeface="+mn-cs"/>
              </a:rPr>
              <a:t>:</a:t>
            </a:r>
          </a:p>
          <a:p>
            <a:pPr eaLnBrk="1" hangingPunct="1">
              <a:spcBef>
                <a:spcPct val="0"/>
              </a:spcBef>
            </a:pPr>
            <a:r>
              <a:rPr lang="en-US" sz="1200" b="0" i="0" kern="1200" dirty="0" smtClean="0">
                <a:solidFill>
                  <a:schemeClr val="tx1"/>
                </a:solidFill>
                <a:effectLst/>
                <a:latin typeface="+mn-lt"/>
                <a:ea typeface="+mn-ea"/>
                <a:cs typeface="+mn-cs"/>
              </a:rPr>
              <a:t>P</a:t>
            </a:r>
            <a:r>
              <a:rPr lang="vi-VN" sz="1200" b="0" i="0" kern="1200" dirty="0" smtClean="0">
                <a:solidFill>
                  <a:schemeClr val="tx1"/>
                </a:solidFill>
                <a:effectLst/>
                <a:latin typeface="+mn-lt"/>
                <a:ea typeface="+mn-ea"/>
                <a:cs typeface="+mn-cs"/>
              </a:rPr>
              <a:t>hân tích yêu cầu, thiết kế, triển khai thực hiện, kiểm thử, liên kết và bảo trì.</a:t>
            </a:r>
            <a:endParaRPr lang="en-US" dirty="0" smtClean="0"/>
          </a:p>
        </p:txBody>
      </p:sp>
      <p:sp>
        <p:nvSpPr>
          <p:cNvPr id="102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05F7616-B453-47B2-B99F-EFD05762181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Trên slide là bản kế hoạch làm việc chi tiết của nhóm, được mô tả kỹ trong WBS.</a:t>
            </a:r>
          </a:p>
        </p:txBody>
      </p:sp>
      <p:sp>
        <p:nvSpPr>
          <p:cNvPr id="4" name="Slide Number Placeholder 3"/>
          <p:cNvSpPr>
            <a:spLocks noGrp="1"/>
          </p:cNvSpPr>
          <p:nvPr>
            <p:ph type="sldNum" sz="quarter" idx="5"/>
          </p:nvPr>
        </p:nvSpPr>
        <p:spPr/>
        <p:txBody>
          <a:bodyPr/>
          <a:lstStyle/>
          <a:p>
            <a:pPr>
              <a:defRPr/>
            </a:pPr>
            <a:fld id="{368902CC-4DDD-4DDA-AF74-7258112D3D9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Mục tiêu của nhóm là hoàn thành đồ án trong vòng 93 ngày, bắt đầu từ 8/9/2014 tới 19/12/2014 bao gồm cả việc kiểm thử.</a:t>
            </a:r>
          </a:p>
        </p:txBody>
      </p:sp>
      <p:sp>
        <p:nvSpPr>
          <p:cNvPr id="4" name="Slide Number Placeholder 3"/>
          <p:cNvSpPr>
            <a:spLocks noGrp="1"/>
          </p:cNvSpPr>
          <p:nvPr>
            <p:ph type="sldNum" sz="quarter" idx="5"/>
          </p:nvPr>
        </p:nvSpPr>
        <p:spPr/>
        <p:txBody>
          <a:bodyPr/>
          <a:lstStyle/>
          <a:p>
            <a:pPr>
              <a:defRPr/>
            </a:pPr>
            <a:fld id="{621B82C7-7A60-4FEA-BC0A-ECEB5B2839B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Với</a:t>
            </a:r>
            <a:r>
              <a:rPr lang="en-US" dirty="0" smtClean="0"/>
              <a:t> </a:t>
            </a:r>
            <a:r>
              <a:rPr lang="en-US" dirty="0" err="1" smtClean="0"/>
              <a:t>việc</a:t>
            </a:r>
            <a:r>
              <a:rPr lang="en-US" dirty="0" smtClean="0"/>
              <a:t> </a:t>
            </a:r>
            <a:r>
              <a:rPr lang="en-US" dirty="0" err="1" smtClean="0"/>
              <a:t>phải</a:t>
            </a:r>
            <a:r>
              <a:rPr lang="en-US" dirty="0" smtClean="0"/>
              <a:t> </a:t>
            </a:r>
            <a:r>
              <a:rPr lang="en-US" dirty="0" err="1" smtClean="0"/>
              <a:t>hoàn</a:t>
            </a:r>
            <a:r>
              <a:rPr lang="en-US" dirty="0" smtClean="0"/>
              <a:t> </a:t>
            </a:r>
            <a:r>
              <a:rPr lang="en-US" dirty="0" err="1" smtClean="0"/>
              <a:t>thành</a:t>
            </a:r>
            <a:r>
              <a:rPr lang="en-US" dirty="0" smtClean="0"/>
              <a:t> </a:t>
            </a:r>
            <a:r>
              <a:rPr lang="en-US" dirty="0" err="1" smtClean="0"/>
              <a:t>đồ</a:t>
            </a:r>
            <a:r>
              <a:rPr lang="en-US" dirty="0" smtClean="0"/>
              <a:t> </a:t>
            </a:r>
            <a:r>
              <a:rPr lang="en-US" dirty="0" err="1" smtClean="0"/>
              <a:t>án</a:t>
            </a:r>
            <a:r>
              <a:rPr lang="en-US" dirty="0" smtClean="0"/>
              <a:t> </a:t>
            </a:r>
            <a:r>
              <a:rPr lang="en-US" dirty="0" err="1" smtClean="0"/>
              <a:t>trong</a:t>
            </a:r>
            <a:r>
              <a:rPr lang="en-US" dirty="0" smtClean="0"/>
              <a:t> </a:t>
            </a:r>
            <a:r>
              <a:rPr lang="en-US" dirty="0" err="1" smtClean="0"/>
              <a:t>vòng</a:t>
            </a:r>
            <a:r>
              <a:rPr lang="en-US" dirty="0" smtClean="0"/>
              <a:t> 3 </a:t>
            </a:r>
            <a:r>
              <a:rPr lang="en-US" dirty="0" err="1" smtClean="0"/>
              <a:t>tháng</a:t>
            </a:r>
            <a:r>
              <a:rPr lang="en-US" dirty="0" smtClean="0"/>
              <a:t> </a:t>
            </a:r>
            <a:r>
              <a:rPr lang="en-US" dirty="0" err="1" smtClean="0"/>
              <a:t>trên</a:t>
            </a:r>
            <a:r>
              <a:rPr lang="en-US" dirty="0" smtClean="0"/>
              <a:t> </a:t>
            </a:r>
            <a:r>
              <a:rPr lang="en-US" dirty="0" err="1" smtClean="0"/>
              <a:t>cả</a:t>
            </a:r>
            <a:r>
              <a:rPr lang="en-US" dirty="0" smtClean="0"/>
              <a:t> </a:t>
            </a:r>
            <a:r>
              <a:rPr lang="en-US" dirty="0" err="1" smtClean="0"/>
              <a:t>nền</a:t>
            </a:r>
            <a:r>
              <a:rPr lang="en-US" dirty="0" smtClean="0"/>
              <a:t> web </a:t>
            </a:r>
            <a:r>
              <a:rPr lang="en-US" dirty="0" err="1" smtClean="0"/>
              <a:t>và</a:t>
            </a:r>
            <a:r>
              <a:rPr lang="en-US" dirty="0" smtClean="0"/>
              <a:t> mobile, </a:t>
            </a:r>
            <a:r>
              <a:rPr lang="en-US" dirty="0" err="1" smtClean="0"/>
              <a:t>những</a:t>
            </a:r>
            <a:r>
              <a:rPr lang="en-US" dirty="0" smtClean="0"/>
              <a:t> </a:t>
            </a:r>
            <a:r>
              <a:rPr lang="en-US" dirty="0" err="1" smtClean="0"/>
              <a:t>rủi</a:t>
            </a:r>
            <a:r>
              <a:rPr lang="en-US" dirty="0" smtClean="0"/>
              <a:t> </a:t>
            </a:r>
            <a:r>
              <a:rPr lang="en-US" dirty="0" err="1" smtClean="0"/>
              <a:t>ro</a:t>
            </a:r>
            <a:r>
              <a:rPr lang="en-US" dirty="0" smtClean="0"/>
              <a:t> </a:t>
            </a:r>
            <a:r>
              <a:rPr lang="en-US" dirty="0" err="1" smtClean="0"/>
              <a:t>nhóm</a:t>
            </a:r>
            <a:r>
              <a:rPr lang="en-US" dirty="0" smtClean="0"/>
              <a:t> </a:t>
            </a:r>
            <a:r>
              <a:rPr lang="en-US" dirty="0" err="1" smtClean="0"/>
              <a:t>sẽ</a:t>
            </a:r>
            <a:r>
              <a:rPr lang="en-US" dirty="0" smtClean="0"/>
              <a:t> </a:t>
            </a:r>
            <a:r>
              <a:rPr lang="en-US" dirty="0" err="1" smtClean="0"/>
              <a:t>gặp</a:t>
            </a:r>
            <a:r>
              <a:rPr lang="en-US" dirty="0" smtClean="0"/>
              <a:t> </a:t>
            </a:r>
            <a:r>
              <a:rPr lang="en-US" dirty="0" err="1" smtClean="0"/>
              <a:t>phải</a:t>
            </a:r>
            <a:r>
              <a:rPr lang="en-US" dirty="0" smtClean="0"/>
              <a:t> </a:t>
            </a:r>
            <a:r>
              <a:rPr lang="en-US" dirty="0" err="1" smtClean="0"/>
              <a:t>trong</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xây</a:t>
            </a:r>
            <a:r>
              <a:rPr lang="en-US" dirty="0" smtClean="0"/>
              <a:t> </a:t>
            </a:r>
            <a:r>
              <a:rPr lang="en-US" dirty="0" err="1" smtClean="0"/>
              <a:t>dựng</a:t>
            </a:r>
            <a:r>
              <a:rPr lang="en-US" dirty="0" smtClean="0"/>
              <a:t>:</a:t>
            </a:r>
          </a:p>
          <a:p>
            <a:r>
              <a:rPr lang="en-US" dirty="0" smtClean="0"/>
              <a:t>1, Missed</a:t>
            </a:r>
            <a:r>
              <a:rPr lang="en-US" baseline="0" dirty="0" smtClean="0"/>
              <a:t> deadline: </a:t>
            </a:r>
            <a:r>
              <a:rPr lang="en-US" baseline="0" dirty="0" err="1" smtClean="0"/>
              <a:t>đồ</a:t>
            </a:r>
            <a:r>
              <a:rPr lang="en-US" baseline="0" dirty="0" smtClean="0"/>
              <a:t> </a:t>
            </a:r>
            <a:r>
              <a:rPr lang="en-US" baseline="0" dirty="0" err="1" smtClean="0"/>
              <a:t>án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rất</a:t>
            </a:r>
            <a:r>
              <a:rPr lang="en-US" baseline="0" dirty="0" smtClean="0"/>
              <a:t> </a:t>
            </a:r>
            <a:r>
              <a:rPr lang="en-US" baseline="0" dirty="0" err="1" smtClean="0"/>
              <a:t>nhiều</a:t>
            </a:r>
            <a:r>
              <a:rPr lang="en-US" baseline="0" dirty="0" smtClean="0"/>
              <a:t> </a:t>
            </a:r>
            <a:r>
              <a:rPr lang="en-US" baseline="0" dirty="0" err="1" smtClean="0"/>
              <a:t>giải</a:t>
            </a:r>
            <a:r>
              <a:rPr lang="en-US" baseline="0" dirty="0" smtClean="0"/>
              <a:t> </a:t>
            </a:r>
            <a:r>
              <a:rPr lang="en-US" baseline="0" dirty="0" err="1" smtClean="0"/>
              <a:t>thuật</a:t>
            </a:r>
            <a:r>
              <a:rPr lang="en-US" baseline="0" dirty="0" smtClean="0"/>
              <a:t> </a:t>
            </a:r>
            <a:r>
              <a:rPr lang="en-US" baseline="0" dirty="0" err="1" smtClean="0"/>
              <a:t>khó</a:t>
            </a:r>
            <a:r>
              <a:rPr lang="en-US" baseline="0" dirty="0" smtClean="0"/>
              <a:t> </a:t>
            </a:r>
            <a:r>
              <a:rPr lang="en-US" baseline="0" dirty="0" smtClean="0">
                <a:sym typeface="Wingdings" pitchFamily="2" charset="2"/>
              </a:rPr>
              <a:t> </a:t>
            </a:r>
            <a:r>
              <a:rPr lang="en-US" baseline="0" dirty="0" err="1" smtClean="0">
                <a:sym typeface="Wingdings" pitchFamily="2" charset="2"/>
              </a:rPr>
              <a:t>khó</a:t>
            </a:r>
            <a:r>
              <a:rPr lang="en-US" baseline="0" dirty="0" smtClean="0">
                <a:sym typeface="Wingdings" pitchFamily="2" charset="2"/>
              </a:rPr>
              <a:t> </a:t>
            </a:r>
            <a:r>
              <a:rPr lang="en-US" baseline="0" dirty="0" err="1" smtClean="0">
                <a:sym typeface="Wingdings" pitchFamily="2" charset="2"/>
              </a:rPr>
              <a:t>có</a:t>
            </a:r>
            <a:r>
              <a:rPr lang="en-US" baseline="0" dirty="0" smtClean="0">
                <a:sym typeface="Wingdings" pitchFamily="2" charset="2"/>
              </a:rPr>
              <a:t> </a:t>
            </a:r>
            <a:r>
              <a:rPr lang="en-US" baseline="0" dirty="0" err="1" smtClean="0">
                <a:sym typeface="Wingdings" pitchFamily="2" charset="2"/>
              </a:rPr>
              <a:t>thể</a:t>
            </a:r>
            <a:r>
              <a:rPr lang="en-US" baseline="0" dirty="0" smtClean="0">
                <a:sym typeface="Wingdings" pitchFamily="2" charset="2"/>
              </a:rPr>
              <a:t> </a:t>
            </a:r>
            <a:r>
              <a:rPr lang="en-US" baseline="0" dirty="0" err="1" smtClean="0">
                <a:sym typeface="Wingdings" pitchFamily="2" charset="2"/>
              </a:rPr>
              <a:t>hoàn</a:t>
            </a:r>
            <a:r>
              <a:rPr lang="en-US" baseline="0" dirty="0" smtClean="0">
                <a:sym typeface="Wingdings" pitchFamily="2" charset="2"/>
              </a:rPr>
              <a:t> </a:t>
            </a:r>
            <a:r>
              <a:rPr lang="en-US" baseline="0" dirty="0" err="1" smtClean="0">
                <a:sym typeface="Wingdings" pitchFamily="2" charset="2"/>
              </a:rPr>
              <a:t>thành</a:t>
            </a:r>
            <a:r>
              <a:rPr lang="en-US" baseline="0" dirty="0" smtClean="0">
                <a:sym typeface="Wingdings" pitchFamily="2" charset="2"/>
              </a:rPr>
              <a:t> </a:t>
            </a:r>
            <a:r>
              <a:rPr lang="en-US" baseline="0" dirty="0" err="1" smtClean="0">
                <a:sym typeface="Wingdings" pitchFamily="2" charset="2"/>
              </a:rPr>
              <a:t>chính</a:t>
            </a:r>
            <a:r>
              <a:rPr lang="en-US" baseline="0" dirty="0" smtClean="0">
                <a:sym typeface="Wingdings" pitchFamily="2" charset="2"/>
              </a:rPr>
              <a:t> </a:t>
            </a:r>
            <a:r>
              <a:rPr lang="en-US" baseline="0" dirty="0" err="1" smtClean="0">
                <a:sym typeface="Wingdings" pitchFamily="2" charset="2"/>
              </a:rPr>
              <a:t>xác</a:t>
            </a:r>
            <a:r>
              <a:rPr lang="en-US" baseline="0" dirty="0" smtClean="0">
                <a:sym typeface="Wingdings" pitchFamily="2" charset="2"/>
              </a:rPr>
              <a:t> deadline </a:t>
            </a:r>
            <a:r>
              <a:rPr lang="en-US" baseline="0" dirty="0" err="1" smtClean="0">
                <a:sym typeface="Wingdings" pitchFamily="2" charset="2"/>
              </a:rPr>
              <a:t>đề</a:t>
            </a:r>
            <a:r>
              <a:rPr lang="en-US" baseline="0" dirty="0" smtClean="0">
                <a:sym typeface="Wingdings" pitchFamily="2" charset="2"/>
              </a:rPr>
              <a:t> </a:t>
            </a:r>
            <a:r>
              <a:rPr lang="en-US" baseline="0" dirty="0" err="1" smtClean="0">
                <a:sym typeface="Wingdings" pitchFamily="2" charset="2"/>
              </a:rPr>
              <a:t>ra.</a:t>
            </a:r>
            <a:r>
              <a:rPr lang="en-US" baseline="0" dirty="0" smtClean="0"/>
              <a:t/>
            </a:r>
            <a:br>
              <a:rPr lang="en-US" baseline="0" dirty="0" smtClean="0"/>
            </a:br>
            <a:r>
              <a:rPr lang="en-US" baseline="0" dirty="0" smtClean="0"/>
              <a:t>2, Technologies traps: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rất</a:t>
            </a:r>
            <a:r>
              <a:rPr lang="en-US" baseline="0" dirty="0" smtClean="0"/>
              <a:t> </a:t>
            </a:r>
            <a:r>
              <a:rPr lang="en-US" baseline="0" dirty="0" err="1" smtClean="0"/>
              <a:t>nhiều</a:t>
            </a:r>
            <a:r>
              <a:rPr lang="en-US" baseline="0" dirty="0" smtClean="0"/>
              <a:t>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không</a:t>
            </a:r>
            <a:r>
              <a:rPr lang="en-US" baseline="0" dirty="0" smtClean="0"/>
              <a:t> </a:t>
            </a:r>
            <a:r>
              <a:rPr lang="en-US" baseline="0" dirty="0" err="1" smtClean="0"/>
              <a:t>được</a:t>
            </a:r>
            <a:r>
              <a:rPr lang="en-US" baseline="0" dirty="0" smtClean="0"/>
              <a:t> training </a:t>
            </a:r>
            <a:r>
              <a:rPr lang="en-US" baseline="0" dirty="0" smtClean="0">
                <a:sym typeface="Wingdings" pitchFamily="2" charset="2"/>
              </a:rPr>
              <a:t> </a:t>
            </a:r>
            <a:r>
              <a:rPr lang="en-US" baseline="0" dirty="0" err="1" smtClean="0">
                <a:sym typeface="Wingdings" pitchFamily="2" charset="2"/>
              </a:rPr>
              <a:t>mất</a:t>
            </a:r>
            <a:r>
              <a:rPr lang="en-US" baseline="0" dirty="0" smtClean="0">
                <a:sym typeface="Wingdings" pitchFamily="2" charset="2"/>
              </a:rPr>
              <a:t> </a:t>
            </a:r>
            <a:r>
              <a:rPr lang="en-US" baseline="0" dirty="0" err="1" smtClean="0">
                <a:sym typeface="Wingdings" pitchFamily="2" charset="2"/>
              </a:rPr>
              <a:t>thời</a:t>
            </a:r>
            <a:r>
              <a:rPr lang="en-US" baseline="0" dirty="0" smtClean="0">
                <a:sym typeface="Wingdings" pitchFamily="2" charset="2"/>
              </a:rPr>
              <a:t> </a:t>
            </a:r>
            <a:r>
              <a:rPr lang="en-US" baseline="0" dirty="0" err="1" smtClean="0">
                <a:sym typeface="Wingdings" pitchFamily="2" charset="2"/>
              </a:rPr>
              <a:t>gian</a:t>
            </a:r>
            <a:r>
              <a:rPr lang="en-US" baseline="0" dirty="0" smtClean="0">
                <a:sym typeface="Wingdings" pitchFamily="2" charset="2"/>
              </a:rPr>
              <a:t> </a:t>
            </a:r>
            <a:r>
              <a:rPr lang="en-US" baseline="0" dirty="0" err="1" smtClean="0">
                <a:sym typeface="Wingdings" pitchFamily="2" charset="2"/>
              </a:rPr>
              <a:t>nghiên</a:t>
            </a:r>
            <a:r>
              <a:rPr lang="en-US" baseline="0" dirty="0" smtClean="0">
                <a:sym typeface="Wingdings" pitchFamily="2" charset="2"/>
              </a:rPr>
              <a:t> </a:t>
            </a:r>
            <a:r>
              <a:rPr lang="en-US" baseline="0" dirty="0" err="1" smtClean="0">
                <a:sym typeface="Wingdings" pitchFamily="2" charset="2"/>
              </a:rPr>
              <a:t>cứu</a:t>
            </a:r>
            <a:r>
              <a:rPr lang="en-US" baseline="0" dirty="0" smtClean="0">
                <a:sym typeface="Wingdings" pitchFamily="2" charset="2"/>
              </a:rPr>
              <a:t>, </a:t>
            </a:r>
            <a:r>
              <a:rPr lang="en-US" baseline="0" dirty="0" err="1" smtClean="0">
                <a:sym typeface="Wingdings" pitchFamily="2" charset="2"/>
              </a:rPr>
              <a:t>hoặc</a:t>
            </a:r>
            <a:r>
              <a:rPr lang="en-US" baseline="0" dirty="0" smtClean="0">
                <a:sym typeface="Wingdings" pitchFamily="2" charset="2"/>
              </a:rPr>
              <a:t> </a:t>
            </a:r>
            <a:r>
              <a:rPr lang="en-US" baseline="0" dirty="0" err="1" smtClean="0">
                <a:sym typeface="Wingdings" pitchFamily="2" charset="2"/>
              </a:rPr>
              <a:t>phương</a:t>
            </a:r>
            <a:r>
              <a:rPr lang="en-US" baseline="0" dirty="0" smtClean="0">
                <a:sym typeface="Wingdings" pitchFamily="2" charset="2"/>
              </a:rPr>
              <a:t> </a:t>
            </a:r>
            <a:r>
              <a:rPr lang="en-US" baseline="0" dirty="0" err="1" smtClean="0">
                <a:sym typeface="Wingdings" pitchFamily="2" charset="2"/>
              </a:rPr>
              <a:t>án</a:t>
            </a:r>
            <a:r>
              <a:rPr lang="en-US" baseline="0" dirty="0" smtClean="0">
                <a:sym typeface="Wingdings" pitchFamily="2" charset="2"/>
              </a:rPr>
              <a:t> </a:t>
            </a:r>
            <a:r>
              <a:rPr lang="en-US" baseline="0" dirty="0" err="1" smtClean="0">
                <a:sym typeface="Wingdings" pitchFamily="2" charset="2"/>
              </a:rPr>
              <a:t>có</a:t>
            </a:r>
            <a:r>
              <a:rPr lang="en-US" baseline="0" dirty="0" smtClean="0">
                <a:sym typeface="Wingdings" pitchFamily="2" charset="2"/>
              </a:rPr>
              <a:t> </a:t>
            </a:r>
            <a:r>
              <a:rPr lang="en-US" baseline="0" dirty="0" err="1" smtClean="0">
                <a:sym typeface="Wingdings" pitchFamily="2" charset="2"/>
              </a:rPr>
              <a:t>thể</a:t>
            </a:r>
            <a:r>
              <a:rPr lang="en-US" baseline="0" dirty="0" smtClean="0">
                <a:sym typeface="Wingdings" pitchFamily="2" charset="2"/>
              </a:rPr>
              <a:t> </a:t>
            </a:r>
            <a:r>
              <a:rPr lang="en-US" baseline="0" dirty="0" err="1" smtClean="0">
                <a:sym typeface="Wingdings" pitchFamily="2" charset="2"/>
              </a:rPr>
              <a:t>không</a:t>
            </a:r>
            <a:r>
              <a:rPr lang="en-US" baseline="0" dirty="0" smtClean="0">
                <a:sym typeface="Wingdings" pitchFamily="2" charset="2"/>
              </a:rPr>
              <a:t> </a:t>
            </a:r>
            <a:r>
              <a:rPr lang="en-US" baseline="0" dirty="0" err="1" smtClean="0">
                <a:sym typeface="Wingdings" pitchFamily="2" charset="2"/>
              </a:rPr>
              <a:t>khả</a:t>
            </a:r>
            <a:r>
              <a:rPr lang="en-US" baseline="0" dirty="0" smtClean="0">
                <a:sym typeface="Wingdings" pitchFamily="2" charset="2"/>
              </a:rPr>
              <a:t> </a:t>
            </a:r>
            <a:r>
              <a:rPr lang="en-US" baseline="0" dirty="0" err="1" smtClean="0">
                <a:sym typeface="Wingdings" pitchFamily="2" charset="2"/>
              </a:rPr>
              <a:t>thi</a:t>
            </a:r>
            <a:r>
              <a:rPr lang="en-US" baseline="0" dirty="0" smtClean="0">
                <a:sym typeface="Wingdings" pitchFamily="2" charset="2"/>
              </a:rPr>
              <a:t>.</a:t>
            </a:r>
          </a:p>
          <a:p>
            <a:r>
              <a:rPr lang="en-US" baseline="0" dirty="0" smtClean="0">
                <a:sym typeface="Wingdings" pitchFamily="2" charset="2"/>
              </a:rPr>
              <a:t>3, Budget: </a:t>
            </a:r>
            <a:r>
              <a:rPr lang="en-US" baseline="0" dirty="0" err="1" smtClean="0">
                <a:sym typeface="Wingdings" pitchFamily="2" charset="2"/>
              </a:rPr>
              <a:t>không</a:t>
            </a:r>
            <a:r>
              <a:rPr lang="en-US" baseline="0" dirty="0" smtClean="0">
                <a:sym typeface="Wingdings" pitchFamily="2" charset="2"/>
              </a:rPr>
              <a:t> </a:t>
            </a:r>
            <a:r>
              <a:rPr lang="en-US" baseline="0" dirty="0" err="1" smtClean="0">
                <a:sym typeface="Wingdings" pitchFamily="2" charset="2"/>
              </a:rPr>
              <a:t>có</a:t>
            </a:r>
            <a:r>
              <a:rPr lang="en-US" baseline="0" dirty="0" smtClean="0">
                <a:sym typeface="Wingdings" pitchFamily="2" charset="2"/>
              </a:rPr>
              <a:t> </a:t>
            </a:r>
            <a:r>
              <a:rPr lang="en-US" baseline="0" dirty="0" err="1" smtClean="0">
                <a:sym typeface="Wingdings" pitchFamily="2" charset="2"/>
              </a:rPr>
              <a:t>đủ</a:t>
            </a:r>
            <a:r>
              <a:rPr lang="en-US" baseline="0" dirty="0" smtClean="0">
                <a:sym typeface="Wingdings" pitchFamily="2" charset="2"/>
              </a:rPr>
              <a:t> </a:t>
            </a:r>
            <a:r>
              <a:rPr lang="en-US" baseline="0" dirty="0" err="1" smtClean="0">
                <a:sym typeface="Wingdings" pitchFamily="2" charset="2"/>
              </a:rPr>
              <a:t>tài</a:t>
            </a:r>
            <a:r>
              <a:rPr lang="en-US" baseline="0" dirty="0" smtClean="0">
                <a:sym typeface="Wingdings" pitchFamily="2" charset="2"/>
              </a:rPr>
              <a:t> </a:t>
            </a:r>
            <a:r>
              <a:rPr lang="en-US" baseline="0" dirty="0" err="1" smtClean="0">
                <a:sym typeface="Wingdings" pitchFamily="2" charset="2"/>
              </a:rPr>
              <a:t>chính</a:t>
            </a:r>
            <a:r>
              <a:rPr lang="en-US" baseline="0" dirty="0" smtClean="0">
                <a:sym typeface="Wingdings" pitchFamily="2" charset="2"/>
              </a:rPr>
              <a:t> </a:t>
            </a:r>
            <a:r>
              <a:rPr lang="en-US" baseline="0" dirty="0" err="1" smtClean="0">
                <a:sym typeface="Wingdings" pitchFamily="2" charset="2"/>
              </a:rPr>
              <a:t>đê</a:t>
            </a:r>
            <a:r>
              <a:rPr lang="en-US" baseline="0" dirty="0" smtClean="0">
                <a:sym typeface="Wingdings" pitchFamily="2" charset="2"/>
              </a:rPr>
              <a:t> </a:t>
            </a:r>
            <a:r>
              <a:rPr lang="en-US" baseline="0" dirty="0" err="1" smtClean="0">
                <a:sym typeface="Wingdings" pitchFamily="2" charset="2"/>
              </a:rPr>
              <a:t>triển</a:t>
            </a:r>
            <a:r>
              <a:rPr lang="en-US" baseline="0" dirty="0" smtClean="0">
                <a:sym typeface="Wingdings" pitchFamily="2" charset="2"/>
              </a:rPr>
              <a:t> </a:t>
            </a:r>
            <a:r>
              <a:rPr lang="en-US" baseline="0" dirty="0" err="1" smtClean="0">
                <a:sym typeface="Wingdings" pitchFamily="2" charset="2"/>
              </a:rPr>
              <a:t>khai</a:t>
            </a:r>
            <a:r>
              <a:rPr lang="en-US" baseline="0" dirty="0" smtClean="0">
                <a:sym typeface="Wingdings" pitchFamily="2" charset="2"/>
              </a:rPr>
              <a:t> </a:t>
            </a:r>
            <a:r>
              <a:rPr lang="en-US" baseline="0" dirty="0" err="1" smtClean="0">
                <a:sym typeface="Wingdings" pitchFamily="2" charset="2"/>
              </a:rPr>
              <a:t>hệ</a:t>
            </a:r>
            <a:r>
              <a:rPr lang="en-US" baseline="0" dirty="0" smtClean="0">
                <a:sym typeface="Wingdings" pitchFamily="2" charset="2"/>
              </a:rPr>
              <a:t> </a:t>
            </a:r>
            <a:r>
              <a:rPr lang="en-US" baseline="0" dirty="0" err="1" smtClean="0">
                <a:sym typeface="Wingdings" pitchFamily="2" charset="2"/>
              </a:rPr>
              <a:t>thống</a:t>
            </a:r>
            <a:r>
              <a:rPr lang="en-US" baseline="0" dirty="0" smtClean="0">
                <a:sym typeface="Wingdings" pitchFamily="2" charset="2"/>
              </a:rPr>
              <a:t> server  </a:t>
            </a:r>
            <a:r>
              <a:rPr lang="en-US" baseline="0" dirty="0" err="1" smtClean="0">
                <a:sym typeface="Wingdings" pitchFamily="2" charset="2"/>
              </a:rPr>
              <a:t>ảnh</a:t>
            </a:r>
            <a:r>
              <a:rPr lang="en-US" baseline="0" dirty="0" smtClean="0">
                <a:sym typeface="Wingdings" pitchFamily="2" charset="2"/>
              </a:rPr>
              <a:t> </a:t>
            </a:r>
            <a:r>
              <a:rPr lang="en-US" baseline="0" dirty="0" err="1" smtClean="0">
                <a:sym typeface="Wingdings" pitchFamily="2" charset="2"/>
              </a:rPr>
              <a:t>hưởng</a:t>
            </a:r>
            <a:r>
              <a:rPr lang="en-US" baseline="0" dirty="0" smtClean="0">
                <a:sym typeface="Wingdings" pitchFamily="2" charset="2"/>
              </a:rPr>
              <a:t> performance </a:t>
            </a:r>
            <a:r>
              <a:rPr lang="en-US" baseline="0" dirty="0" err="1" smtClean="0">
                <a:sym typeface="Wingdings" pitchFamily="2" charset="2"/>
              </a:rPr>
              <a:t>của</a:t>
            </a:r>
            <a:r>
              <a:rPr lang="en-US" baseline="0" dirty="0" smtClean="0">
                <a:sym typeface="Wingdings" pitchFamily="2" charset="2"/>
              </a:rPr>
              <a:t> coders </a:t>
            </a:r>
            <a:r>
              <a:rPr lang="en-US" baseline="0" dirty="0" err="1" smtClean="0">
                <a:sym typeface="Wingdings" pitchFamily="2" charset="2"/>
              </a:rPr>
              <a:t>và</a:t>
            </a:r>
            <a:r>
              <a:rPr lang="en-US" baseline="0" dirty="0" smtClean="0">
                <a:sym typeface="Wingdings" pitchFamily="2" charset="2"/>
              </a:rPr>
              <a:t> testers.</a:t>
            </a:r>
          </a:p>
          <a:p>
            <a:r>
              <a:rPr lang="en-US" baseline="0" dirty="0" smtClean="0">
                <a:sym typeface="Wingdings" pitchFamily="2" charset="2"/>
              </a:rPr>
              <a:t>4, </a:t>
            </a:r>
            <a:r>
              <a:rPr lang="en-US" dirty="0" smtClean="0"/>
              <a:t>Human resources: </a:t>
            </a:r>
            <a:r>
              <a:rPr lang="en-US" baseline="0" dirty="0" err="1" smtClean="0"/>
              <a:t>lần</a:t>
            </a:r>
            <a:r>
              <a:rPr lang="en-US" baseline="0" dirty="0" smtClean="0"/>
              <a:t> </a:t>
            </a:r>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cùng</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smtClean="0">
                <a:sym typeface="Wingdings" pitchFamily="2" charset="2"/>
              </a:rPr>
              <a:t> </a:t>
            </a:r>
            <a:r>
              <a:rPr lang="en-US" baseline="0" dirty="0" err="1" smtClean="0">
                <a:sym typeface="Wingdings" pitchFamily="2" charset="2"/>
              </a:rPr>
              <a:t>khả</a:t>
            </a:r>
            <a:r>
              <a:rPr lang="en-US" baseline="0" dirty="0" smtClean="0">
                <a:sym typeface="Wingdings" pitchFamily="2" charset="2"/>
              </a:rPr>
              <a:t> </a:t>
            </a:r>
            <a:r>
              <a:rPr lang="en-US" baseline="0" dirty="0" err="1" smtClean="0">
                <a:sym typeface="Wingdings" pitchFamily="2" charset="2"/>
              </a:rPr>
              <a:t>năng</a:t>
            </a:r>
            <a:r>
              <a:rPr lang="en-US" baseline="0" dirty="0" smtClean="0">
                <a:sym typeface="Wingdings" pitchFamily="2" charset="2"/>
              </a:rPr>
              <a:t> </a:t>
            </a:r>
            <a:r>
              <a:rPr lang="en-US" baseline="0" dirty="0" err="1" smtClean="0">
                <a:sym typeface="Wingdings" pitchFamily="2" charset="2"/>
              </a:rPr>
              <a:t>phối</a:t>
            </a:r>
            <a:r>
              <a:rPr lang="en-US" baseline="0" dirty="0" smtClean="0">
                <a:sym typeface="Wingdings" pitchFamily="2" charset="2"/>
              </a:rPr>
              <a:t> </a:t>
            </a:r>
            <a:r>
              <a:rPr lang="en-US" baseline="0" dirty="0" err="1" smtClean="0">
                <a:sym typeface="Wingdings" pitchFamily="2" charset="2"/>
              </a:rPr>
              <a:t>hợp</a:t>
            </a:r>
            <a:r>
              <a:rPr lang="en-US" baseline="0" dirty="0" smtClean="0">
                <a:sym typeface="Wingdings" pitchFamily="2" charset="2"/>
              </a:rPr>
              <a:t> </a:t>
            </a:r>
            <a:r>
              <a:rPr lang="en-US" baseline="0" dirty="0" err="1" smtClean="0">
                <a:sym typeface="Wingdings" pitchFamily="2" charset="2"/>
              </a:rPr>
              <a:t>không</a:t>
            </a:r>
            <a:r>
              <a:rPr lang="en-US" baseline="0" dirty="0" smtClean="0">
                <a:sym typeface="Wingdings" pitchFamily="2" charset="2"/>
              </a:rPr>
              <a:t> </a:t>
            </a:r>
            <a:r>
              <a:rPr lang="en-US" baseline="0" dirty="0" err="1" smtClean="0">
                <a:sym typeface="Wingdings" pitchFamily="2" charset="2"/>
              </a:rPr>
              <a:t>hiệu</a:t>
            </a:r>
            <a:r>
              <a:rPr lang="en-US" baseline="0" dirty="0" smtClean="0">
                <a:sym typeface="Wingdings" pitchFamily="2" charset="2"/>
              </a:rPr>
              <a:t> </a:t>
            </a:r>
            <a:r>
              <a:rPr lang="en-US" baseline="0" dirty="0" err="1" smtClean="0">
                <a:sym typeface="Wingdings" pitchFamily="2" charset="2"/>
              </a:rPr>
              <a:t>quả</a:t>
            </a:r>
            <a:r>
              <a:rPr lang="en-US" baseline="0" dirty="0" smtClean="0">
                <a:sym typeface="Wingdings" pitchFamily="2" charset="2"/>
              </a:rPr>
              <a:t>  </a:t>
            </a:r>
            <a:r>
              <a:rPr lang="en-US" baseline="0" dirty="0" err="1" smtClean="0">
                <a:sym typeface="Wingdings" pitchFamily="2" charset="2"/>
              </a:rPr>
              <a:t>ảnh</a:t>
            </a:r>
            <a:r>
              <a:rPr lang="en-US" baseline="0" dirty="0" smtClean="0">
                <a:sym typeface="Wingdings" pitchFamily="2" charset="2"/>
              </a:rPr>
              <a:t> </a:t>
            </a:r>
            <a:r>
              <a:rPr lang="en-US" baseline="0" dirty="0" err="1" smtClean="0">
                <a:sym typeface="Wingdings" pitchFamily="2" charset="2"/>
              </a:rPr>
              <a:t>hưởng</a:t>
            </a:r>
            <a:r>
              <a:rPr lang="en-US" baseline="0" dirty="0" smtClean="0">
                <a:sym typeface="Wingdings" pitchFamily="2" charset="2"/>
              </a:rPr>
              <a:t> </a:t>
            </a:r>
            <a:r>
              <a:rPr lang="en-US" baseline="0" dirty="0" err="1" smtClean="0">
                <a:sym typeface="Wingdings" pitchFamily="2" charset="2"/>
              </a:rPr>
              <a:t>đến</a:t>
            </a:r>
            <a:r>
              <a:rPr lang="en-US" baseline="0" dirty="0" smtClean="0">
                <a:sym typeface="Wingdings" pitchFamily="2" charset="2"/>
              </a:rPr>
              <a:t> </a:t>
            </a:r>
            <a:r>
              <a:rPr lang="en-US" baseline="0" dirty="0" err="1" smtClean="0">
                <a:sym typeface="Wingdings" pitchFamily="2" charset="2"/>
              </a:rPr>
              <a:t>kế</a:t>
            </a:r>
            <a:r>
              <a:rPr lang="en-US" baseline="0" dirty="0" smtClean="0">
                <a:sym typeface="Wingdings" pitchFamily="2" charset="2"/>
              </a:rPr>
              <a:t> </a:t>
            </a:r>
            <a:r>
              <a:rPr lang="en-US" baseline="0" dirty="0" err="1" smtClean="0">
                <a:sym typeface="Wingdings" pitchFamily="2" charset="2"/>
              </a:rPr>
              <a:t>hoạch</a:t>
            </a:r>
            <a:r>
              <a:rPr lang="en-US" baseline="0" dirty="0" smtClean="0">
                <a:sym typeface="Wingdings" pitchFamily="2" charset="2"/>
              </a:rPr>
              <a:t> </a:t>
            </a:r>
            <a:r>
              <a:rPr lang="en-US" baseline="0" dirty="0" err="1" smtClean="0">
                <a:sym typeface="Wingdings" pitchFamily="2" charset="2"/>
              </a:rPr>
              <a:t>đề</a:t>
            </a:r>
            <a:r>
              <a:rPr lang="en-US" baseline="0" dirty="0" smtClean="0">
                <a:sym typeface="Wingdings" pitchFamily="2" charset="2"/>
              </a:rPr>
              <a:t> </a:t>
            </a:r>
            <a:r>
              <a:rPr lang="en-US" baseline="0" dirty="0" err="1" smtClean="0">
                <a:sym typeface="Wingdings" pitchFamily="2" charset="2"/>
              </a:rPr>
              <a:t>ra.</a:t>
            </a:r>
            <a:endParaRPr lang="en-US" dirty="0" smtClean="0"/>
          </a:p>
        </p:txBody>
      </p:sp>
      <p:sp>
        <p:nvSpPr>
          <p:cNvPr id="4" name="Slide Number Placeholder 3"/>
          <p:cNvSpPr>
            <a:spLocks noGrp="1"/>
          </p:cNvSpPr>
          <p:nvPr>
            <p:ph type="sldNum" sz="quarter" idx="5"/>
          </p:nvPr>
        </p:nvSpPr>
        <p:spPr/>
        <p:txBody>
          <a:bodyPr/>
          <a:lstStyle/>
          <a:p>
            <a:pPr>
              <a:defRPr/>
            </a:pPr>
            <a:fld id="{3FA6D8A3-A8DE-4A94-9413-BB23BAB7170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9"/>
          <p:cNvGrpSpPr>
            <a:grpSpLocks/>
          </p:cNvGrpSpPr>
          <p:nvPr/>
        </p:nvGrpSpPr>
        <p:grpSpPr bwMode="auto">
          <a:xfrm>
            <a:off x="1143000" y="628650"/>
            <a:ext cx="8012113" cy="2571750"/>
            <a:chOff x="720" y="396"/>
            <a:chExt cx="5047" cy="1620"/>
          </a:xfrm>
        </p:grpSpPr>
        <p:sp>
          <p:nvSpPr>
            <p:cNvPr id="3090" name="Rectangle 18"/>
            <p:cNvSpPr>
              <a:spLocks noChangeArrowheads="1"/>
            </p:cNvSpPr>
            <p:nvPr userDrawn="1"/>
          </p:nvSpPr>
          <p:spPr bwMode="gray">
            <a:xfrm>
              <a:off x="1081" y="396"/>
              <a:ext cx="4686" cy="1596"/>
            </a:xfrm>
            <a:prstGeom prst="rect">
              <a:avLst/>
            </a:prstGeom>
            <a:solidFill>
              <a:schemeClr val="folHlink"/>
            </a:solidFill>
            <a:ln w="9525">
              <a:noFill/>
              <a:miter lim="800000"/>
              <a:headEnd/>
              <a:tailEnd/>
            </a:ln>
          </p:spPr>
          <p:txBody>
            <a:bodyPr/>
            <a:lstStyle/>
            <a:p>
              <a:endParaRPr lang="en-US"/>
            </a:p>
          </p:txBody>
        </p:sp>
        <p:sp>
          <p:nvSpPr>
            <p:cNvPr id="3100" name="Rectangle 28"/>
            <p:cNvSpPr>
              <a:spLocks noChangeArrowheads="1"/>
            </p:cNvSpPr>
            <p:nvPr userDrawn="1"/>
          </p:nvSpPr>
          <p:spPr bwMode="gray">
            <a:xfrm>
              <a:off x="720" y="1440"/>
              <a:ext cx="576" cy="576"/>
            </a:xfrm>
            <a:prstGeom prst="rect">
              <a:avLst/>
            </a:prstGeom>
            <a:solidFill>
              <a:schemeClr val="folHlink"/>
            </a:solidFill>
            <a:ln w="9525">
              <a:noFill/>
              <a:miter lim="800000"/>
              <a:headEnd/>
              <a:tailEnd/>
            </a:ln>
            <a:effectLst/>
          </p:spPr>
          <p:txBody>
            <a:bodyPr wrap="none" anchor="ctr"/>
            <a:lstStyle/>
            <a:p>
              <a:endParaRPr lang="en-US"/>
            </a:p>
          </p:txBody>
        </p:sp>
      </p:grpSp>
      <p:sp>
        <p:nvSpPr>
          <p:cNvPr id="3089" name="Rectangle 17"/>
          <p:cNvSpPr>
            <a:spLocks noChangeArrowheads="1"/>
          </p:cNvSpPr>
          <p:nvPr/>
        </p:nvSpPr>
        <p:spPr bwMode="gray">
          <a:xfrm>
            <a:off x="1130300" y="3141663"/>
            <a:ext cx="8013700" cy="574675"/>
          </a:xfrm>
          <a:prstGeom prst="rect">
            <a:avLst/>
          </a:prstGeom>
          <a:solidFill>
            <a:schemeClr val="tx2"/>
          </a:solidFill>
          <a:ln w="9525">
            <a:noFill/>
            <a:miter lim="800000"/>
            <a:headEnd/>
            <a:tailEnd/>
          </a:ln>
          <a:effectLst/>
        </p:spPr>
        <p:txBody>
          <a:bodyPr wrap="none" anchor="ctr"/>
          <a:lstStyle/>
          <a:p>
            <a:endParaRPr lang="en-US"/>
          </a:p>
        </p:txBody>
      </p:sp>
      <p:sp>
        <p:nvSpPr>
          <p:cNvPr id="3091" name="Rectangle 19"/>
          <p:cNvSpPr>
            <a:spLocks noChangeArrowheads="1"/>
          </p:cNvSpPr>
          <p:nvPr/>
        </p:nvSpPr>
        <p:spPr bwMode="gray">
          <a:xfrm>
            <a:off x="573088" y="2520950"/>
            <a:ext cx="576262" cy="641350"/>
          </a:xfrm>
          <a:prstGeom prst="rect">
            <a:avLst/>
          </a:prstGeom>
          <a:solidFill>
            <a:schemeClr val="accent2"/>
          </a:solidFill>
          <a:ln w="9525">
            <a:noFill/>
            <a:miter lim="800000"/>
            <a:headEnd/>
            <a:tailEnd/>
          </a:ln>
        </p:spPr>
        <p:txBody>
          <a:bodyPr/>
          <a:lstStyle/>
          <a:p>
            <a:endParaRPr lang="en-US"/>
          </a:p>
        </p:txBody>
      </p:sp>
      <p:sp>
        <p:nvSpPr>
          <p:cNvPr id="3092" name="Rectangle 20"/>
          <p:cNvSpPr>
            <a:spLocks noChangeArrowheads="1"/>
          </p:cNvSpPr>
          <p:nvPr/>
        </p:nvSpPr>
        <p:spPr bwMode="gray">
          <a:xfrm>
            <a:off x="1716088" y="628650"/>
            <a:ext cx="566737" cy="636588"/>
          </a:xfrm>
          <a:prstGeom prst="rect">
            <a:avLst/>
          </a:prstGeom>
          <a:solidFill>
            <a:schemeClr val="hlink"/>
          </a:solidFill>
          <a:ln w="9525">
            <a:noFill/>
            <a:miter lim="800000"/>
            <a:headEnd/>
            <a:tailEnd/>
          </a:ln>
        </p:spPr>
        <p:txBody>
          <a:bodyPr/>
          <a:lstStyle/>
          <a:p>
            <a:endParaRPr lang="en-US"/>
          </a:p>
        </p:txBody>
      </p:sp>
      <p:sp>
        <p:nvSpPr>
          <p:cNvPr id="3093" name="Rectangle 21"/>
          <p:cNvSpPr>
            <a:spLocks noChangeArrowheads="1"/>
          </p:cNvSpPr>
          <p:nvPr/>
        </p:nvSpPr>
        <p:spPr bwMode="gray">
          <a:xfrm>
            <a:off x="2278063" y="0"/>
            <a:ext cx="585787" cy="635000"/>
          </a:xfrm>
          <a:prstGeom prst="rect">
            <a:avLst/>
          </a:prstGeom>
          <a:solidFill>
            <a:schemeClr val="hlink"/>
          </a:solidFill>
          <a:ln w="9525">
            <a:noFill/>
            <a:miter lim="800000"/>
            <a:headEnd/>
            <a:tailEnd/>
          </a:ln>
        </p:spPr>
        <p:txBody>
          <a:bodyPr/>
          <a:lstStyle/>
          <a:p>
            <a:endParaRPr lang="en-US"/>
          </a:p>
        </p:txBody>
      </p:sp>
      <p:sp>
        <p:nvSpPr>
          <p:cNvPr id="3094" name="Rectangle 22"/>
          <p:cNvSpPr>
            <a:spLocks noChangeArrowheads="1"/>
          </p:cNvSpPr>
          <p:nvPr/>
        </p:nvSpPr>
        <p:spPr bwMode="gray">
          <a:xfrm>
            <a:off x="2281238" y="628650"/>
            <a:ext cx="585787" cy="631825"/>
          </a:xfrm>
          <a:prstGeom prst="rect">
            <a:avLst/>
          </a:prstGeom>
          <a:solidFill>
            <a:schemeClr val="accent2"/>
          </a:solidFill>
          <a:ln w="9525">
            <a:noFill/>
            <a:miter lim="800000"/>
            <a:headEnd/>
            <a:tailEnd/>
          </a:ln>
        </p:spPr>
        <p:txBody>
          <a:bodyPr/>
          <a:lstStyle/>
          <a:p>
            <a:endParaRPr lang="en-US"/>
          </a:p>
        </p:txBody>
      </p:sp>
      <p:sp>
        <p:nvSpPr>
          <p:cNvPr id="3095" name="Rectangle 23"/>
          <p:cNvSpPr>
            <a:spLocks noChangeArrowheads="1"/>
          </p:cNvSpPr>
          <p:nvPr/>
        </p:nvSpPr>
        <p:spPr bwMode="gray">
          <a:xfrm>
            <a:off x="1141413" y="1262063"/>
            <a:ext cx="574675" cy="625475"/>
          </a:xfrm>
          <a:prstGeom prst="rect">
            <a:avLst/>
          </a:prstGeom>
          <a:solidFill>
            <a:schemeClr val="hlink"/>
          </a:solidFill>
          <a:ln w="9525">
            <a:noFill/>
            <a:miter lim="800000"/>
            <a:headEnd/>
            <a:tailEnd/>
          </a:ln>
        </p:spPr>
        <p:txBody>
          <a:bodyPr/>
          <a:lstStyle/>
          <a:p>
            <a:endParaRPr lang="en-US"/>
          </a:p>
        </p:txBody>
      </p:sp>
      <p:sp>
        <p:nvSpPr>
          <p:cNvPr id="3096" name="Rectangle 24"/>
          <p:cNvSpPr>
            <a:spLocks noChangeArrowheads="1"/>
          </p:cNvSpPr>
          <p:nvPr/>
        </p:nvSpPr>
        <p:spPr bwMode="gray">
          <a:xfrm>
            <a:off x="1716088" y="1263650"/>
            <a:ext cx="566737" cy="622300"/>
          </a:xfrm>
          <a:prstGeom prst="rect">
            <a:avLst/>
          </a:prstGeom>
          <a:solidFill>
            <a:schemeClr val="accent2"/>
          </a:solidFill>
          <a:ln w="9525">
            <a:noFill/>
            <a:miter lim="800000"/>
            <a:headEnd/>
            <a:tailEnd/>
          </a:ln>
        </p:spPr>
        <p:txBody>
          <a:bodyPr/>
          <a:lstStyle/>
          <a:p>
            <a:endParaRPr lang="en-US"/>
          </a:p>
        </p:txBody>
      </p:sp>
      <p:sp>
        <p:nvSpPr>
          <p:cNvPr id="3097" name="Rectangle 25"/>
          <p:cNvSpPr>
            <a:spLocks noChangeArrowheads="1"/>
          </p:cNvSpPr>
          <p:nvPr/>
        </p:nvSpPr>
        <p:spPr bwMode="gray">
          <a:xfrm>
            <a:off x="573088" y="1885950"/>
            <a:ext cx="576262" cy="644525"/>
          </a:xfrm>
          <a:prstGeom prst="rect">
            <a:avLst/>
          </a:prstGeom>
          <a:solidFill>
            <a:schemeClr val="hlink"/>
          </a:solidFill>
          <a:ln w="9525">
            <a:noFill/>
            <a:miter lim="800000"/>
            <a:headEnd/>
            <a:tailEnd/>
          </a:ln>
        </p:spPr>
        <p:txBody>
          <a:bodyPr/>
          <a:lstStyle/>
          <a:p>
            <a:endParaRPr lang="en-US"/>
          </a:p>
        </p:txBody>
      </p:sp>
      <p:sp>
        <p:nvSpPr>
          <p:cNvPr id="3098" name="Rectangle 26"/>
          <p:cNvSpPr>
            <a:spLocks noChangeArrowheads="1"/>
          </p:cNvSpPr>
          <p:nvPr/>
        </p:nvSpPr>
        <p:spPr bwMode="gray">
          <a:xfrm>
            <a:off x="1141413" y="1885950"/>
            <a:ext cx="576262" cy="644525"/>
          </a:xfrm>
          <a:prstGeom prst="rect">
            <a:avLst/>
          </a:prstGeom>
          <a:solidFill>
            <a:schemeClr val="accent2"/>
          </a:solidFill>
          <a:ln w="9525">
            <a:noFill/>
            <a:miter lim="800000"/>
            <a:headEnd/>
            <a:tailEnd/>
          </a:ln>
        </p:spPr>
        <p:txBody>
          <a:bodyPr/>
          <a:lstStyle/>
          <a:p>
            <a:endParaRPr lang="en-US"/>
          </a:p>
        </p:txBody>
      </p:sp>
      <p:sp>
        <p:nvSpPr>
          <p:cNvPr id="3099" name="Rectangle 27"/>
          <p:cNvSpPr>
            <a:spLocks noChangeArrowheads="1"/>
          </p:cNvSpPr>
          <p:nvPr/>
        </p:nvSpPr>
        <p:spPr bwMode="gray">
          <a:xfrm>
            <a:off x="0" y="2528888"/>
            <a:ext cx="574675" cy="633412"/>
          </a:xfrm>
          <a:prstGeom prst="rect">
            <a:avLst/>
          </a:prstGeom>
          <a:solidFill>
            <a:schemeClr val="hlink"/>
          </a:solidFill>
          <a:ln w="9525">
            <a:noFill/>
            <a:miter lim="800000"/>
            <a:headEnd/>
            <a:tailEnd/>
          </a:ln>
        </p:spPr>
        <p:txBody>
          <a:bodyPr/>
          <a:lstStyle/>
          <a:p>
            <a:endParaRPr lang="en-US"/>
          </a:p>
        </p:txBody>
      </p:sp>
      <p:sp>
        <p:nvSpPr>
          <p:cNvPr id="3074" name="Rectangle 2"/>
          <p:cNvSpPr>
            <a:spLocks noGrp="1" noChangeArrowheads="1"/>
          </p:cNvSpPr>
          <p:nvPr>
            <p:ph type="ctrTitle"/>
          </p:nvPr>
        </p:nvSpPr>
        <p:spPr bwMode="gray">
          <a:xfrm>
            <a:off x="1752600" y="1800225"/>
            <a:ext cx="6629400" cy="1012825"/>
          </a:xfrm>
        </p:spPr>
        <p:txBody>
          <a:bodyPr/>
          <a:lstStyle>
            <a:lvl1pPr algn="ctr">
              <a:defRPr sz="3600" i="1">
                <a:latin typeface="Verdana" pitchFamily="34" charset="0"/>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1600200" y="3276600"/>
            <a:ext cx="6324600" cy="381000"/>
          </a:xfrm>
        </p:spPr>
        <p:txBody>
          <a:bodyPr/>
          <a:lstStyle>
            <a:lvl1pPr marL="0" indent="0" algn="ctr">
              <a:buFont typeface="Wingdings" pitchFamily="2" charset="2"/>
              <a:buNone/>
              <a:defRPr sz="1800" b="1">
                <a:solidFill>
                  <a:schemeClr val="bg1"/>
                </a:solidFill>
              </a:defRPr>
            </a:lvl1pPr>
          </a:lstStyle>
          <a:p>
            <a:r>
              <a:rPr lang="en-US" smtClean="0"/>
              <a:t>Click to edit Master subtitle style</a:t>
            </a:r>
            <a:endParaRPr lang="en-US"/>
          </a:p>
        </p:txBody>
      </p:sp>
      <p:grpSp>
        <p:nvGrpSpPr>
          <p:cNvPr id="3" name="Group 16"/>
          <p:cNvGrpSpPr>
            <a:grpSpLocks/>
          </p:cNvGrpSpPr>
          <p:nvPr/>
        </p:nvGrpSpPr>
        <p:grpSpPr bwMode="auto">
          <a:xfrm>
            <a:off x="4191000" y="5410200"/>
            <a:ext cx="1295400" cy="695325"/>
            <a:chOff x="2680" y="3678"/>
            <a:chExt cx="680" cy="438"/>
          </a:xfrm>
        </p:grpSpPr>
        <p:sp>
          <p:nvSpPr>
            <p:cNvPr id="3086" name="Text Box 14"/>
            <p:cNvSpPr txBox="1">
              <a:spLocks noChangeArrowheads="1"/>
            </p:cNvSpPr>
            <p:nvPr userDrawn="1"/>
          </p:nvSpPr>
          <p:spPr bwMode="gray">
            <a:xfrm>
              <a:off x="2680" y="3789"/>
              <a:ext cx="680" cy="327"/>
            </a:xfrm>
            <a:prstGeom prst="rect">
              <a:avLst/>
            </a:prstGeom>
            <a:noFill/>
            <a:ln w="9525">
              <a:noFill/>
              <a:miter lim="800000"/>
              <a:headEnd/>
              <a:tailEnd/>
            </a:ln>
            <a:effectLst/>
          </p:spPr>
          <p:txBody>
            <a:bodyPr>
              <a:spAutoFit/>
            </a:bodyPr>
            <a:lstStyle/>
            <a:p>
              <a:pPr algn="l"/>
              <a:r>
                <a:rPr lang="en-US" sz="2800" b="1">
                  <a:solidFill>
                    <a:schemeClr val="tx2"/>
                  </a:solidFill>
                </a:rPr>
                <a:t>LOGO</a:t>
              </a:r>
            </a:p>
          </p:txBody>
        </p:sp>
        <p:sp>
          <p:nvSpPr>
            <p:cNvPr id="3087" name="AutoShape 15"/>
            <p:cNvSpPr>
              <a:spLocks noChangeArrowheads="1"/>
            </p:cNvSpPr>
            <p:nvPr userDrawn="1"/>
          </p:nvSpPr>
          <p:spPr bwMode="gray">
            <a:xfrm rot="5400000">
              <a:off x="2928" y="3493"/>
              <a:ext cx="172" cy="542"/>
            </a:xfrm>
            <a:prstGeom prst="moon">
              <a:avLst>
                <a:gd name="adj" fmla="val 21208"/>
              </a:avLst>
            </a:prstGeom>
            <a:solidFill>
              <a:schemeClr val="accent2"/>
            </a:solidFill>
            <a:ln w="9525">
              <a:noFill/>
              <a:miter lim="800000"/>
              <a:headEnd/>
              <a:tailEnd/>
            </a:ln>
            <a:effectLst/>
          </p:spPr>
          <p:txBody>
            <a:bodyPr wrap="none"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D9E0D2AF-018C-4FA1-A53A-770050436577}" type="slidenum">
              <a:rPr lang="en-US" smtClean="0"/>
              <a:pPr>
                <a:defRPr/>
              </a:pPr>
              <a:t>‹#›</a:t>
            </a:fld>
            <a:endParaRPr lang="en-US"/>
          </a:p>
        </p:txBody>
      </p:sp>
      <p:sp>
        <p:nvSpPr>
          <p:cNvPr id="6" name="Date Placeholder 5"/>
          <p:cNvSpPr>
            <a:spLocks noGrp="1"/>
          </p:cNvSpPr>
          <p:nvPr>
            <p:ph type="dt" sz="half" idx="12"/>
          </p:nvPr>
        </p:nvSpPr>
        <p:spPr/>
        <p:txBody>
          <a:bodyPr/>
          <a:lstStyle>
            <a:lvl1pPr>
              <a:defRPr/>
            </a:lvl1pPr>
          </a:lstStyle>
          <a:p>
            <a:pPr>
              <a:defRPr/>
            </a:pPr>
            <a:fld id="{AA8F88EA-B9D5-4785-A4FE-D00B515FA290}" type="datetimeFigureOut">
              <a:rPr lang="en-US" smtClean="0"/>
              <a:pPr>
                <a:defRPr/>
              </a:pPr>
              <a:t>12/18/2014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B2780E44-591C-409D-ADF1-BF15FD1363E1}" type="slidenum">
              <a:rPr lang="en-US" smtClean="0"/>
              <a:pPr>
                <a:defRPr/>
              </a:pPr>
              <a:t>‹#›</a:t>
            </a:fld>
            <a:endParaRPr lang="en-US"/>
          </a:p>
        </p:txBody>
      </p:sp>
      <p:sp>
        <p:nvSpPr>
          <p:cNvPr id="6" name="Date Placeholder 5"/>
          <p:cNvSpPr>
            <a:spLocks noGrp="1"/>
          </p:cNvSpPr>
          <p:nvPr>
            <p:ph type="dt" sz="half" idx="12"/>
          </p:nvPr>
        </p:nvSpPr>
        <p:spPr/>
        <p:txBody>
          <a:bodyPr/>
          <a:lstStyle>
            <a:lvl1pPr>
              <a:defRPr/>
            </a:lvl1pPr>
          </a:lstStyle>
          <a:p>
            <a:pPr>
              <a:defRPr/>
            </a:pPr>
            <a:fld id="{87B7D390-317E-4424-B3F8-3775AE97BB05}" type="datetimeFigureOut">
              <a:rPr lang="en-US" smtClean="0"/>
              <a:pPr>
                <a:defRPr/>
              </a:pPr>
              <a:t>12/18/2014</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391400"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28725"/>
            <a:ext cx="8229600" cy="5248275"/>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5943600" y="6537325"/>
            <a:ext cx="2895600" cy="320675"/>
          </a:xfrm>
        </p:spPr>
        <p:txBody>
          <a:bodyPr/>
          <a:lstStyle>
            <a:lvl1pPr>
              <a:defRPr/>
            </a:lvl1pPr>
          </a:lstStyle>
          <a:p>
            <a:pPr>
              <a:defRPr/>
            </a:pPr>
            <a:endParaRPr lang="en-US"/>
          </a:p>
        </p:txBody>
      </p:sp>
      <p:sp>
        <p:nvSpPr>
          <p:cNvPr id="5" name="Slide Number Placeholder 4"/>
          <p:cNvSpPr>
            <a:spLocks noGrp="1"/>
          </p:cNvSpPr>
          <p:nvPr>
            <p:ph type="sldNum" sz="quarter" idx="11"/>
          </p:nvPr>
        </p:nvSpPr>
        <p:spPr>
          <a:xfrm>
            <a:off x="2971800" y="6537325"/>
            <a:ext cx="2133600" cy="320675"/>
          </a:xfrm>
        </p:spPr>
        <p:txBody>
          <a:bodyPr/>
          <a:lstStyle>
            <a:lvl1pPr>
              <a:defRPr/>
            </a:lvl1pPr>
          </a:lstStyle>
          <a:p>
            <a:pPr>
              <a:defRPr/>
            </a:pPr>
            <a:fld id="{BAECCD89-CEF5-4BFF-B2EB-7EE358798786}" type="slidenum">
              <a:rPr lang="en-US" smtClean="0"/>
              <a:pPr>
                <a:defRPr/>
              </a:pPr>
              <a:t>‹#›</a:t>
            </a:fld>
            <a:endParaRPr lang="en-US"/>
          </a:p>
        </p:txBody>
      </p:sp>
      <p:sp>
        <p:nvSpPr>
          <p:cNvPr id="6" name="Date Placeholder 5"/>
          <p:cNvSpPr>
            <a:spLocks noGrp="1"/>
          </p:cNvSpPr>
          <p:nvPr>
            <p:ph type="dt" sz="half" idx="12"/>
          </p:nvPr>
        </p:nvSpPr>
        <p:spPr>
          <a:xfrm>
            <a:off x="5943600" y="68263"/>
            <a:ext cx="2590800" cy="236537"/>
          </a:xfrm>
        </p:spPr>
        <p:txBody>
          <a:bodyPr/>
          <a:lstStyle>
            <a:lvl1pPr>
              <a:defRPr/>
            </a:lvl1pPr>
          </a:lstStyle>
          <a:p>
            <a:pPr>
              <a:defRPr/>
            </a:pPr>
            <a:fld id="{FF7618A1-3766-4941-9EF1-89E89C3B32E7}" type="datetimeFigureOut">
              <a:rPr lang="en-US" smtClean="0"/>
              <a:pPr>
                <a:defRPr/>
              </a:pPr>
              <a:t>12/18/2014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81F6EAD6-46F6-467D-BA83-73529AD14F46}" type="slidenum">
              <a:rPr lang="en-US" smtClean="0"/>
              <a:pPr>
                <a:defRPr/>
              </a:pPr>
              <a:t>‹#›</a:t>
            </a:fld>
            <a:endParaRPr lang="en-US"/>
          </a:p>
        </p:txBody>
      </p:sp>
      <p:sp>
        <p:nvSpPr>
          <p:cNvPr id="6" name="Date Placeholder 5"/>
          <p:cNvSpPr>
            <a:spLocks noGrp="1"/>
          </p:cNvSpPr>
          <p:nvPr>
            <p:ph type="dt" sz="half" idx="12"/>
          </p:nvPr>
        </p:nvSpPr>
        <p:spPr/>
        <p:txBody>
          <a:bodyPr/>
          <a:lstStyle>
            <a:lvl1pPr>
              <a:defRPr/>
            </a:lvl1pPr>
          </a:lstStyle>
          <a:p>
            <a:pPr>
              <a:defRPr/>
            </a:pPr>
            <a:fld id="{AF2A8438-2835-425B-BB35-4129B58E76D3}" type="datetimeFigureOut">
              <a:rPr lang="en-US" smtClean="0"/>
              <a:pPr>
                <a:defRPr/>
              </a:pPr>
              <a:t>12/18/2014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DCC06609-93BF-40A5-A41E-8221631037C1}" type="slidenum">
              <a:rPr lang="en-US" smtClean="0"/>
              <a:pPr>
                <a:defRPr/>
              </a:pPr>
              <a:t>‹#›</a:t>
            </a:fld>
            <a:endParaRPr lang="en-US"/>
          </a:p>
        </p:txBody>
      </p:sp>
      <p:sp>
        <p:nvSpPr>
          <p:cNvPr id="6" name="Date Placeholder 5"/>
          <p:cNvSpPr>
            <a:spLocks noGrp="1"/>
          </p:cNvSpPr>
          <p:nvPr>
            <p:ph type="dt" sz="half" idx="12"/>
          </p:nvPr>
        </p:nvSpPr>
        <p:spPr/>
        <p:txBody>
          <a:bodyPr/>
          <a:lstStyle>
            <a:lvl1pPr>
              <a:defRPr/>
            </a:lvl1pPr>
          </a:lstStyle>
          <a:p>
            <a:pPr>
              <a:defRPr/>
            </a:pPr>
            <a:fld id="{3753F9A8-82A9-4DA7-B8D4-A24398234E60}" type="datetimeFigureOut">
              <a:rPr lang="en-US" smtClean="0"/>
              <a:pPr>
                <a:defRPr/>
              </a:pPr>
              <a:t>12/18/2014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3B82FCF-9A62-4E14-AD19-502B9B583FE7}" type="slidenum">
              <a:rPr lang="en-US" smtClean="0"/>
              <a:pPr>
                <a:defRPr/>
              </a:pPr>
              <a:t>‹#›</a:t>
            </a:fld>
            <a:endParaRPr lang="en-US"/>
          </a:p>
        </p:txBody>
      </p:sp>
      <p:sp>
        <p:nvSpPr>
          <p:cNvPr id="7" name="Date Placeholder 6"/>
          <p:cNvSpPr>
            <a:spLocks noGrp="1"/>
          </p:cNvSpPr>
          <p:nvPr>
            <p:ph type="dt" sz="half" idx="12"/>
          </p:nvPr>
        </p:nvSpPr>
        <p:spPr/>
        <p:txBody>
          <a:bodyPr/>
          <a:lstStyle>
            <a:lvl1pPr>
              <a:defRPr/>
            </a:lvl1pPr>
          </a:lstStyle>
          <a:p>
            <a:pPr>
              <a:defRPr/>
            </a:pPr>
            <a:fld id="{B19AFB6D-E0F6-4883-BDEA-ADA78C7949BE}" type="datetimeFigureOut">
              <a:rPr lang="en-US" smtClean="0"/>
              <a:pPr>
                <a:defRPr/>
              </a:pPr>
              <a:t>12/18/2014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38BC8998-9082-42C8-86A6-3D4DDAB5AF08}" type="slidenum">
              <a:rPr lang="en-US" smtClean="0"/>
              <a:pPr>
                <a:defRPr/>
              </a:pPr>
              <a:t>‹#›</a:t>
            </a:fld>
            <a:endParaRPr lang="en-US"/>
          </a:p>
        </p:txBody>
      </p:sp>
      <p:sp>
        <p:nvSpPr>
          <p:cNvPr id="9" name="Date Placeholder 8"/>
          <p:cNvSpPr>
            <a:spLocks noGrp="1"/>
          </p:cNvSpPr>
          <p:nvPr>
            <p:ph type="dt" sz="half" idx="12"/>
          </p:nvPr>
        </p:nvSpPr>
        <p:spPr/>
        <p:txBody>
          <a:bodyPr/>
          <a:lstStyle>
            <a:lvl1pPr>
              <a:defRPr/>
            </a:lvl1pPr>
          </a:lstStyle>
          <a:p>
            <a:pPr>
              <a:defRPr/>
            </a:pPr>
            <a:fld id="{EC2ECE3F-911A-46FC-92DC-AB4336A69420}" type="datetimeFigureOut">
              <a:rPr lang="en-US" smtClean="0"/>
              <a:pPr>
                <a:defRPr/>
              </a:pPr>
              <a:t>12/18/2014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29566E84-165C-48C5-AE9B-E52286378B13}" type="slidenum">
              <a:rPr lang="en-US" smtClean="0"/>
              <a:pPr>
                <a:defRPr/>
              </a:pPr>
              <a:t>‹#›</a:t>
            </a:fld>
            <a:endParaRPr lang="en-US"/>
          </a:p>
        </p:txBody>
      </p:sp>
      <p:sp>
        <p:nvSpPr>
          <p:cNvPr id="5" name="Date Placeholder 4"/>
          <p:cNvSpPr>
            <a:spLocks noGrp="1"/>
          </p:cNvSpPr>
          <p:nvPr>
            <p:ph type="dt" sz="half" idx="12"/>
          </p:nvPr>
        </p:nvSpPr>
        <p:spPr/>
        <p:txBody>
          <a:bodyPr/>
          <a:lstStyle>
            <a:lvl1pPr>
              <a:defRPr/>
            </a:lvl1pPr>
          </a:lstStyle>
          <a:p>
            <a:pPr>
              <a:defRPr/>
            </a:pPr>
            <a:fld id="{94059449-4CC3-4C39-9DFC-22649BAF429A}" type="datetimeFigureOut">
              <a:rPr lang="en-US" smtClean="0"/>
              <a:pPr>
                <a:defRPr/>
              </a:pPr>
              <a:t>12/18/2014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B18AEF6F-21A4-4A82-ACCF-12D27FFAE500}" type="slidenum">
              <a:rPr lang="en-US" smtClean="0"/>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517D6E67-EBD4-417E-93E0-3431B6105FCA}" type="datetimeFigureOut">
              <a:rPr lang="en-US" smtClean="0"/>
              <a:pPr>
                <a:defRPr/>
              </a:pPr>
              <a:t>12/18/2014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D99DADD-545E-422D-B1E1-2A9851921F6F}" type="slidenum">
              <a:rPr lang="en-US" smtClean="0"/>
              <a:pPr>
                <a:defRPr/>
              </a:pPr>
              <a:t>‹#›</a:t>
            </a:fld>
            <a:endParaRPr lang="en-US"/>
          </a:p>
        </p:txBody>
      </p:sp>
      <p:sp>
        <p:nvSpPr>
          <p:cNvPr id="7" name="Date Placeholder 6"/>
          <p:cNvSpPr>
            <a:spLocks noGrp="1"/>
          </p:cNvSpPr>
          <p:nvPr>
            <p:ph type="dt" sz="half" idx="12"/>
          </p:nvPr>
        </p:nvSpPr>
        <p:spPr/>
        <p:txBody>
          <a:bodyPr/>
          <a:lstStyle>
            <a:lvl1pPr>
              <a:defRPr/>
            </a:lvl1pPr>
          </a:lstStyle>
          <a:p>
            <a:pPr>
              <a:defRPr/>
            </a:pPr>
            <a:fld id="{664AC29B-0E64-407C-A551-CC9D21310436}" type="datetimeFigureOut">
              <a:rPr lang="en-US" smtClean="0"/>
              <a:pPr>
                <a:defRPr/>
              </a:pPr>
              <a:t>12/18/2014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39CEFB8-DAB6-4251-A7B9-FC9E564CBB14}" type="slidenum">
              <a:rPr lang="en-US" smtClean="0"/>
              <a:pPr>
                <a:defRPr/>
              </a:pPr>
              <a:t>‹#›</a:t>
            </a:fld>
            <a:endParaRPr lang="en-US"/>
          </a:p>
        </p:txBody>
      </p:sp>
      <p:sp>
        <p:nvSpPr>
          <p:cNvPr id="7" name="Date Placeholder 6"/>
          <p:cNvSpPr>
            <a:spLocks noGrp="1"/>
          </p:cNvSpPr>
          <p:nvPr>
            <p:ph type="dt" sz="half" idx="12"/>
          </p:nvPr>
        </p:nvSpPr>
        <p:spPr/>
        <p:txBody>
          <a:bodyPr/>
          <a:lstStyle>
            <a:lvl1pPr>
              <a:defRPr/>
            </a:lvl1pPr>
          </a:lstStyle>
          <a:p>
            <a:pPr>
              <a:defRPr/>
            </a:pPr>
            <a:fld id="{FEBA5475-DA1F-4004-A9D9-6AB345F56B2B}" type="datetimeFigureOut">
              <a:rPr lang="en-US" smtClean="0"/>
              <a:pPr>
                <a:defRPr/>
              </a:pPr>
              <a:t>12/18/2014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655638" y="360363"/>
            <a:ext cx="8497887" cy="719137"/>
          </a:xfrm>
          <a:prstGeom prst="rect">
            <a:avLst/>
          </a:prstGeom>
          <a:solidFill>
            <a:schemeClr val="folHlink"/>
          </a:solidFill>
          <a:ln w="9525">
            <a:noFill/>
            <a:miter lim="800000"/>
            <a:headEnd/>
            <a:tailEnd/>
          </a:ln>
        </p:spPr>
        <p:txBody>
          <a:bodyPr/>
          <a:lstStyle/>
          <a:p>
            <a:endParaRPr lang="en-US"/>
          </a:p>
        </p:txBody>
      </p:sp>
      <p:sp>
        <p:nvSpPr>
          <p:cNvPr id="1027" name="Rectangle 3"/>
          <p:cNvSpPr>
            <a:spLocks noGrp="1" noChangeArrowheads="1"/>
          </p:cNvSpPr>
          <p:nvPr>
            <p:ph type="body" idx="1"/>
          </p:nvPr>
        </p:nvSpPr>
        <p:spPr bwMode="auto">
          <a:xfrm>
            <a:off x="457200" y="12287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943600" y="65373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29718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ECCD89-CEF5-4BFF-B2EB-7EE358798786}" type="slidenum">
              <a:rPr lang="en-US" smtClean="0"/>
              <a:pPr>
                <a:defRPr/>
              </a:pPr>
              <a:t>‹#›</a:t>
            </a:fld>
            <a:endParaRPr lang="en-US"/>
          </a:p>
        </p:txBody>
      </p:sp>
      <p:sp>
        <p:nvSpPr>
          <p:cNvPr id="1026" name="Rectangle 2"/>
          <p:cNvSpPr>
            <a:spLocks noGrp="1" noChangeArrowheads="1"/>
          </p:cNvSpPr>
          <p:nvPr>
            <p:ph type="title"/>
          </p:nvPr>
        </p:nvSpPr>
        <p:spPr bwMode="white">
          <a:xfrm>
            <a:off x="1143000" y="457200"/>
            <a:ext cx="7391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 name="Rectangle 24"/>
          <p:cNvSpPr>
            <a:spLocks noChangeArrowheads="1"/>
          </p:cNvSpPr>
          <p:nvPr/>
        </p:nvSpPr>
        <p:spPr bwMode="gray">
          <a:xfrm>
            <a:off x="0" y="719138"/>
            <a:ext cx="328613" cy="361950"/>
          </a:xfrm>
          <a:prstGeom prst="rect">
            <a:avLst/>
          </a:prstGeom>
          <a:solidFill>
            <a:schemeClr val="hlink"/>
          </a:solidFill>
          <a:ln w="9525">
            <a:noFill/>
            <a:miter lim="800000"/>
            <a:headEnd/>
            <a:tailEnd/>
          </a:ln>
          <a:effectLst/>
        </p:spPr>
        <p:txBody>
          <a:bodyPr wrap="none" anchor="ctr"/>
          <a:lstStyle/>
          <a:p>
            <a:endParaRPr lang="en-US"/>
          </a:p>
        </p:txBody>
      </p:sp>
      <p:sp>
        <p:nvSpPr>
          <p:cNvPr id="1049" name="Rectangle 25"/>
          <p:cNvSpPr>
            <a:spLocks noChangeArrowheads="1"/>
          </p:cNvSpPr>
          <p:nvPr/>
        </p:nvSpPr>
        <p:spPr bwMode="gray">
          <a:xfrm>
            <a:off x="328613" y="357188"/>
            <a:ext cx="328612" cy="361950"/>
          </a:xfrm>
          <a:prstGeom prst="rect">
            <a:avLst/>
          </a:prstGeom>
          <a:solidFill>
            <a:schemeClr val="hlink"/>
          </a:solidFill>
          <a:ln w="9525">
            <a:noFill/>
            <a:miter lim="800000"/>
            <a:headEnd/>
            <a:tailEnd/>
          </a:ln>
          <a:effectLst/>
        </p:spPr>
        <p:txBody>
          <a:bodyPr wrap="none" anchor="ctr"/>
          <a:lstStyle/>
          <a:p>
            <a:endParaRPr lang="en-US"/>
          </a:p>
        </p:txBody>
      </p:sp>
      <p:sp>
        <p:nvSpPr>
          <p:cNvPr id="1050" name="Rectangle 26"/>
          <p:cNvSpPr>
            <a:spLocks noChangeArrowheads="1"/>
          </p:cNvSpPr>
          <p:nvPr/>
        </p:nvSpPr>
        <p:spPr bwMode="gray">
          <a:xfrm>
            <a:off x="657225" y="0"/>
            <a:ext cx="328613" cy="361950"/>
          </a:xfrm>
          <a:prstGeom prst="rect">
            <a:avLst/>
          </a:prstGeom>
          <a:solidFill>
            <a:schemeClr val="hlink"/>
          </a:solidFill>
          <a:ln w="9525">
            <a:noFill/>
            <a:miter lim="800000"/>
            <a:headEnd/>
            <a:tailEnd/>
          </a:ln>
          <a:effectLst/>
        </p:spPr>
        <p:txBody>
          <a:bodyPr wrap="none" anchor="ctr"/>
          <a:lstStyle/>
          <a:p>
            <a:endParaRPr lang="en-US"/>
          </a:p>
        </p:txBody>
      </p:sp>
      <p:sp>
        <p:nvSpPr>
          <p:cNvPr id="1052" name="Rectangle 28"/>
          <p:cNvSpPr>
            <a:spLocks noChangeArrowheads="1"/>
          </p:cNvSpPr>
          <p:nvPr/>
        </p:nvSpPr>
        <p:spPr bwMode="gray">
          <a:xfrm>
            <a:off x="657225" y="361950"/>
            <a:ext cx="328613" cy="361950"/>
          </a:xfrm>
          <a:prstGeom prst="rect">
            <a:avLst/>
          </a:prstGeom>
          <a:solidFill>
            <a:schemeClr val="accent2"/>
          </a:solidFill>
          <a:ln w="9525">
            <a:noFill/>
            <a:miter lim="800000"/>
            <a:headEnd/>
            <a:tailEnd/>
          </a:ln>
          <a:effectLst/>
        </p:spPr>
        <p:txBody>
          <a:bodyPr wrap="none" anchor="ctr"/>
          <a:lstStyle/>
          <a:p>
            <a:endParaRPr lang="en-US"/>
          </a:p>
        </p:txBody>
      </p:sp>
      <p:sp>
        <p:nvSpPr>
          <p:cNvPr id="1053" name="Rectangle 29"/>
          <p:cNvSpPr>
            <a:spLocks noChangeArrowheads="1"/>
          </p:cNvSpPr>
          <p:nvPr/>
        </p:nvSpPr>
        <p:spPr bwMode="gray">
          <a:xfrm>
            <a:off x="328613" y="719138"/>
            <a:ext cx="328612" cy="361950"/>
          </a:xfrm>
          <a:prstGeom prst="rect">
            <a:avLst/>
          </a:prstGeom>
          <a:solidFill>
            <a:schemeClr val="accent2"/>
          </a:solidFill>
          <a:ln w="9525">
            <a:noFill/>
            <a:miter lim="800000"/>
            <a:headEnd/>
            <a:tailEnd/>
          </a:ln>
          <a:effectLst/>
        </p:spPr>
        <p:txBody>
          <a:bodyPr wrap="none" anchor="ctr"/>
          <a:lstStyle/>
          <a:p>
            <a:endParaRPr lang="en-US"/>
          </a:p>
        </p:txBody>
      </p:sp>
      <p:sp>
        <p:nvSpPr>
          <p:cNvPr id="1054" name="Rectangle 30"/>
          <p:cNvSpPr>
            <a:spLocks noGrp="1" noChangeArrowheads="1"/>
          </p:cNvSpPr>
          <p:nvPr>
            <p:ph type="dt" sz="half" idx="2"/>
          </p:nvPr>
        </p:nvSpPr>
        <p:spPr bwMode="auto">
          <a:xfrm>
            <a:off x="5943600" y="68263"/>
            <a:ext cx="25908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mn-lt"/>
              </a:defRPr>
            </a:lvl1pPr>
          </a:lstStyle>
          <a:p>
            <a:pPr>
              <a:defRPr/>
            </a:pPr>
            <a:fld id="{FF7618A1-3766-4941-9EF1-89E89C3B32E7}" type="datetimeFigureOut">
              <a:rPr lang="en-US" smtClean="0"/>
              <a:pPr>
                <a:defRPr/>
              </a:pPr>
              <a:t>12/18/2014</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1" fontAlgn="base" hangingPunct="1">
        <a:spcBef>
          <a:spcPct val="20000"/>
        </a:spcBef>
        <a:spcAft>
          <a:spcPct val="0"/>
        </a:spcAft>
        <a:buClr>
          <a:schemeClr val="tx1"/>
        </a:buClr>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gif"/><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en.wikipedia.org/wiki/Window_funct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362200" y="1501775"/>
            <a:ext cx="6172200" cy="1393825"/>
          </a:xfrm>
        </p:spPr>
        <p:txBody>
          <a:bodyPr>
            <a:noAutofit/>
          </a:bodyPr>
          <a:lstStyle/>
          <a:p>
            <a:pPr algn="r" eaLnBrk="1" hangingPunct="1"/>
            <a:r>
              <a:rPr lang="en-US" sz="6000" dirty="0" smtClean="0">
                <a:latin typeface="Calibri" pitchFamily="34" charset="0"/>
                <a:cs typeface="Calibri" pitchFamily="34" charset="0"/>
              </a:rPr>
              <a:t>Song Identification System</a:t>
            </a:r>
          </a:p>
        </p:txBody>
      </p:sp>
      <p:sp>
        <p:nvSpPr>
          <p:cNvPr id="3" name="Subtitle 2"/>
          <p:cNvSpPr>
            <a:spLocks noGrp="1"/>
          </p:cNvSpPr>
          <p:nvPr>
            <p:ph type="subTitle" idx="1"/>
          </p:nvPr>
        </p:nvSpPr>
        <p:spPr>
          <a:xfrm>
            <a:off x="304800" y="3733800"/>
            <a:ext cx="3276600" cy="2743200"/>
          </a:xfrm>
        </p:spPr>
        <p:txBody>
          <a:bodyPr rtlCol="0">
            <a:noAutofit/>
          </a:bodyPr>
          <a:lstStyle/>
          <a:p>
            <a:pPr algn="r" eaLnBrk="1" fontAlgn="auto" hangingPunct="1">
              <a:spcAft>
                <a:spcPts val="0"/>
              </a:spcAft>
              <a:buFont typeface="Arial" pitchFamily="34" charset="0"/>
              <a:buNone/>
              <a:defRPr/>
            </a:pPr>
            <a:r>
              <a:rPr lang="en-US" sz="2400" b="1" u="sng" dirty="0" smtClean="0">
                <a:solidFill>
                  <a:schemeClr val="tx1"/>
                </a:solidFill>
                <a:latin typeface="Calibri" pitchFamily="34" charset="0"/>
                <a:cs typeface="Calibri" pitchFamily="34" charset="0"/>
              </a:rPr>
              <a:t>Team members:</a:t>
            </a:r>
          </a:p>
          <a:p>
            <a:pPr algn="r" eaLnBrk="1" fontAlgn="auto" hangingPunct="1">
              <a:spcAft>
                <a:spcPts val="0"/>
              </a:spcAft>
              <a:buFont typeface="Arial" pitchFamily="34" charset="0"/>
              <a:buNone/>
              <a:defRPr/>
            </a:pPr>
            <a:r>
              <a:rPr lang="en-US" sz="2200" b="0" dirty="0" smtClean="0">
                <a:solidFill>
                  <a:schemeClr val="tx1"/>
                </a:solidFill>
                <a:latin typeface="Calibri" pitchFamily="34" charset="0"/>
                <a:cs typeface="Calibri" pitchFamily="34" charset="0"/>
              </a:rPr>
              <a:t>Nguyen Ngoc Tan</a:t>
            </a:r>
          </a:p>
          <a:p>
            <a:pPr algn="r" eaLnBrk="1" fontAlgn="auto" hangingPunct="1">
              <a:spcAft>
                <a:spcPts val="0"/>
              </a:spcAft>
              <a:buFont typeface="Arial" pitchFamily="34" charset="0"/>
              <a:buNone/>
              <a:defRPr/>
            </a:pPr>
            <a:r>
              <a:rPr lang="en-US" sz="2200" b="0" dirty="0" smtClean="0">
                <a:solidFill>
                  <a:schemeClr val="tx1"/>
                </a:solidFill>
                <a:latin typeface="Calibri" pitchFamily="34" charset="0"/>
                <a:cs typeface="Calibri" pitchFamily="34" charset="0"/>
              </a:rPr>
              <a:t>Ho </a:t>
            </a:r>
            <a:r>
              <a:rPr lang="en-US" sz="2200" b="0" dirty="0" err="1" smtClean="0">
                <a:solidFill>
                  <a:schemeClr val="tx1"/>
                </a:solidFill>
                <a:latin typeface="Calibri" pitchFamily="34" charset="0"/>
                <a:cs typeface="Calibri" pitchFamily="34" charset="0"/>
              </a:rPr>
              <a:t>Vinh</a:t>
            </a:r>
            <a:r>
              <a:rPr lang="en-US" sz="2200" b="0" dirty="0" smtClean="0">
                <a:solidFill>
                  <a:schemeClr val="tx1"/>
                </a:solidFill>
                <a:latin typeface="Calibri" pitchFamily="34" charset="0"/>
                <a:cs typeface="Calibri" pitchFamily="34" charset="0"/>
              </a:rPr>
              <a:t> </a:t>
            </a:r>
            <a:r>
              <a:rPr lang="en-US" sz="2200" b="0" dirty="0" err="1" smtClean="0">
                <a:solidFill>
                  <a:schemeClr val="tx1"/>
                </a:solidFill>
                <a:latin typeface="Calibri" pitchFamily="34" charset="0"/>
                <a:cs typeface="Calibri" pitchFamily="34" charset="0"/>
              </a:rPr>
              <a:t>Thinh</a:t>
            </a:r>
            <a:endParaRPr lang="en-US" sz="2200" b="0" dirty="0" smtClean="0">
              <a:solidFill>
                <a:schemeClr val="tx1"/>
              </a:solidFill>
              <a:latin typeface="Calibri" pitchFamily="34" charset="0"/>
              <a:cs typeface="Calibri" pitchFamily="34" charset="0"/>
            </a:endParaRPr>
          </a:p>
          <a:p>
            <a:pPr algn="r" eaLnBrk="1" fontAlgn="auto" hangingPunct="1">
              <a:spcAft>
                <a:spcPts val="0"/>
              </a:spcAft>
              <a:buFont typeface="Arial" pitchFamily="34" charset="0"/>
              <a:buNone/>
              <a:defRPr/>
            </a:pPr>
            <a:r>
              <a:rPr lang="en-US" sz="2200" b="0" dirty="0" smtClean="0">
                <a:solidFill>
                  <a:schemeClr val="tx1"/>
                </a:solidFill>
                <a:latin typeface="Calibri" pitchFamily="34" charset="0"/>
                <a:cs typeface="Calibri" pitchFamily="34" charset="0"/>
              </a:rPr>
              <a:t>Nguyen </a:t>
            </a:r>
            <a:r>
              <a:rPr lang="en-US" sz="2200" b="0" dirty="0" err="1" smtClean="0">
                <a:solidFill>
                  <a:schemeClr val="tx1"/>
                </a:solidFill>
                <a:latin typeface="Calibri" pitchFamily="34" charset="0"/>
                <a:cs typeface="Calibri" pitchFamily="34" charset="0"/>
              </a:rPr>
              <a:t>Huu</a:t>
            </a:r>
            <a:r>
              <a:rPr lang="en-US" sz="2200" b="0" dirty="0" smtClean="0">
                <a:solidFill>
                  <a:schemeClr val="tx1"/>
                </a:solidFill>
                <a:latin typeface="Calibri" pitchFamily="34" charset="0"/>
                <a:cs typeface="Calibri" pitchFamily="34" charset="0"/>
              </a:rPr>
              <a:t> </a:t>
            </a:r>
            <a:r>
              <a:rPr lang="en-US" sz="2200" b="0" dirty="0" err="1" smtClean="0">
                <a:solidFill>
                  <a:schemeClr val="tx1"/>
                </a:solidFill>
                <a:latin typeface="Calibri" pitchFamily="34" charset="0"/>
                <a:cs typeface="Calibri" pitchFamily="34" charset="0"/>
              </a:rPr>
              <a:t>Duy</a:t>
            </a:r>
            <a:endParaRPr lang="en-US" sz="2200" b="0" dirty="0" smtClean="0">
              <a:solidFill>
                <a:schemeClr val="tx1"/>
              </a:solidFill>
              <a:latin typeface="Calibri" pitchFamily="34" charset="0"/>
              <a:cs typeface="Calibri" pitchFamily="34" charset="0"/>
            </a:endParaRPr>
          </a:p>
          <a:p>
            <a:pPr algn="r" eaLnBrk="1" fontAlgn="auto" hangingPunct="1">
              <a:spcAft>
                <a:spcPts val="0"/>
              </a:spcAft>
              <a:buFont typeface="Arial" pitchFamily="34" charset="0"/>
              <a:buNone/>
              <a:defRPr/>
            </a:pPr>
            <a:r>
              <a:rPr lang="en-US" sz="2200" b="0" dirty="0" smtClean="0">
                <a:solidFill>
                  <a:schemeClr val="tx1"/>
                </a:solidFill>
                <a:latin typeface="Calibri" pitchFamily="34" charset="0"/>
                <a:cs typeface="Calibri" pitchFamily="34" charset="0"/>
              </a:rPr>
              <a:t>Nguyen Hoang </a:t>
            </a:r>
            <a:r>
              <a:rPr lang="en-US" sz="2200" b="0" dirty="0" err="1" smtClean="0">
                <a:solidFill>
                  <a:schemeClr val="tx1"/>
                </a:solidFill>
                <a:latin typeface="Calibri" pitchFamily="34" charset="0"/>
                <a:cs typeface="Calibri" pitchFamily="34" charset="0"/>
              </a:rPr>
              <a:t>Diep</a:t>
            </a:r>
            <a:endParaRPr lang="en-US" sz="2200" b="0" dirty="0" smtClean="0">
              <a:solidFill>
                <a:schemeClr val="tx1"/>
              </a:solidFill>
              <a:latin typeface="Calibri" pitchFamily="34" charset="0"/>
              <a:cs typeface="Calibri" pitchFamily="34" charset="0"/>
            </a:endParaRPr>
          </a:p>
          <a:p>
            <a:pPr algn="r" eaLnBrk="1" fontAlgn="auto" hangingPunct="1">
              <a:spcAft>
                <a:spcPts val="0"/>
              </a:spcAft>
              <a:buFont typeface="Arial" pitchFamily="34" charset="0"/>
              <a:buNone/>
              <a:defRPr/>
            </a:pPr>
            <a:r>
              <a:rPr lang="en-US" sz="2200" b="0" dirty="0" smtClean="0">
                <a:solidFill>
                  <a:schemeClr val="tx1"/>
                </a:solidFill>
                <a:latin typeface="Calibri" pitchFamily="34" charset="0"/>
                <a:cs typeface="Calibri" pitchFamily="34" charset="0"/>
              </a:rPr>
              <a:t>Nguyen </a:t>
            </a:r>
            <a:r>
              <a:rPr lang="en-US" sz="2200" b="0" dirty="0" err="1" smtClean="0">
                <a:solidFill>
                  <a:schemeClr val="tx1"/>
                </a:solidFill>
                <a:latin typeface="Calibri" pitchFamily="34" charset="0"/>
                <a:cs typeface="Calibri" pitchFamily="34" charset="0"/>
              </a:rPr>
              <a:t>Trong</a:t>
            </a:r>
            <a:r>
              <a:rPr lang="en-US" sz="2200" b="0" dirty="0" smtClean="0">
                <a:solidFill>
                  <a:schemeClr val="tx1"/>
                </a:solidFill>
                <a:latin typeface="Calibri" pitchFamily="34" charset="0"/>
                <a:cs typeface="Calibri" pitchFamily="34" charset="0"/>
              </a:rPr>
              <a:t> Dai</a:t>
            </a:r>
          </a:p>
          <a:p>
            <a:pPr algn="r" eaLnBrk="1" fontAlgn="auto" hangingPunct="1">
              <a:spcAft>
                <a:spcPts val="0"/>
              </a:spcAft>
              <a:buFont typeface="Arial" pitchFamily="34" charset="0"/>
              <a:buNone/>
              <a:defRPr/>
            </a:pPr>
            <a:r>
              <a:rPr lang="en-US" sz="2200" b="0" dirty="0" smtClean="0">
                <a:solidFill>
                  <a:schemeClr val="tx1"/>
                </a:solidFill>
                <a:latin typeface="Calibri" pitchFamily="34" charset="0"/>
                <a:cs typeface="Calibri" pitchFamily="34" charset="0"/>
              </a:rPr>
              <a:t>Le </a:t>
            </a:r>
            <a:r>
              <a:rPr lang="en-US" sz="2200" b="0" dirty="0" err="1" smtClean="0">
                <a:solidFill>
                  <a:schemeClr val="tx1"/>
                </a:solidFill>
                <a:latin typeface="Calibri" pitchFamily="34" charset="0"/>
                <a:cs typeface="Calibri" pitchFamily="34" charset="0"/>
              </a:rPr>
              <a:t>Thanh</a:t>
            </a:r>
            <a:r>
              <a:rPr lang="en-US" sz="2200" b="0" dirty="0" smtClean="0">
                <a:solidFill>
                  <a:schemeClr val="tx1"/>
                </a:solidFill>
                <a:latin typeface="Calibri" pitchFamily="34" charset="0"/>
                <a:cs typeface="Calibri" pitchFamily="34" charset="0"/>
              </a:rPr>
              <a:t> Tung</a:t>
            </a:r>
          </a:p>
        </p:txBody>
      </p:sp>
      <p:sp>
        <p:nvSpPr>
          <p:cNvPr id="5" name="TextBox 4"/>
          <p:cNvSpPr txBox="1"/>
          <p:nvPr/>
        </p:nvSpPr>
        <p:spPr>
          <a:xfrm>
            <a:off x="5791200" y="3733800"/>
            <a:ext cx="2751844" cy="1200329"/>
          </a:xfrm>
          <a:prstGeom prst="rect">
            <a:avLst/>
          </a:prstGeom>
          <a:noFill/>
        </p:spPr>
        <p:txBody>
          <a:bodyPr wrap="none" rtlCol="0">
            <a:spAutoFit/>
          </a:bodyPr>
          <a:lstStyle/>
          <a:p>
            <a:r>
              <a:rPr lang="en-US" sz="2400" b="1" u="sng" dirty="0" smtClean="0">
                <a:cs typeface="Calibri" pitchFamily="34" charset="0"/>
              </a:rPr>
              <a:t>Supervisor:</a:t>
            </a:r>
            <a:r>
              <a:rPr lang="en-US" sz="2400" dirty="0" smtClean="0">
                <a:cs typeface="Calibri" pitchFamily="34" charset="0"/>
              </a:rPr>
              <a:t/>
            </a:r>
            <a:br>
              <a:rPr lang="en-US" sz="2400" dirty="0" smtClean="0">
                <a:cs typeface="Calibri" pitchFamily="34" charset="0"/>
              </a:rPr>
            </a:br>
            <a:r>
              <a:rPr lang="en-US" sz="2400" dirty="0" smtClean="0">
                <a:cs typeface="Calibri" pitchFamily="34" charset="0"/>
              </a:rPr>
              <a:t>PhD. </a:t>
            </a:r>
            <a:r>
              <a:rPr lang="en-US" sz="2400" dirty="0" err="1" smtClean="0">
                <a:cs typeface="Calibri" pitchFamily="34" charset="0"/>
              </a:rPr>
              <a:t>Phan</a:t>
            </a:r>
            <a:r>
              <a:rPr lang="en-US" sz="2400" dirty="0" smtClean="0">
                <a:cs typeface="Calibri" pitchFamily="34" charset="0"/>
              </a:rPr>
              <a:t> </a:t>
            </a:r>
            <a:r>
              <a:rPr lang="en-US" sz="2400" dirty="0" err="1" smtClean="0">
                <a:cs typeface="Calibri" pitchFamily="34" charset="0"/>
              </a:rPr>
              <a:t>Duy</a:t>
            </a:r>
            <a:r>
              <a:rPr lang="en-US" sz="2400" dirty="0" smtClean="0">
                <a:cs typeface="Calibri" pitchFamily="34" charset="0"/>
              </a:rPr>
              <a:t> Hung</a:t>
            </a:r>
          </a:p>
          <a:p>
            <a:endParaRPr lang="vi-VN" sz="2400" dirty="0">
              <a:cs typeface="Calibri" pitchFamily="34" charset="0"/>
            </a:endParaRPr>
          </a:p>
        </p:txBody>
      </p:sp>
      <p:pic>
        <p:nvPicPr>
          <p:cNvPr id="1026" name="Picture 2" descr="C:\Users\The Beyonder\Desktop\SongFeeler\MobileApps\Android\SongFeeler\res\drawable\img_icon.png"/>
          <p:cNvPicPr>
            <a:picLocks noChangeAspect="1" noChangeArrowheads="1"/>
          </p:cNvPicPr>
          <p:nvPr/>
        </p:nvPicPr>
        <p:blipFill>
          <a:blip r:embed="rId3" cstate="print"/>
          <a:srcRect/>
          <a:stretch>
            <a:fillRect/>
          </a:stretch>
        </p:blipFill>
        <p:spPr bwMode="auto">
          <a:xfrm>
            <a:off x="3962400" y="4645025"/>
            <a:ext cx="1524000" cy="15271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C:\Users\thinhhv\Pictures\slide\tech\codehaus-jetty-logo.jpg"/>
          <p:cNvPicPr>
            <a:picLocks noChangeAspect="1" noChangeArrowheads="1"/>
          </p:cNvPicPr>
          <p:nvPr/>
        </p:nvPicPr>
        <p:blipFill>
          <a:blip r:embed="rId3" cstate="print"/>
          <a:srcRect/>
          <a:stretch>
            <a:fillRect/>
          </a:stretch>
        </p:blipFill>
        <p:spPr bwMode="auto">
          <a:xfrm>
            <a:off x="6858000" y="1577890"/>
            <a:ext cx="1774910" cy="1774910"/>
          </a:xfrm>
          <a:prstGeom prst="rect">
            <a:avLst/>
          </a:prstGeom>
          <a:noFill/>
        </p:spPr>
      </p:pic>
      <p:pic>
        <p:nvPicPr>
          <p:cNvPr id="16" name="Picture 9" descr="C:\Users\thinhhv\Pictures\slide\tech\java_tech.jpg"/>
          <p:cNvPicPr>
            <a:picLocks noChangeAspect="1" noChangeArrowheads="1"/>
          </p:cNvPicPr>
          <p:nvPr/>
        </p:nvPicPr>
        <p:blipFill>
          <a:blip r:embed="rId4" cstate="print"/>
          <a:srcRect/>
          <a:stretch>
            <a:fillRect/>
          </a:stretch>
        </p:blipFill>
        <p:spPr bwMode="auto">
          <a:xfrm>
            <a:off x="6971094" y="1075062"/>
            <a:ext cx="1410906" cy="1058538"/>
          </a:xfrm>
          <a:prstGeom prst="rect">
            <a:avLst/>
          </a:prstGeom>
          <a:noFill/>
        </p:spPr>
      </p:pic>
      <p:pic>
        <p:nvPicPr>
          <p:cNvPr id="21" name="Picture 14" descr="C:\Users\thinhhv\Pictures\slide\tech\signalr.png"/>
          <p:cNvPicPr>
            <a:picLocks noChangeAspect="1" noChangeArrowheads="1"/>
          </p:cNvPicPr>
          <p:nvPr/>
        </p:nvPicPr>
        <p:blipFill>
          <a:blip r:embed="rId5" cstate="print"/>
          <a:srcRect/>
          <a:stretch>
            <a:fillRect/>
          </a:stretch>
        </p:blipFill>
        <p:spPr bwMode="auto">
          <a:xfrm>
            <a:off x="6477000" y="4343400"/>
            <a:ext cx="2376264" cy="1240138"/>
          </a:xfrm>
          <a:prstGeom prst="rect">
            <a:avLst/>
          </a:prstGeom>
          <a:noFill/>
        </p:spPr>
      </p:pic>
      <p:sp>
        <p:nvSpPr>
          <p:cNvPr id="11266" name="Title 1"/>
          <p:cNvSpPr>
            <a:spLocks noGrp="1"/>
          </p:cNvSpPr>
          <p:nvPr>
            <p:ph type="title"/>
          </p:nvPr>
        </p:nvSpPr>
        <p:spPr>
          <a:xfrm>
            <a:off x="-381000" y="152400"/>
            <a:ext cx="8229600" cy="1066800"/>
          </a:xfrm>
        </p:spPr>
        <p:txBody>
          <a:bodyPr/>
          <a:lstStyle/>
          <a:p>
            <a:pPr algn="ctr" eaLnBrk="1" hangingPunct="1"/>
            <a:r>
              <a:rPr lang="en-US" sz="3200" dirty="0" smtClean="0">
                <a:latin typeface="Calibri" pitchFamily="34" charset="0"/>
                <a:cs typeface="Calibri" pitchFamily="34" charset="0"/>
              </a:rPr>
              <a:t>Project Tools &amp; Technologies</a:t>
            </a:r>
          </a:p>
        </p:txBody>
      </p:sp>
      <p:pic>
        <p:nvPicPr>
          <p:cNvPr id="3" name="Picture 2" descr="C:\Users\thinhhv\Pictures\slide\tool\dropbox-logo.png"/>
          <p:cNvPicPr>
            <a:picLocks noChangeAspect="1" noChangeArrowheads="1"/>
          </p:cNvPicPr>
          <p:nvPr/>
        </p:nvPicPr>
        <p:blipFill>
          <a:blip r:embed="rId6" cstate="print"/>
          <a:srcRect/>
          <a:stretch>
            <a:fillRect/>
          </a:stretch>
        </p:blipFill>
        <p:spPr bwMode="auto">
          <a:xfrm>
            <a:off x="76200" y="3429000"/>
            <a:ext cx="1676400" cy="1676400"/>
          </a:xfrm>
          <a:prstGeom prst="rect">
            <a:avLst/>
          </a:prstGeom>
          <a:noFill/>
        </p:spPr>
      </p:pic>
      <p:pic>
        <p:nvPicPr>
          <p:cNvPr id="4" name="Picture 3" descr="C:\Users\thinhhv\Pictures\slide\tool\eclipse_2.png"/>
          <p:cNvPicPr>
            <a:picLocks noChangeAspect="1" noChangeArrowheads="1"/>
          </p:cNvPicPr>
          <p:nvPr/>
        </p:nvPicPr>
        <p:blipFill>
          <a:blip r:embed="rId7" cstate="print"/>
          <a:srcRect/>
          <a:stretch>
            <a:fillRect/>
          </a:stretch>
        </p:blipFill>
        <p:spPr bwMode="auto">
          <a:xfrm>
            <a:off x="2057400" y="2286000"/>
            <a:ext cx="1295400" cy="1295400"/>
          </a:xfrm>
          <a:prstGeom prst="rect">
            <a:avLst/>
          </a:prstGeom>
          <a:noFill/>
        </p:spPr>
      </p:pic>
      <p:pic>
        <p:nvPicPr>
          <p:cNvPr id="5" name="Picture 4" descr="C:\Users\thinhhv\Pictures\slide\tool\logo_intellij_idea.gif"/>
          <p:cNvPicPr>
            <a:picLocks noChangeAspect="1" noChangeArrowheads="1"/>
          </p:cNvPicPr>
          <p:nvPr/>
        </p:nvPicPr>
        <p:blipFill>
          <a:blip r:embed="rId8" cstate="print"/>
          <a:srcRect/>
          <a:stretch>
            <a:fillRect/>
          </a:stretch>
        </p:blipFill>
        <p:spPr bwMode="auto">
          <a:xfrm>
            <a:off x="1801280" y="3792478"/>
            <a:ext cx="2465920" cy="474722"/>
          </a:xfrm>
          <a:prstGeom prst="rect">
            <a:avLst/>
          </a:prstGeom>
          <a:noFill/>
        </p:spPr>
      </p:pic>
      <p:pic>
        <p:nvPicPr>
          <p:cNvPr id="6" name="Picture 5" descr="C:\Users\thinhhv\Pictures\slide\tool\Microsoft-Office-Logo.jpg"/>
          <p:cNvPicPr>
            <a:picLocks noChangeAspect="1" noChangeArrowheads="1"/>
          </p:cNvPicPr>
          <p:nvPr/>
        </p:nvPicPr>
        <p:blipFill>
          <a:blip r:embed="rId9" cstate="print"/>
          <a:srcRect/>
          <a:stretch>
            <a:fillRect/>
          </a:stretch>
        </p:blipFill>
        <p:spPr bwMode="auto">
          <a:xfrm>
            <a:off x="76200" y="5181600"/>
            <a:ext cx="1727200" cy="1295400"/>
          </a:xfrm>
          <a:prstGeom prst="rect">
            <a:avLst/>
          </a:prstGeom>
          <a:noFill/>
        </p:spPr>
      </p:pic>
      <p:pic>
        <p:nvPicPr>
          <p:cNvPr id="7" name="Picture 6" descr="C:\Users\thinhhv\Pictures\slide\tool\skype.gif"/>
          <p:cNvPicPr>
            <a:picLocks noChangeAspect="1" noChangeArrowheads="1"/>
          </p:cNvPicPr>
          <p:nvPr/>
        </p:nvPicPr>
        <p:blipFill>
          <a:blip r:embed="rId10" cstate="print"/>
          <a:srcRect/>
          <a:stretch>
            <a:fillRect/>
          </a:stretch>
        </p:blipFill>
        <p:spPr bwMode="auto">
          <a:xfrm>
            <a:off x="228600" y="1295400"/>
            <a:ext cx="1541123" cy="685800"/>
          </a:xfrm>
          <a:prstGeom prst="rect">
            <a:avLst/>
          </a:prstGeom>
          <a:noFill/>
        </p:spPr>
      </p:pic>
      <p:pic>
        <p:nvPicPr>
          <p:cNvPr id="8" name="Picture 7" descr="C:\Users\thinhhv\Pictures\slide\tool\tortoisesvn.png"/>
          <p:cNvPicPr>
            <a:picLocks noChangeAspect="1" noChangeArrowheads="1"/>
          </p:cNvPicPr>
          <p:nvPr/>
        </p:nvPicPr>
        <p:blipFill>
          <a:blip r:embed="rId11" cstate="print"/>
          <a:srcRect/>
          <a:stretch>
            <a:fillRect/>
          </a:stretch>
        </p:blipFill>
        <p:spPr bwMode="auto">
          <a:xfrm>
            <a:off x="228600" y="2266950"/>
            <a:ext cx="1447800" cy="1085850"/>
          </a:xfrm>
          <a:prstGeom prst="rect">
            <a:avLst/>
          </a:prstGeom>
          <a:noFill/>
        </p:spPr>
      </p:pic>
      <p:pic>
        <p:nvPicPr>
          <p:cNvPr id="9" name="Picture 8" descr="C:\Users\thinhhv\Pictures\slide\tool\visual_studio.jpg"/>
          <p:cNvPicPr>
            <a:picLocks noChangeAspect="1" noChangeArrowheads="1"/>
          </p:cNvPicPr>
          <p:nvPr/>
        </p:nvPicPr>
        <p:blipFill>
          <a:blip r:embed="rId12" cstate="print"/>
          <a:srcRect/>
          <a:stretch>
            <a:fillRect/>
          </a:stretch>
        </p:blipFill>
        <p:spPr bwMode="auto">
          <a:xfrm>
            <a:off x="1897328" y="1143002"/>
            <a:ext cx="1607872" cy="1066798"/>
          </a:xfrm>
          <a:prstGeom prst="rect">
            <a:avLst/>
          </a:prstGeom>
          <a:noFill/>
        </p:spPr>
      </p:pic>
      <p:pic>
        <p:nvPicPr>
          <p:cNvPr id="11" name="Picture 4" descr="C:\Users\thinhhv\Pictures\slide\tech\Android-logo.png"/>
          <p:cNvPicPr>
            <a:picLocks noChangeAspect="1" noChangeArrowheads="1"/>
          </p:cNvPicPr>
          <p:nvPr/>
        </p:nvPicPr>
        <p:blipFill>
          <a:blip r:embed="rId13" cstate="print"/>
          <a:srcRect/>
          <a:stretch>
            <a:fillRect/>
          </a:stretch>
        </p:blipFill>
        <p:spPr bwMode="auto">
          <a:xfrm>
            <a:off x="5257800" y="1295400"/>
            <a:ext cx="1311424" cy="1311424"/>
          </a:xfrm>
          <a:prstGeom prst="rect">
            <a:avLst/>
          </a:prstGeom>
          <a:noFill/>
        </p:spPr>
      </p:pic>
      <p:pic>
        <p:nvPicPr>
          <p:cNvPr id="13" name="Picture 6" descr="C:\Users\thinhhv\Pictures\slide\tech\asp-net-mvc-5.png"/>
          <p:cNvPicPr>
            <a:picLocks noChangeAspect="1" noChangeArrowheads="1"/>
          </p:cNvPicPr>
          <p:nvPr/>
        </p:nvPicPr>
        <p:blipFill>
          <a:blip r:embed="rId14" cstate="print"/>
          <a:srcRect/>
          <a:stretch>
            <a:fillRect/>
          </a:stretch>
        </p:blipFill>
        <p:spPr bwMode="auto">
          <a:xfrm>
            <a:off x="6934200" y="2814464"/>
            <a:ext cx="1530170" cy="1224136"/>
          </a:xfrm>
          <a:prstGeom prst="rect">
            <a:avLst/>
          </a:prstGeom>
          <a:noFill/>
        </p:spPr>
      </p:pic>
      <p:pic>
        <p:nvPicPr>
          <p:cNvPr id="17" name="Picture 10" descr="C:\Users\thinhhv\Pictures\slide\tech\jquery.png"/>
          <p:cNvPicPr>
            <a:picLocks noChangeAspect="1" noChangeArrowheads="1"/>
          </p:cNvPicPr>
          <p:nvPr/>
        </p:nvPicPr>
        <p:blipFill>
          <a:blip r:embed="rId15" cstate="print"/>
          <a:srcRect/>
          <a:stretch>
            <a:fillRect/>
          </a:stretch>
        </p:blipFill>
        <p:spPr bwMode="auto">
          <a:xfrm>
            <a:off x="1905000" y="4620661"/>
            <a:ext cx="2590800" cy="637139"/>
          </a:xfrm>
          <a:prstGeom prst="rect">
            <a:avLst/>
          </a:prstGeom>
          <a:noFill/>
        </p:spPr>
      </p:pic>
      <p:pic>
        <p:nvPicPr>
          <p:cNvPr id="18" name="Picture 11" descr="C:\Users\thinhhv\Pictures\slide\tech\JSON-la-gi.png"/>
          <p:cNvPicPr>
            <a:picLocks noChangeAspect="1" noChangeArrowheads="1"/>
          </p:cNvPicPr>
          <p:nvPr/>
        </p:nvPicPr>
        <p:blipFill>
          <a:blip r:embed="rId16" cstate="print"/>
          <a:srcRect/>
          <a:stretch>
            <a:fillRect/>
          </a:stretch>
        </p:blipFill>
        <p:spPr bwMode="auto">
          <a:xfrm>
            <a:off x="4724400" y="4122440"/>
            <a:ext cx="1440160" cy="1440160"/>
          </a:xfrm>
          <a:prstGeom prst="rect">
            <a:avLst/>
          </a:prstGeom>
          <a:noFill/>
        </p:spPr>
      </p:pic>
      <p:pic>
        <p:nvPicPr>
          <p:cNvPr id="19" name="Picture 12" descr="C:\Users\thinhhv\Pictures\slide\tech\khoa-hoc-lap-trinh-entity-framework-tai-stanford.png"/>
          <p:cNvPicPr>
            <a:picLocks noChangeAspect="1" noChangeArrowheads="1"/>
          </p:cNvPicPr>
          <p:nvPr/>
        </p:nvPicPr>
        <p:blipFill>
          <a:blip r:embed="rId17" cstate="print"/>
          <a:srcRect/>
          <a:stretch>
            <a:fillRect/>
          </a:stretch>
        </p:blipFill>
        <p:spPr bwMode="auto">
          <a:xfrm>
            <a:off x="7696200" y="5410200"/>
            <a:ext cx="1296144" cy="1296144"/>
          </a:xfrm>
          <a:prstGeom prst="rect">
            <a:avLst/>
          </a:prstGeom>
          <a:noFill/>
        </p:spPr>
      </p:pic>
      <p:pic>
        <p:nvPicPr>
          <p:cNvPr id="20" name="Picture 13" descr="C:\Users\thinhhv\Pictures\slide\tech\LINQ_logo.png"/>
          <p:cNvPicPr>
            <a:picLocks noChangeAspect="1" noChangeArrowheads="1"/>
          </p:cNvPicPr>
          <p:nvPr/>
        </p:nvPicPr>
        <p:blipFill>
          <a:blip r:embed="rId18" cstate="print"/>
          <a:srcRect/>
          <a:stretch>
            <a:fillRect/>
          </a:stretch>
        </p:blipFill>
        <p:spPr bwMode="auto">
          <a:xfrm>
            <a:off x="6324600" y="5410200"/>
            <a:ext cx="1296144" cy="1296144"/>
          </a:xfrm>
          <a:prstGeom prst="rect">
            <a:avLst/>
          </a:prstGeom>
          <a:noFill/>
        </p:spPr>
      </p:pic>
      <p:pic>
        <p:nvPicPr>
          <p:cNvPr id="22" name="Picture 15" descr="C:\Users\thinhhv\Pictures\slide\tech\subversion_logo-384x332.png"/>
          <p:cNvPicPr>
            <a:picLocks noChangeAspect="1" noChangeArrowheads="1"/>
          </p:cNvPicPr>
          <p:nvPr/>
        </p:nvPicPr>
        <p:blipFill>
          <a:blip r:embed="rId19" cstate="print"/>
          <a:srcRect/>
          <a:stretch>
            <a:fillRect/>
          </a:stretch>
        </p:blipFill>
        <p:spPr bwMode="auto">
          <a:xfrm>
            <a:off x="3806552" y="1371600"/>
            <a:ext cx="1222648" cy="1056532"/>
          </a:xfrm>
          <a:prstGeom prst="rect">
            <a:avLst/>
          </a:prstGeom>
          <a:noFill/>
        </p:spPr>
      </p:pic>
      <p:pic>
        <p:nvPicPr>
          <p:cNvPr id="23" name="Picture 17" descr="C:\Users\thinhhv\Pictures\slide\tech\javascript.png"/>
          <p:cNvPicPr>
            <a:picLocks noChangeAspect="1" noChangeArrowheads="1"/>
          </p:cNvPicPr>
          <p:nvPr/>
        </p:nvPicPr>
        <p:blipFill>
          <a:blip r:embed="rId20" cstate="print"/>
          <a:srcRect/>
          <a:stretch>
            <a:fillRect/>
          </a:stretch>
        </p:blipFill>
        <p:spPr bwMode="auto">
          <a:xfrm>
            <a:off x="4800600" y="2895601"/>
            <a:ext cx="1156201" cy="1295399"/>
          </a:xfrm>
          <a:prstGeom prst="rect">
            <a:avLst/>
          </a:prstGeom>
          <a:noFill/>
        </p:spPr>
      </p:pic>
      <p:pic>
        <p:nvPicPr>
          <p:cNvPr id="12" name="Picture 5" descr="C:\Users\thinhhv\Pictures\slide\tech\asp.net-web-api.jpg"/>
          <p:cNvPicPr>
            <a:picLocks noChangeAspect="1" noChangeArrowheads="1"/>
          </p:cNvPicPr>
          <p:nvPr/>
        </p:nvPicPr>
        <p:blipFill>
          <a:blip r:embed="rId21" cstate="print"/>
          <a:srcRect/>
          <a:stretch>
            <a:fillRect/>
          </a:stretch>
        </p:blipFill>
        <p:spPr bwMode="auto">
          <a:xfrm>
            <a:off x="6400800" y="4213350"/>
            <a:ext cx="2550409" cy="358650"/>
          </a:xfrm>
          <a:prstGeom prst="rect">
            <a:avLst/>
          </a:prstGeom>
          <a:noFill/>
        </p:spPr>
      </p:pic>
      <p:pic>
        <p:nvPicPr>
          <p:cNvPr id="10" name="Picture 2" descr="C:\Users\thinhhv\Pictures\slide\tech\2000px-Ajax_logo.svg.png"/>
          <p:cNvPicPr>
            <a:picLocks noChangeAspect="1" noChangeArrowheads="1"/>
          </p:cNvPicPr>
          <p:nvPr/>
        </p:nvPicPr>
        <p:blipFill>
          <a:blip r:embed="rId22" cstate="print"/>
          <a:srcRect/>
          <a:stretch>
            <a:fillRect/>
          </a:stretch>
        </p:blipFill>
        <p:spPr bwMode="auto">
          <a:xfrm>
            <a:off x="4724400" y="5334000"/>
            <a:ext cx="1508898" cy="1256157"/>
          </a:xfrm>
          <a:prstGeom prst="rect">
            <a:avLst/>
          </a:prstGeom>
          <a:noFill/>
        </p:spPr>
      </p:pic>
      <p:pic>
        <p:nvPicPr>
          <p:cNvPr id="2050" name="Picture 2"/>
          <p:cNvPicPr>
            <a:picLocks noChangeAspect="1" noChangeArrowheads="1"/>
          </p:cNvPicPr>
          <p:nvPr/>
        </p:nvPicPr>
        <p:blipFill>
          <a:blip r:embed="rId23" cstate="print"/>
          <a:srcRect/>
          <a:stretch>
            <a:fillRect/>
          </a:stretch>
        </p:blipFill>
        <p:spPr bwMode="auto">
          <a:xfrm>
            <a:off x="3581400" y="2590800"/>
            <a:ext cx="1085042" cy="985838"/>
          </a:xfrm>
          <a:prstGeom prst="rect">
            <a:avLst/>
          </a:prstGeom>
          <a:noFill/>
          <a:ln w="9525" cap="flat" cmpd="sng" algn="ctr">
            <a:noFill/>
            <a:prstDash val="solid"/>
            <a:miter lim="800000"/>
            <a:headEnd/>
            <a:tailEnd/>
          </a:ln>
          <a:effectLst/>
        </p:spPr>
      </p:pic>
      <p:pic>
        <p:nvPicPr>
          <p:cNvPr id="2051" name="Picture 3"/>
          <p:cNvPicPr>
            <a:picLocks noChangeAspect="1" noChangeArrowheads="1"/>
          </p:cNvPicPr>
          <p:nvPr/>
        </p:nvPicPr>
        <p:blipFill>
          <a:blip r:embed="rId24" cstate="print"/>
          <a:srcRect/>
          <a:stretch>
            <a:fillRect/>
          </a:stretch>
        </p:blipFill>
        <p:spPr bwMode="auto">
          <a:xfrm>
            <a:off x="2209800" y="5334000"/>
            <a:ext cx="2133600" cy="1386840"/>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3200" dirty="0" smtClean="0">
                <a:latin typeface="Calibri" pitchFamily="34" charset="0"/>
                <a:cs typeface="Calibri" pitchFamily="34" charset="0"/>
              </a:rPr>
              <a:t>System Requirements</a:t>
            </a:r>
          </a:p>
        </p:txBody>
      </p:sp>
      <p:pic>
        <p:nvPicPr>
          <p:cNvPr id="3074" name="Picture 2" descr="C:\Users\Administrator\Desktop\aaaaa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600199"/>
            <a:ext cx="4343400" cy="47087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dirty="0" smtClean="0">
                <a:latin typeface="Calibri" pitchFamily="34" charset="0"/>
                <a:cs typeface="Calibri" pitchFamily="34" charset="0"/>
              </a:rPr>
              <a:t>Non-functional Requirements</a:t>
            </a:r>
          </a:p>
        </p:txBody>
      </p:sp>
      <p:sp>
        <p:nvSpPr>
          <p:cNvPr id="15363" name="Content Placeholder 2"/>
          <p:cNvSpPr>
            <a:spLocks noGrp="1"/>
          </p:cNvSpPr>
          <p:nvPr>
            <p:ph idx="1"/>
          </p:nvPr>
        </p:nvSpPr>
        <p:spPr>
          <a:xfrm>
            <a:off x="533400" y="1762125"/>
            <a:ext cx="8229600" cy="5248275"/>
          </a:xfrm>
        </p:spPr>
        <p:txBody>
          <a:bodyPr>
            <a:normAutofit/>
          </a:bodyPr>
          <a:lstStyle/>
          <a:p>
            <a:pPr eaLnBrk="1" hangingPunct="1"/>
            <a:r>
              <a:rPr lang="en-US" sz="3200" dirty="0" smtClean="0">
                <a:latin typeface="Calibri" pitchFamily="34" charset="0"/>
                <a:cs typeface="Calibri" pitchFamily="34" charset="0"/>
              </a:rPr>
              <a:t>Usability</a:t>
            </a:r>
          </a:p>
          <a:p>
            <a:pPr eaLnBrk="1" hangingPunct="1"/>
            <a:r>
              <a:rPr lang="en-US" sz="3200" dirty="0" smtClean="0">
                <a:latin typeface="Calibri" pitchFamily="34" charset="0"/>
                <a:cs typeface="Calibri" pitchFamily="34" charset="0"/>
              </a:rPr>
              <a:t>Reliability</a:t>
            </a:r>
          </a:p>
          <a:p>
            <a:pPr eaLnBrk="1" hangingPunct="1"/>
            <a:r>
              <a:rPr lang="en-US" sz="3200" dirty="0" smtClean="0">
                <a:latin typeface="Calibri" pitchFamily="34" charset="0"/>
                <a:cs typeface="Calibri" pitchFamily="34" charset="0"/>
              </a:rPr>
              <a:t>Availability</a:t>
            </a:r>
          </a:p>
          <a:p>
            <a:pPr eaLnBrk="1" hangingPunct="1"/>
            <a:r>
              <a:rPr lang="en-US" sz="3200" dirty="0" smtClean="0">
                <a:latin typeface="Calibri" pitchFamily="34" charset="0"/>
                <a:cs typeface="Calibri" pitchFamily="34" charset="0"/>
              </a:rPr>
              <a:t>Performance</a:t>
            </a:r>
          </a:p>
          <a:p>
            <a:pPr eaLnBrk="1" hangingPunct="1"/>
            <a:endParaRPr lang="en-US" sz="32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905000"/>
            <a:ext cx="5791200" cy="1470025"/>
          </a:xfrm>
        </p:spPr>
        <p:txBody>
          <a:bodyPr>
            <a:noAutofit/>
          </a:bodyPr>
          <a:lstStyle/>
          <a:p>
            <a:pPr algn="ctr"/>
            <a:r>
              <a:rPr lang="en-US" sz="6000" dirty="0" smtClean="0">
                <a:latin typeface="Calibri" pitchFamily="34" charset="0"/>
                <a:cs typeface="Calibri" pitchFamily="34" charset="0"/>
              </a:rPr>
              <a:t>Algorithm</a:t>
            </a:r>
            <a:endParaRPr lang="en-US" sz="6000" dirty="0">
              <a:latin typeface="Calibri" pitchFamily="34" charset="0"/>
              <a:cs typeface="Calibri" pitchFamily="34" charset="0"/>
            </a:endParaRPr>
          </a:p>
        </p:txBody>
      </p:sp>
      <p:pic>
        <p:nvPicPr>
          <p:cNvPr id="3" name="Picture 2" descr="C:\Users\The Beyonder\Desktop\SongFeeler\MobileApps\Android\SongFeeler\res\drawable\img_icon.png"/>
          <p:cNvPicPr>
            <a:picLocks noChangeAspect="1" noChangeArrowheads="1"/>
          </p:cNvPicPr>
          <p:nvPr/>
        </p:nvPicPr>
        <p:blipFill>
          <a:blip r:embed="rId2" cstate="print"/>
          <a:srcRect/>
          <a:stretch>
            <a:fillRect/>
          </a:stretch>
        </p:blipFill>
        <p:spPr bwMode="auto">
          <a:xfrm>
            <a:off x="3962400" y="4645025"/>
            <a:ext cx="1524000" cy="15271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rrowband.jpg"/>
          <p:cNvPicPr>
            <a:picLocks noChangeAspect="1"/>
          </p:cNvPicPr>
          <p:nvPr/>
        </p:nvPicPr>
        <p:blipFill>
          <a:blip r:embed="rId2" cstate="print"/>
          <a:stretch>
            <a:fillRect/>
          </a:stretch>
        </p:blipFill>
        <p:spPr>
          <a:xfrm>
            <a:off x="228600" y="1363730"/>
            <a:ext cx="8686800" cy="5293744"/>
          </a:xfrm>
          <a:prstGeom prst="rect">
            <a:avLst/>
          </a:prstGeom>
        </p:spPr>
      </p:pic>
      <p:sp>
        <p:nvSpPr>
          <p:cNvPr id="5" name="Title 1"/>
          <p:cNvSpPr>
            <a:spLocks noGrp="1"/>
          </p:cNvSpPr>
          <p:nvPr>
            <p:ph type="title"/>
          </p:nvPr>
        </p:nvSpPr>
        <p:spPr>
          <a:xfrm>
            <a:off x="1143000" y="457200"/>
            <a:ext cx="7391400" cy="487363"/>
          </a:xfrm>
        </p:spPr>
        <p:txBody>
          <a:bodyPr/>
          <a:lstStyle/>
          <a:p>
            <a:pPr eaLnBrk="1" hangingPunct="1"/>
            <a:r>
              <a:rPr lang="en-US" sz="3200" dirty="0" smtClean="0">
                <a:latin typeface="Calibri" pitchFamily="34" charset="0"/>
                <a:cs typeface="Calibri" pitchFamily="34" charset="0"/>
              </a:rPr>
              <a:t>Frequency spectrum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normAutofit/>
          </a:bodyPr>
          <a:lstStyle/>
          <a:p>
            <a:r>
              <a:rPr lang="en-US" sz="3200" dirty="0" smtClean="0">
                <a:latin typeface="Calibri" pitchFamily="34" charset="0"/>
                <a:cs typeface="Calibri" pitchFamily="34" charset="0"/>
              </a:rPr>
              <a:t>Short Time Fourier Transform (STFT)</a:t>
            </a:r>
            <a:endParaRPr lang="en-US" sz="3200" dirty="0">
              <a:latin typeface="Calibri" pitchFamily="34" charset="0"/>
              <a:cs typeface="Calibri" pitchFamily="34" charset="0"/>
            </a:endParaRPr>
          </a:p>
        </p:txBody>
      </p:sp>
      <p:pic>
        <p:nvPicPr>
          <p:cNvPr id="4" name="Picture 3" descr="Untitled.png"/>
          <p:cNvPicPr/>
          <p:nvPr/>
        </p:nvPicPr>
        <p:blipFill>
          <a:blip r:embed="rId3" cstate="print"/>
          <a:stretch>
            <a:fillRect/>
          </a:stretch>
        </p:blipFill>
        <p:spPr>
          <a:xfrm>
            <a:off x="381000" y="1371600"/>
            <a:ext cx="8382000" cy="3352800"/>
          </a:xfrm>
          <a:prstGeom prst="rect">
            <a:avLst/>
          </a:prstGeom>
        </p:spPr>
      </p:pic>
      <p:sp>
        <p:nvSpPr>
          <p:cNvPr id="5" name="TextBox 4"/>
          <p:cNvSpPr txBox="1"/>
          <p:nvPr/>
        </p:nvSpPr>
        <p:spPr>
          <a:xfrm>
            <a:off x="304800" y="4800600"/>
            <a:ext cx="7680629" cy="1938992"/>
          </a:xfrm>
          <a:prstGeom prst="rect">
            <a:avLst/>
          </a:prstGeom>
          <a:noFill/>
        </p:spPr>
        <p:txBody>
          <a:bodyPr wrap="none" rtlCol="0">
            <a:spAutoFit/>
          </a:bodyPr>
          <a:lstStyle/>
          <a:p>
            <a:pPr marL="457200" indent="-457200">
              <a:buFont typeface="Arial" charset="0"/>
              <a:buChar char="•"/>
            </a:pPr>
            <a:r>
              <a:rPr lang="en-US" altLang="en-US" sz="2000" dirty="0" smtClean="0">
                <a:cs typeface="Calibri" pitchFamily="34" charset="0"/>
              </a:rPr>
              <a:t>Choose a window with finite length</a:t>
            </a:r>
          </a:p>
          <a:p>
            <a:pPr marL="457200" indent="-457200">
              <a:buFont typeface="Arial" charset="0"/>
              <a:buChar char="•"/>
            </a:pPr>
            <a:r>
              <a:rPr lang="en-US" altLang="en-US" sz="2000" dirty="0" smtClean="0">
                <a:cs typeface="Calibri" pitchFamily="34" charset="0"/>
              </a:rPr>
              <a:t>Place the window on top of the signal at t=0</a:t>
            </a:r>
          </a:p>
          <a:p>
            <a:pPr marL="457200" indent="-457200">
              <a:buFont typeface="Arial" charset="0"/>
              <a:buChar char="•"/>
            </a:pPr>
            <a:r>
              <a:rPr lang="en-US" altLang="en-US" sz="2000" dirty="0" smtClean="0">
                <a:cs typeface="Calibri" pitchFamily="34" charset="0"/>
              </a:rPr>
              <a:t>Truncate the signal using this window</a:t>
            </a:r>
          </a:p>
          <a:p>
            <a:pPr marL="457200" indent="-457200">
              <a:buFont typeface="Arial" charset="0"/>
              <a:buChar char="•"/>
            </a:pPr>
            <a:r>
              <a:rPr lang="en-US" altLang="en-US" sz="2000" dirty="0" smtClean="0">
                <a:cs typeface="Calibri" pitchFamily="34" charset="0"/>
              </a:rPr>
              <a:t>Compute the Fourier Transform of the truncated signal, save results</a:t>
            </a:r>
          </a:p>
          <a:p>
            <a:pPr marL="457200" indent="-457200">
              <a:buFont typeface="Arial" charset="0"/>
              <a:buChar char="•"/>
            </a:pPr>
            <a:r>
              <a:rPr lang="en-US" altLang="en-US" sz="2000" dirty="0" smtClean="0">
                <a:cs typeface="Calibri" pitchFamily="34" charset="0"/>
              </a:rPr>
              <a:t>Incrementally slide the window to the right </a:t>
            </a:r>
          </a:p>
          <a:p>
            <a:pPr marL="457200" indent="-457200">
              <a:buFont typeface="Arial" charset="0"/>
              <a:buChar char="•"/>
            </a:pPr>
            <a:r>
              <a:rPr lang="en-US" altLang="en-US" sz="2000" dirty="0" smtClean="0">
                <a:cs typeface="Calibri" pitchFamily="34" charset="0"/>
              </a:rPr>
              <a:t>Go to step 3, until window reaches the end of the signal</a:t>
            </a:r>
            <a:endParaRPr lang="vi-VN" sz="2000" dirty="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447800"/>
            <a:ext cx="8458200" cy="2400657"/>
          </a:xfrm>
          <a:prstGeom prst="rect">
            <a:avLst/>
          </a:prstGeom>
          <a:noFill/>
        </p:spPr>
        <p:txBody>
          <a:bodyPr wrap="square" rtlCol="0">
            <a:spAutoFit/>
          </a:bodyPr>
          <a:lstStyle/>
          <a:p>
            <a:pPr>
              <a:buFont typeface="Arial" charset="0"/>
              <a:buChar char="•"/>
            </a:pPr>
            <a:r>
              <a:rPr lang="en-US" sz="3000" dirty="0" smtClean="0">
                <a:cs typeface="Calibri" pitchFamily="34" charset="0"/>
              </a:rPr>
              <a:t> Turn a signal in time domain into frequency domain</a:t>
            </a:r>
          </a:p>
          <a:p>
            <a:pPr>
              <a:buFont typeface="Arial" charset="0"/>
              <a:buChar char="•"/>
            </a:pPr>
            <a:r>
              <a:rPr lang="en-US" sz="3000" dirty="0" smtClean="0">
                <a:cs typeface="Calibri" pitchFamily="34" charset="0"/>
              </a:rPr>
              <a:t> If we call L</a:t>
            </a:r>
            <a:r>
              <a:rPr lang="en-US" sz="3000" baseline="-25000" dirty="0" smtClean="0">
                <a:cs typeface="Calibri" pitchFamily="34" charset="0"/>
              </a:rPr>
              <a:t>s</a:t>
            </a:r>
            <a:r>
              <a:rPr lang="en-US" sz="3000" dirty="0" smtClean="0">
                <a:cs typeface="Calibri" pitchFamily="34" charset="0"/>
              </a:rPr>
              <a:t> is sample length, F</a:t>
            </a:r>
            <a:r>
              <a:rPr lang="en-US" sz="3000" baseline="-25000" dirty="0" smtClean="0">
                <a:cs typeface="Calibri" pitchFamily="34" charset="0"/>
              </a:rPr>
              <a:t>s</a:t>
            </a:r>
            <a:r>
              <a:rPr lang="en-US" sz="3000" dirty="0" smtClean="0">
                <a:cs typeface="Calibri" pitchFamily="34" charset="0"/>
              </a:rPr>
              <a:t> is sample rate, then applying FFT to the samples will result in L</a:t>
            </a:r>
            <a:r>
              <a:rPr lang="en-US" sz="3000" baseline="-25000" dirty="0" smtClean="0">
                <a:cs typeface="Calibri" pitchFamily="34" charset="0"/>
              </a:rPr>
              <a:t>s</a:t>
            </a:r>
            <a:r>
              <a:rPr lang="en-US" sz="3000" dirty="0" smtClean="0">
                <a:cs typeface="Calibri" pitchFamily="34" charset="0"/>
              </a:rPr>
              <a:t> FFT </a:t>
            </a:r>
            <a:r>
              <a:rPr lang="vi-VN" sz="3000" dirty="0" smtClean="0">
                <a:cs typeface="Calibri" pitchFamily="34" charset="0"/>
              </a:rPr>
              <a:t>columns with values correspond to frequencies magnitude:</a:t>
            </a:r>
            <a:endParaRPr lang="en-US" sz="3000" dirty="0" smtClean="0">
              <a:cs typeface="Calibri" pitchFamily="34" charset="0"/>
            </a:endParaRPr>
          </a:p>
        </p:txBody>
      </p:sp>
      <p:sp>
        <p:nvSpPr>
          <p:cNvPr id="6" name="TextBox 5"/>
          <p:cNvSpPr txBox="1"/>
          <p:nvPr/>
        </p:nvSpPr>
        <p:spPr>
          <a:xfrm>
            <a:off x="2015981" y="4114800"/>
            <a:ext cx="4971104" cy="584775"/>
          </a:xfrm>
          <a:prstGeom prst="rect">
            <a:avLst/>
          </a:prstGeom>
          <a:noFill/>
        </p:spPr>
        <p:txBody>
          <a:bodyPr wrap="none" rtlCol="0">
            <a:spAutoFit/>
          </a:bodyPr>
          <a:lstStyle/>
          <a:p>
            <a:r>
              <a:rPr lang="vi-VN" sz="3200" dirty="0" smtClean="0">
                <a:cs typeface="Calibri" pitchFamily="34" charset="0"/>
              </a:rPr>
              <a:t>[0, F</a:t>
            </a:r>
            <a:r>
              <a:rPr lang="vi-VN" sz="3200" baseline="-25000" dirty="0" smtClean="0">
                <a:cs typeface="Calibri" pitchFamily="34" charset="0"/>
              </a:rPr>
              <a:t>s</a:t>
            </a:r>
            <a:r>
              <a:rPr lang="vi-VN" sz="3200" dirty="0" smtClean="0">
                <a:cs typeface="Calibri" pitchFamily="34" charset="0"/>
              </a:rPr>
              <a:t>/L</a:t>
            </a:r>
            <a:r>
              <a:rPr lang="vi-VN" sz="3200" baseline="-25000" dirty="0" smtClean="0">
                <a:cs typeface="Calibri" pitchFamily="34" charset="0"/>
              </a:rPr>
              <a:t>s</a:t>
            </a:r>
            <a:r>
              <a:rPr lang="vi-VN" sz="3200" dirty="0" smtClean="0">
                <a:cs typeface="Calibri" pitchFamily="34" charset="0"/>
              </a:rPr>
              <a:t>, 2F</a:t>
            </a:r>
            <a:r>
              <a:rPr lang="vi-VN" sz="3200" baseline="-25000" dirty="0" smtClean="0">
                <a:cs typeface="Calibri" pitchFamily="34" charset="0"/>
              </a:rPr>
              <a:t>s</a:t>
            </a:r>
            <a:r>
              <a:rPr lang="vi-VN" sz="3200" dirty="0" smtClean="0">
                <a:cs typeface="Calibri" pitchFamily="34" charset="0"/>
              </a:rPr>
              <a:t>/L</a:t>
            </a:r>
            <a:r>
              <a:rPr lang="vi-VN" sz="3200" baseline="-25000" dirty="0" smtClean="0">
                <a:cs typeface="Calibri" pitchFamily="34" charset="0"/>
              </a:rPr>
              <a:t>s</a:t>
            </a:r>
            <a:r>
              <a:rPr lang="vi-VN" sz="3200" dirty="0" smtClean="0">
                <a:cs typeface="Calibri" pitchFamily="34" charset="0"/>
              </a:rPr>
              <a:t>, …, (L</a:t>
            </a:r>
            <a:r>
              <a:rPr lang="vi-VN" sz="3200" baseline="-25000" dirty="0" smtClean="0">
                <a:cs typeface="Calibri" pitchFamily="34" charset="0"/>
              </a:rPr>
              <a:t>s</a:t>
            </a:r>
            <a:r>
              <a:rPr lang="vi-VN" sz="3200" dirty="0" smtClean="0">
                <a:cs typeface="Calibri" pitchFamily="34" charset="0"/>
              </a:rPr>
              <a:t>-1)F</a:t>
            </a:r>
            <a:r>
              <a:rPr lang="vi-VN" sz="3200" baseline="-25000" dirty="0" smtClean="0">
                <a:cs typeface="Calibri" pitchFamily="34" charset="0"/>
              </a:rPr>
              <a:t>s</a:t>
            </a:r>
            <a:r>
              <a:rPr lang="vi-VN" sz="3200" dirty="0" smtClean="0">
                <a:cs typeface="Calibri" pitchFamily="34" charset="0"/>
              </a:rPr>
              <a:t>/L</a:t>
            </a:r>
            <a:r>
              <a:rPr lang="vi-VN" sz="3200" baseline="-25000" dirty="0" smtClean="0">
                <a:cs typeface="Calibri" pitchFamily="34" charset="0"/>
              </a:rPr>
              <a:t>s</a:t>
            </a:r>
            <a:r>
              <a:rPr lang="vi-VN" sz="3200" dirty="0" smtClean="0">
                <a:cs typeface="Calibri" pitchFamily="34" charset="0"/>
              </a:rPr>
              <a:t>]</a:t>
            </a:r>
            <a:endParaRPr lang="vi-VN" sz="3200" dirty="0">
              <a:cs typeface="Calibri" pitchFamily="34" charset="0"/>
            </a:endParaRPr>
          </a:p>
        </p:txBody>
      </p:sp>
      <p:sp>
        <p:nvSpPr>
          <p:cNvPr id="8" name="TextBox 7"/>
          <p:cNvSpPr txBox="1"/>
          <p:nvPr/>
        </p:nvSpPr>
        <p:spPr>
          <a:xfrm>
            <a:off x="304800" y="5257800"/>
            <a:ext cx="8458200" cy="1384995"/>
          </a:xfrm>
          <a:prstGeom prst="rect">
            <a:avLst/>
          </a:prstGeom>
          <a:noFill/>
        </p:spPr>
        <p:txBody>
          <a:bodyPr wrap="square" rtlCol="0">
            <a:spAutoFit/>
          </a:bodyPr>
          <a:lstStyle/>
          <a:p>
            <a:pPr>
              <a:buFont typeface="Arial" charset="0"/>
              <a:buChar char="•"/>
            </a:pPr>
            <a:r>
              <a:rPr lang="en-US" sz="2800" dirty="0" smtClean="0">
                <a:cs typeface="Calibri" pitchFamily="34" charset="0"/>
              </a:rPr>
              <a:t> So, we must choose L</a:t>
            </a:r>
            <a:r>
              <a:rPr lang="en-US" sz="2800" baseline="-25000" dirty="0" smtClean="0">
                <a:cs typeface="Calibri" pitchFamily="34" charset="0"/>
              </a:rPr>
              <a:t>s</a:t>
            </a:r>
            <a:r>
              <a:rPr lang="en-US" sz="2800" dirty="0" smtClean="0">
                <a:cs typeface="Calibri" pitchFamily="34" charset="0"/>
              </a:rPr>
              <a:t> to balance between time resolution and frequency resolution.</a:t>
            </a:r>
          </a:p>
          <a:p>
            <a:pPr>
              <a:buFont typeface="Arial" charset="0"/>
              <a:buChar char="•"/>
            </a:pPr>
            <a:endParaRPr lang="en-US" sz="2800" dirty="0" smtClean="0">
              <a:cs typeface="Calibri" pitchFamily="34" charset="0"/>
            </a:endParaRPr>
          </a:p>
        </p:txBody>
      </p:sp>
      <p:sp>
        <p:nvSpPr>
          <p:cNvPr id="7" name="Title 1"/>
          <p:cNvSpPr>
            <a:spLocks noGrp="1"/>
          </p:cNvSpPr>
          <p:nvPr>
            <p:ph type="title"/>
          </p:nvPr>
        </p:nvSpPr>
        <p:spPr>
          <a:xfrm>
            <a:off x="1143000" y="152400"/>
            <a:ext cx="8229600" cy="1066800"/>
          </a:xfrm>
        </p:spPr>
        <p:txBody>
          <a:bodyPr>
            <a:normAutofit/>
          </a:bodyPr>
          <a:lstStyle/>
          <a:p>
            <a:r>
              <a:rPr lang="en-US" sz="3200" dirty="0" smtClean="0">
                <a:latin typeface="Calibri" pitchFamily="34" charset="0"/>
                <a:cs typeface="Calibri" pitchFamily="34" charset="0"/>
              </a:rPr>
              <a:t>Fast Fourier Transform (FFT)</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371600"/>
            <a:ext cx="8458200" cy="523220"/>
          </a:xfrm>
          <a:prstGeom prst="rect">
            <a:avLst/>
          </a:prstGeom>
          <a:noFill/>
        </p:spPr>
        <p:txBody>
          <a:bodyPr wrap="square" rtlCol="0">
            <a:spAutoFit/>
          </a:bodyPr>
          <a:lstStyle/>
          <a:p>
            <a:pPr>
              <a:buFont typeface="Arial" charset="0"/>
              <a:buChar char="•"/>
            </a:pPr>
            <a:r>
              <a:rPr lang="en-US" sz="2800" dirty="0" smtClean="0">
                <a:cs typeface="Calibri" pitchFamily="34" charset="0"/>
              </a:rPr>
              <a:t> We get the frequency spectrum in an 2D array</a:t>
            </a:r>
          </a:p>
        </p:txBody>
      </p:sp>
      <p:graphicFrame>
        <p:nvGraphicFramePr>
          <p:cNvPr id="7" name="Table 6"/>
          <p:cNvGraphicFramePr>
            <a:graphicFrameLocks noGrp="1"/>
          </p:cNvGraphicFramePr>
          <p:nvPr/>
        </p:nvGraphicFramePr>
        <p:xfrm>
          <a:off x="228600" y="2057400"/>
          <a:ext cx="8686802" cy="4648200"/>
        </p:xfrm>
        <a:graphic>
          <a:graphicData uri="http://schemas.openxmlformats.org/drawingml/2006/table">
            <a:tbl>
              <a:tblPr/>
              <a:tblGrid>
                <a:gridCol w="283043"/>
                <a:gridCol w="1195117"/>
                <a:gridCol w="1157177"/>
                <a:gridCol w="1157177"/>
                <a:gridCol w="1157177"/>
                <a:gridCol w="1157177"/>
                <a:gridCol w="1157177"/>
                <a:gridCol w="1157177"/>
                <a:gridCol w="265580"/>
              </a:tblGrid>
              <a:tr h="619760">
                <a:tc rowSpan="7">
                  <a:txBody>
                    <a:bodyPr/>
                    <a:lstStyle/>
                    <a:p>
                      <a:pPr algn="ctr" fontAlgn="ctr"/>
                      <a:r>
                        <a:rPr lang="vi-VN" sz="1800" b="1" i="0" u="none" strike="noStrike" dirty="0">
                          <a:solidFill>
                            <a:srgbClr val="000000"/>
                          </a:solidFill>
                          <a:latin typeface="Trebuchet MS"/>
                        </a:rPr>
                        <a:t>Frequency</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vi-VN" sz="1800" b="1" i="0" u="none" strike="noStrike">
                          <a:solidFill>
                            <a:srgbClr val="000000"/>
                          </a:solidFill>
                          <a:latin typeface="Trebuchet MS"/>
                        </a:rPr>
                        <a:t>(L</a:t>
                      </a:r>
                      <a:r>
                        <a:rPr lang="vi-VN" sz="1800" b="1" i="0" u="none" strike="noStrike" baseline="-25000">
                          <a:solidFill>
                            <a:srgbClr val="000000"/>
                          </a:solidFill>
                          <a:latin typeface="Trebuchet MS"/>
                        </a:rPr>
                        <a:t>s</a:t>
                      </a:r>
                      <a:r>
                        <a:rPr lang="vi-VN" sz="1800" b="1" i="0" u="none" strike="noStrike">
                          <a:solidFill>
                            <a:srgbClr val="000000"/>
                          </a:solidFill>
                          <a:latin typeface="Trebuchet MS"/>
                        </a:rPr>
                        <a:t>-1)F</a:t>
                      </a:r>
                      <a:r>
                        <a:rPr lang="vi-VN" sz="1800" b="1" i="0" u="none" strike="noStrike" baseline="-25000">
                          <a:solidFill>
                            <a:srgbClr val="000000"/>
                          </a:solidFill>
                          <a:latin typeface="Trebuchet MS"/>
                        </a:rPr>
                        <a:t>s</a:t>
                      </a:r>
                      <a:r>
                        <a:rPr lang="vi-VN" sz="1800" b="1" i="0" u="none" strike="noStrike">
                          <a:solidFill>
                            <a:srgbClr val="000000"/>
                          </a:solidFill>
                          <a:latin typeface="Trebuchet MS"/>
                        </a:rPr>
                        <a:t>/L</a:t>
                      </a:r>
                      <a:r>
                        <a:rPr lang="vi-VN" sz="1800" b="1" i="0" u="none" strike="noStrike" baseline="-25000">
                          <a:solidFill>
                            <a:srgbClr val="000000"/>
                          </a:solidFill>
                          <a:latin typeface="Trebuchet MS"/>
                        </a:rPr>
                        <a:t>s</a:t>
                      </a:r>
                      <a:endParaRPr lang="vi-VN" sz="1800" b="1" i="0" u="none" strike="noStrike">
                        <a:solidFill>
                          <a:srgbClr val="000000"/>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880">
                <a:tc vMerge="1">
                  <a:txBody>
                    <a:bodyPr/>
                    <a:lstStyle/>
                    <a:p>
                      <a:endParaRPr lang="vi-VN"/>
                    </a:p>
                  </a:txBody>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9760">
                <a:tc vMerge="1">
                  <a:txBody>
                    <a:bodyPr/>
                    <a:lstStyle/>
                    <a:p>
                      <a:endParaRPr lang="vi-VN"/>
                    </a:p>
                  </a:txBody>
                  <a:tcPr/>
                </a:tc>
                <a:tc>
                  <a:txBody>
                    <a:bodyPr/>
                    <a:lstStyle/>
                    <a:p>
                      <a:pPr algn="ctr" fontAlgn="ctr"/>
                      <a:r>
                        <a:rPr lang="vi-VN" sz="1800" b="1" i="0" u="none" strike="noStrike">
                          <a:solidFill>
                            <a:srgbClr val="000000"/>
                          </a:solidFill>
                          <a:latin typeface="Trebuchet MS"/>
                        </a:rPr>
                        <a:t>4F</a:t>
                      </a:r>
                      <a:r>
                        <a:rPr lang="vi-VN" sz="1800" b="1" i="0" u="none" strike="noStrike" baseline="-25000">
                          <a:solidFill>
                            <a:srgbClr val="000000"/>
                          </a:solidFill>
                          <a:latin typeface="Trebuchet MS"/>
                        </a:rPr>
                        <a:t>s</a:t>
                      </a:r>
                      <a:r>
                        <a:rPr lang="vi-VN" sz="1800" b="1" i="0" u="none" strike="noStrike">
                          <a:solidFill>
                            <a:srgbClr val="000000"/>
                          </a:solidFill>
                          <a:latin typeface="Trebuchet MS"/>
                        </a:rPr>
                        <a:t>/L</a:t>
                      </a:r>
                      <a:r>
                        <a:rPr lang="vi-VN" sz="1800" b="1" i="0" u="none" strike="noStrike" baseline="-25000">
                          <a:solidFill>
                            <a:srgbClr val="000000"/>
                          </a:solidFill>
                          <a:latin typeface="Trebuchet MS"/>
                        </a:rPr>
                        <a:t>s</a:t>
                      </a:r>
                      <a:endParaRPr lang="vi-VN" sz="1800" b="1" i="0" u="none" strike="noStrike">
                        <a:solidFill>
                          <a:srgbClr val="000000"/>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9760">
                <a:tc vMerge="1">
                  <a:txBody>
                    <a:bodyPr/>
                    <a:lstStyle/>
                    <a:p>
                      <a:endParaRPr lang="vi-VN"/>
                    </a:p>
                  </a:txBody>
                  <a:tcPr/>
                </a:tc>
                <a:tc>
                  <a:txBody>
                    <a:bodyPr/>
                    <a:lstStyle/>
                    <a:p>
                      <a:pPr algn="ctr" fontAlgn="ctr"/>
                      <a:r>
                        <a:rPr lang="vi-VN" sz="1800" b="1" i="0" u="none" strike="noStrike">
                          <a:solidFill>
                            <a:srgbClr val="000000"/>
                          </a:solidFill>
                          <a:latin typeface="Trebuchet MS"/>
                        </a:rPr>
                        <a:t>3F</a:t>
                      </a:r>
                      <a:r>
                        <a:rPr lang="vi-VN" sz="1800" b="1" i="0" u="none" strike="noStrike" baseline="-25000">
                          <a:solidFill>
                            <a:srgbClr val="000000"/>
                          </a:solidFill>
                          <a:latin typeface="Trebuchet MS"/>
                        </a:rPr>
                        <a:t>s</a:t>
                      </a:r>
                      <a:r>
                        <a:rPr lang="vi-VN" sz="1800" b="1" i="0" u="none" strike="noStrike">
                          <a:solidFill>
                            <a:srgbClr val="000000"/>
                          </a:solidFill>
                          <a:latin typeface="Trebuchet MS"/>
                        </a:rPr>
                        <a:t>/L</a:t>
                      </a:r>
                      <a:r>
                        <a:rPr lang="vi-VN" sz="1800" b="1" i="0" u="none" strike="noStrike" baseline="-25000">
                          <a:solidFill>
                            <a:srgbClr val="000000"/>
                          </a:solidFill>
                          <a:latin typeface="Trebuchet MS"/>
                        </a:rPr>
                        <a:t>s</a:t>
                      </a:r>
                      <a:endParaRPr lang="vi-VN" sz="1800" b="1" i="0" u="none" strike="noStrike">
                        <a:solidFill>
                          <a:srgbClr val="000000"/>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9760">
                <a:tc vMerge="1">
                  <a:txBody>
                    <a:bodyPr/>
                    <a:lstStyle/>
                    <a:p>
                      <a:endParaRPr lang="vi-VN"/>
                    </a:p>
                  </a:txBody>
                  <a:tcPr/>
                </a:tc>
                <a:tc>
                  <a:txBody>
                    <a:bodyPr/>
                    <a:lstStyle/>
                    <a:p>
                      <a:pPr algn="ctr" fontAlgn="ctr"/>
                      <a:r>
                        <a:rPr lang="vi-VN" sz="1800" b="1" i="0" u="none" strike="noStrike">
                          <a:solidFill>
                            <a:srgbClr val="000000"/>
                          </a:solidFill>
                          <a:latin typeface="Trebuchet MS"/>
                        </a:rPr>
                        <a:t>2F</a:t>
                      </a:r>
                      <a:r>
                        <a:rPr lang="vi-VN" sz="1800" b="1" i="0" u="none" strike="noStrike" baseline="-25000">
                          <a:solidFill>
                            <a:srgbClr val="000000"/>
                          </a:solidFill>
                          <a:latin typeface="Trebuchet MS"/>
                        </a:rPr>
                        <a:t>s</a:t>
                      </a:r>
                      <a:r>
                        <a:rPr lang="vi-VN" sz="1800" b="1" i="0" u="none" strike="noStrike">
                          <a:solidFill>
                            <a:srgbClr val="000000"/>
                          </a:solidFill>
                          <a:latin typeface="Trebuchet MS"/>
                        </a:rPr>
                        <a:t>/L</a:t>
                      </a:r>
                      <a:r>
                        <a:rPr lang="vi-VN" sz="1800" b="1" i="0" u="none" strike="noStrike" baseline="-25000">
                          <a:solidFill>
                            <a:srgbClr val="000000"/>
                          </a:solidFill>
                          <a:latin typeface="Trebuchet MS"/>
                        </a:rPr>
                        <a:t>s</a:t>
                      </a:r>
                      <a:endParaRPr lang="vi-VN" sz="1800" b="1" i="0" u="none" strike="noStrike">
                        <a:solidFill>
                          <a:srgbClr val="000000"/>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9760">
                <a:tc vMerge="1">
                  <a:txBody>
                    <a:bodyPr/>
                    <a:lstStyle/>
                    <a:p>
                      <a:endParaRPr lang="vi-VN"/>
                    </a:p>
                  </a:txBody>
                  <a:tcPr/>
                </a:tc>
                <a:tc>
                  <a:txBody>
                    <a:bodyPr/>
                    <a:lstStyle/>
                    <a:p>
                      <a:pPr algn="ctr" fontAlgn="ctr"/>
                      <a:r>
                        <a:rPr lang="vi-VN" sz="1800" b="1" i="0" u="none" strike="noStrike">
                          <a:solidFill>
                            <a:srgbClr val="000000"/>
                          </a:solidFill>
                          <a:latin typeface="Trebuchet MS"/>
                        </a:rPr>
                        <a:t>F</a:t>
                      </a:r>
                      <a:r>
                        <a:rPr lang="vi-VN" sz="1800" b="1" i="0" u="none" strike="noStrike" baseline="-25000">
                          <a:solidFill>
                            <a:srgbClr val="000000"/>
                          </a:solidFill>
                          <a:latin typeface="Trebuchet MS"/>
                        </a:rPr>
                        <a:t>s</a:t>
                      </a:r>
                      <a:r>
                        <a:rPr lang="vi-VN" sz="1800" b="1" i="0" u="none" strike="noStrike">
                          <a:solidFill>
                            <a:srgbClr val="000000"/>
                          </a:solidFill>
                          <a:latin typeface="Trebuchet MS"/>
                        </a:rPr>
                        <a:t>/L</a:t>
                      </a:r>
                      <a:r>
                        <a:rPr lang="vi-VN" sz="1800" b="1" i="0" u="none" strike="noStrike" baseline="-25000">
                          <a:solidFill>
                            <a:srgbClr val="000000"/>
                          </a:solidFill>
                          <a:latin typeface="Trebuchet MS"/>
                        </a:rPr>
                        <a:t>s</a:t>
                      </a:r>
                      <a:endParaRPr lang="vi-VN" sz="1800" b="1" i="0" u="none" strike="noStrike">
                        <a:solidFill>
                          <a:srgbClr val="000000"/>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9760">
                <a:tc vMerge="1">
                  <a:txBody>
                    <a:bodyPr/>
                    <a:lstStyle/>
                    <a:p>
                      <a:endParaRPr lang="vi-VN"/>
                    </a:p>
                  </a:txBody>
                  <a:tcPr/>
                </a:tc>
                <a:tc>
                  <a:txBody>
                    <a:bodyPr/>
                    <a:lstStyle/>
                    <a:p>
                      <a:pPr algn="ctr" fontAlgn="ctr"/>
                      <a:r>
                        <a:rPr lang="vi-VN" sz="1800" b="1" i="0" u="none" strike="noStrike">
                          <a:solidFill>
                            <a:srgbClr val="000000"/>
                          </a:solidFill>
                          <a:latin typeface="Trebuchet M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dirty="0">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frequency magnitude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880">
                <a:tc>
                  <a:txBody>
                    <a:bodyPr/>
                    <a:lstStyle/>
                    <a:p>
                      <a:pPr algn="ctr" fontAlgn="ctr"/>
                      <a:endParaRPr lang="vi-VN" sz="1800" b="0" i="0" u="none" strike="noStrike">
                        <a:solidFill>
                          <a:srgbClr val="000000"/>
                        </a:solidFill>
                        <a:latin typeface="Trebuchet MS"/>
                      </a:endParaRPr>
                    </a:p>
                  </a:txBody>
                  <a:tcPr marL="9525" marR="9525" marT="9525" marB="0" anchor="ctr">
                    <a:lnL>
                      <a:noFill/>
                    </a:lnL>
                    <a:lnR>
                      <a:noFill/>
                    </a:lnR>
                    <a:lnT>
                      <a:noFill/>
                    </a:lnT>
                    <a:lnB>
                      <a:noFill/>
                    </a:lnB>
                  </a:tcPr>
                </a:tc>
                <a:tc>
                  <a:txBody>
                    <a:bodyPr/>
                    <a:lstStyle/>
                    <a:p>
                      <a:pPr algn="ctr" fontAlgn="ctr"/>
                      <a:endParaRPr lang="vi-VN" sz="1800" b="0" i="0" u="none" strike="noStrike">
                        <a:solidFill>
                          <a:srgbClr val="000000"/>
                        </a:solidFill>
                        <a:latin typeface="Trebuchet MS"/>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vi-VN" sz="1800" b="1" i="0" u="none" strike="noStrike">
                          <a:solidFill>
                            <a:srgbClr val="000000"/>
                          </a:solidFill>
                          <a:latin typeface="Trebuchet MS"/>
                        </a:rPr>
                        <a:t>Block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1" i="0" u="none" strike="noStrike">
                          <a:solidFill>
                            <a:srgbClr val="000000"/>
                          </a:solidFill>
                          <a:latin typeface="Trebuchet MS"/>
                        </a:rPr>
                        <a:t>Block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1" i="0" u="none" strike="noStrike">
                          <a:solidFill>
                            <a:srgbClr val="000000"/>
                          </a:solidFill>
                          <a:latin typeface="Trebuchet MS"/>
                        </a:rPr>
                        <a:t>Block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1" i="0" u="none" strike="noStrike">
                          <a:solidFill>
                            <a:srgbClr val="000000"/>
                          </a:solidFill>
                          <a:latin typeface="Trebuchet MS"/>
                        </a:rPr>
                        <a:t>Block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1" i="0" u="none" strike="noStrike">
                          <a:solidFill>
                            <a:srgbClr val="000000"/>
                          </a:solidFill>
                          <a:latin typeface="Trebuchet MS"/>
                        </a:rPr>
                        <a:t>Block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1" i="0" u="none" strike="noStrike">
                          <a:solidFill>
                            <a:srgbClr val="000000"/>
                          </a:solidFill>
                          <a:latin typeface="Trebuchet MS"/>
                        </a:rPr>
                        <a:t>Block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vi-VN" sz="1800" b="0" i="0" u="none" strike="noStrike">
                          <a:solidFill>
                            <a:srgbClr val="000000"/>
                          </a:solidFill>
                          <a:latin typeface="Trebuchet M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880">
                <a:tc>
                  <a:txBody>
                    <a:bodyPr/>
                    <a:lstStyle/>
                    <a:p>
                      <a:pPr algn="ctr" fontAlgn="ctr"/>
                      <a:endParaRPr lang="vi-VN" sz="1800" b="0" i="0" u="none" strike="noStrike">
                        <a:solidFill>
                          <a:srgbClr val="000000"/>
                        </a:solidFill>
                        <a:latin typeface="Trebuchet MS"/>
                      </a:endParaRPr>
                    </a:p>
                  </a:txBody>
                  <a:tcPr marL="9525" marR="9525" marT="9525" marB="0" anchor="ctr">
                    <a:lnL>
                      <a:noFill/>
                    </a:lnL>
                    <a:lnR>
                      <a:noFill/>
                    </a:lnR>
                    <a:lnT>
                      <a:noFill/>
                    </a:lnT>
                    <a:lnB>
                      <a:noFill/>
                    </a:lnB>
                  </a:tcPr>
                </a:tc>
                <a:tc>
                  <a:txBody>
                    <a:bodyPr/>
                    <a:lstStyle/>
                    <a:p>
                      <a:pPr algn="ctr" fontAlgn="ctr"/>
                      <a:endParaRPr lang="vi-VN" sz="1800" b="0" i="0" u="none" strike="noStrike">
                        <a:solidFill>
                          <a:srgbClr val="000000"/>
                        </a:solidFill>
                        <a:latin typeface="Trebuchet MS"/>
                      </a:endParaRPr>
                    </a:p>
                  </a:txBody>
                  <a:tcPr marL="9525" marR="9525" marT="9525" marB="0" anchor="ctr">
                    <a:lnL>
                      <a:noFill/>
                    </a:lnL>
                    <a:lnR>
                      <a:noFill/>
                    </a:lnR>
                    <a:lnT>
                      <a:noFill/>
                    </a:lnT>
                    <a:lnB>
                      <a:noFill/>
                    </a:lnB>
                  </a:tcPr>
                </a:tc>
                <a:tc gridSpan="6">
                  <a:txBody>
                    <a:bodyPr/>
                    <a:lstStyle/>
                    <a:p>
                      <a:pPr algn="ctr" fontAlgn="ctr"/>
                      <a:r>
                        <a:rPr lang="vi-VN" sz="1800" b="1" i="0" u="none" strike="noStrike">
                          <a:solidFill>
                            <a:srgbClr val="000000"/>
                          </a:solidFill>
                          <a:latin typeface="Trebuchet MS"/>
                        </a:rPr>
                        <a:t>Time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a:txBody>
                    <a:bodyPr/>
                    <a:lstStyle/>
                    <a:p>
                      <a:pPr algn="ctr" fontAlgn="ctr"/>
                      <a:endParaRPr lang="vi-VN" sz="1800" b="0" i="0" u="none" strike="noStrike" dirty="0">
                        <a:solidFill>
                          <a:srgbClr val="000000"/>
                        </a:solidFill>
                        <a:latin typeface="Trebuchet M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8" name="Title 1"/>
          <p:cNvSpPr>
            <a:spLocks noGrp="1"/>
          </p:cNvSpPr>
          <p:nvPr>
            <p:ph type="title"/>
          </p:nvPr>
        </p:nvSpPr>
        <p:spPr>
          <a:xfrm>
            <a:off x="1143000" y="152400"/>
            <a:ext cx="8229600" cy="1066800"/>
          </a:xfrm>
        </p:spPr>
        <p:txBody>
          <a:bodyPr>
            <a:normAutofit/>
          </a:bodyPr>
          <a:lstStyle/>
          <a:p>
            <a:r>
              <a:rPr lang="en-US" sz="3200" dirty="0" smtClean="0">
                <a:latin typeface="Calibri" pitchFamily="34" charset="0"/>
                <a:cs typeface="Calibri" pitchFamily="34" charset="0"/>
              </a:rPr>
              <a:t>Fast Fourier Transform (FFT)</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Fingerprint</a:t>
            </a:r>
            <a:endParaRPr lang="en-US" sz="3200" dirty="0">
              <a:latin typeface="Calibri" pitchFamily="34" charset="0"/>
              <a:cs typeface="Calibri" pitchFamily="34" charset="0"/>
            </a:endParaRPr>
          </a:p>
        </p:txBody>
      </p:sp>
      <p:sp>
        <p:nvSpPr>
          <p:cNvPr id="4" name="Rounded Rectangle 3"/>
          <p:cNvSpPr/>
          <p:nvPr/>
        </p:nvSpPr>
        <p:spPr>
          <a:xfrm>
            <a:off x="1905000" y="1981200"/>
            <a:ext cx="1828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libri" pitchFamily="34" charset="0"/>
                <a:cs typeface="Calibri" pitchFamily="34" charset="0"/>
              </a:rPr>
              <a:t>Raw sample</a:t>
            </a:r>
            <a:endParaRPr lang="en-US" sz="2400" dirty="0">
              <a:latin typeface="Calibri" pitchFamily="34" charset="0"/>
              <a:cs typeface="Calibri" pitchFamily="34" charset="0"/>
            </a:endParaRPr>
          </a:p>
        </p:txBody>
      </p:sp>
      <p:sp>
        <p:nvSpPr>
          <p:cNvPr id="5" name="Rounded Rectangle 4"/>
          <p:cNvSpPr/>
          <p:nvPr/>
        </p:nvSpPr>
        <p:spPr>
          <a:xfrm>
            <a:off x="5486400" y="1981200"/>
            <a:ext cx="1828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libri" pitchFamily="34" charset="0"/>
                <a:cs typeface="Calibri" pitchFamily="34" charset="0"/>
              </a:rPr>
              <a:t>Original song</a:t>
            </a:r>
            <a:endParaRPr lang="en-US" sz="2400" dirty="0">
              <a:latin typeface="Calibri" pitchFamily="34" charset="0"/>
              <a:cs typeface="Calibri" pitchFamily="34" charset="0"/>
            </a:endParaRPr>
          </a:p>
        </p:txBody>
      </p:sp>
      <p:sp>
        <p:nvSpPr>
          <p:cNvPr id="6" name="Rounded Rectangle 5"/>
          <p:cNvSpPr/>
          <p:nvPr/>
        </p:nvSpPr>
        <p:spPr>
          <a:xfrm>
            <a:off x="1905000" y="4267200"/>
            <a:ext cx="1828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libri" pitchFamily="34" charset="0"/>
                <a:cs typeface="Calibri" pitchFamily="34" charset="0"/>
              </a:rPr>
              <a:t>Fingerprint</a:t>
            </a:r>
            <a:endParaRPr lang="en-US" sz="2400" dirty="0">
              <a:latin typeface="Calibri" pitchFamily="34" charset="0"/>
              <a:cs typeface="Calibri" pitchFamily="34" charset="0"/>
            </a:endParaRPr>
          </a:p>
        </p:txBody>
      </p:sp>
      <p:sp>
        <p:nvSpPr>
          <p:cNvPr id="7" name="Rounded Rectangle 6"/>
          <p:cNvSpPr/>
          <p:nvPr/>
        </p:nvSpPr>
        <p:spPr>
          <a:xfrm>
            <a:off x="5486400" y="4267200"/>
            <a:ext cx="1828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libri" pitchFamily="34" charset="0"/>
                <a:cs typeface="Calibri" pitchFamily="34" charset="0"/>
              </a:rPr>
              <a:t>Fingerprint</a:t>
            </a:r>
            <a:endParaRPr lang="en-US" sz="2400" dirty="0">
              <a:latin typeface="Calibri" pitchFamily="34" charset="0"/>
              <a:cs typeface="Calibri" pitchFamily="34" charset="0"/>
            </a:endParaRPr>
          </a:p>
        </p:txBody>
      </p:sp>
      <p:cxnSp>
        <p:nvCxnSpPr>
          <p:cNvPr id="9" name="Straight Arrow Connector 8"/>
          <p:cNvCxnSpPr>
            <a:stCxn id="4" idx="2"/>
            <a:endCxn id="6" idx="0"/>
          </p:cNvCxnSpPr>
          <p:nvPr/>
        </p:nvCxnSpPr>
        <p:spPr>
          <a:xfrm rot="5400000">
            <a:off x="2247900" y="36957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rot="5400000">
            <a:off x="5829300" y="36957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3"/>
            <a:endCxn id="7" idx="1"/>
          </p:cNvCxnSpPr>
          <p:nvPr/>
        </p:nvCxnSpPr>
        <p:spPr>
          <a:xfrm>
            <a:off x="3733800" y="4838700"/>
            <a:ext cx="1752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23036" y="4419600"/>
            <a:ext cx="1321965" cy="461665"/>
          </a:xfrm>
          <a:prstGeom prst="rect">
            <a:avLst/>
          </a:prstGeom>
          <a:noFill/>
        </p:spPr>
        <p:txBody>
          <a:bodyPr wrap="none" rtlCol="0">
            <a:spAutoFit/>
          </a:bodyPr>
          <a:lstStyle/>
          <a:p>
            <a:r>
              <a:rPr lang="en-US" sz="2400" dirty="0" smtClean="0">
                <a:cs typeface="Calibri" pitchFamily="34" charset="0"/>
              </a:rPr>
              <a:t>Compare</a:t>
            </a:r>
            <a:endParaRPr lang="en-US" sz="2400" dirty="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Required attributes of fingerprint</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457200" y="1685925"/>
            <a:ext cx="8229600" cy="5248275"/>
          </a:xfrm>
        </p:spPr>
        <p:txBody>
          <a:bodyPr>
            <a:normAutofit/>
          </a:bodyPr>
          <a:lstStyle/>
          <a:p>
            <a:r>
              <a:rPr lang="en-US" sz="3200" dirty="0" smtClean="0">
                <a:latin typeface="Calibri" pitchFamily="34" charset="0"/>
                <a:cs typeface="Calibri" pitchFamily="34" charset="0"/>
              </a:rPr>
              <a:t>Temporal-locality</a:t>
            </a:r>
          </a:p>
          <a:p>
            <a:r>
              <a:rPr lang="en-US" sz="3200" dirty="0" smtClean="0">
                <a:latin typeface="Calibri" pitchFamily="34" charset="0"/>
                <a:cs typeface="Calibri" pitchFamily="34" charset="0"/>
              </a:rPr>
              <a:t>Translation-variant</a:t>
            </a:r>
          </a:p>
          <a:p>
            <a:r>
              <a:rPr lang="en-US" sz="3200" dirty="0" smtClean="0">
                <a:latin typeface="Calibri" pitchFamily="34" charset="0"/>
                <a:cs typeface="Calibri" pitchFamily="34" charset="0"/>
              </a:rPr>
              <a:t>Robustness</a:t>
            </a:r>
          </a:p>
          <a:p>
            <a:r>
              <a:rPr lang="en-US" sz="3200" dirty="0" smtClean="0">
                <a:latin typeface="Calibri" pitchFamily="34" charset="0"/>
                <a:cs typeface="Calibri" pitchFamily="34" charset="0"/>
              </a:rPr>
              <a:t>Entropy</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143000" y="152400"/>
            <a:ext cx="8229600" cy="1066800"/>
          </a:xfrm>
        </p:spPr>
        <p:txBody>
          <a:bodyPr/>
          <a:lstStyle/>
          <a:p>
            <a:pPr eaLnBrk="1" hangingPunct="1"/>
            <a:r>
              <a:rPr lang="en-US" sz="3200" dirty="0" smtClean="0">
                <a:latin typeface="Calibri" pitchFamily="34" charset="0"/>
                <a:cs typeface="Calibri" pitchFamily="34" charset="0"/>
              </a:rPr>
              <a:t>Agenda</a:t>
            </a:r>
          </a:p>
        </p:txBody>
      </p:sp>
      <p:sp>
        <p:nvSpPr>
          <p:cNvPr id="3" name="Content Placeholder 2"/>
          <p:cNvSpPr>
            <a:spLocks noGrp="1"/>
          </p:cNvSpPr>
          <p:nvPr>
            <p:ph idx="1"/>
          </p:nvPr>
        </p:nvSpPr>
        <p:spPr>
          <a:xfrm>
            <a:off x="381000" y="1676400"/>
            <a:ext cx="8229600" cy="4325112"/>
          </a:xfrm>
        </p:spPr>
        <p:txBody>
          <a:bodyPr rtlCol="0">
            <a:normAutofit/>
          </a:bodyPr>
          <a:lstStyle/>
          <a:p>
            <a:pPr eaLnBrk="1" fontAlgn="auto" hangingPunct="1">
              <a:spcAft>
                <a:spcPts val="0"/>
              </a:spcAft>
              <a:buFont typeface="Arial" pitchFamily="34" charset="0"/>
              <a:buChar char="•"/>
              <a:defRPr/>
            </a:pPr>
            <a:r>
              <a:rPr lang="en-US" dirty="0" smtClean="0">
                <a:latin typeface="Calibri" pitchFamily="34" charset="0"/>
                <a:cs typeface="Calibri" pitchFamily="34" charset="0"/>
              </a:rPr>
              <a:t>Introduction</a:t>
            </a:r>
          </a:p>
          <a:p>
            <a:pPr eaLnBrk="1" fontAlgn="auto" hangingPunct="1">
              <a:spcAft>
                <a:spcPts val="0"/>
              </a:spcAft>
              <a:buFont typeface="Arial" pitchFamily="34" charset="0"/>
              <a:buChar char="•"/>
              <a:defRPr/>
            </a:pPr>
            <a:r>
              <a:rPr lang="en-US" dirty="0" smtClean="0">
                <a:latin typeface="Calibri" pitchFamily="34" charset="0"/>
                <a:cs typeface="Calibri" pitchFamily="34" charset="0"/>
              </a:rPr>
              <a:t>Project management plan</a:t>
            </a:r>
          </a:p>
          <a:p>
            <a:pPr eaLnBrk="1" fontAlgn="auto" hangingPunct="1">
              <a:spcAft>
                <a:spcPts val="0"/>
              </a:spcAft>
              <a:buFont typeface="Arial" pitchFamily="34" charset="0"/>
              <a:buChar char="•"/>
              <a:defRPr/>
            </a:pPr>
            <a:r>
              <a:rPr lang="en-US" dirty="0" smtClean="0">
                <a:latin typeface="Calibri" pitchFamily="34" charset="0"/>
                <a:cs typeface="Calibri" pitchFamily="34" charset="0"/>
              </a:rPr>
              <a:t>Software Requirement Specifications</a:t>
            </a:r>
          </a:p>
          <a:p>
            <a:pPr eaLnBrk="1" fontAlgn="auto" hangingPunct="1">
              <a:spcAft>
                <a:spcPts val="0"/>
              </a:spcAft>
              <a:buFont typeface="Arial" pitchFamily="34" charset="0"/>
              <a:buChar char="•"/>
              <a:defRPr/>
            </a:pPr>
            <a:r>
              <a:rPr lang="en-US" dirty="0" smtClean="0">
                <a:latin typeface="Calibri" pitchFamily="34" charset="0"/>
                <a:cs typeface="Calibri" pitchFamily="34" charset="0"/>
              </a:rPr>
              <a:t>Software Architecture Design</a:t>
            </a:r>
          </a:p>
          <a:p>
            <a:pPr eaLnBrk="1" fontAlgn="auto" hangingPunct="1">
              <a:spcAft>
                <a:spcPts val="0"/>
              </a:spcAft>
              <a:buFont typeface="Arial" pitchFamily="34" charset="0"/>
              <a:buChar char="•"/>
              <a:defRPr/>
            </a:pPr>
            <a:r>
              <a:rPr lang="en-US" dirty="0" smtClean="0">
                <a:latin typeface="Calibri" pitchFamily="34" charset="0"/>
                <a:cs typeface="Calibri" pitchFamily="34" charset="0"/>
              </a:rPr>
              <a:t>Testing</a:t>
            </a:r>
          </a:p>
          <a:p>
            <a:pPr eaLnBrk="1" fontAlgn="auto" hangingPunct="1">
              <a:spcAft>
                <a:spcPts val="0"/>
              </a:spcAft>
              <a:buFont typeface="Arial" pitchFamily="34" charset="0"/>
              <a:buChar char="•"/>
              <a:defRPr/>
            </a:pPr>
            <a:r>
              <a:rPr lang="en-US" dirty="0" smtClean="0">
                <a:latin typeface="Calibri" pitchFamily="34" charset="0"/>
                <a:cs typeface="Calibri" pitchFamily="34" charset="0"/>
              </a:rPr>
              <a:t>Summary</a:t>
            </a:r>
          </a:p>
          <a:p>
            <a:pPr eaLnBrk="1" fontAlgn="auto" hangingPunct="1">
              <a:spcAft>
                <a:spcPts val="0"/>
              </a:spcAft>
              <a:buFont typeface="Arial" pitchFamily="34" charset="0"/>
              <a:buChar char="•"/>
              <a:defRPr/>
            </a:pPr>
            <a:r>
              <a:rPr lang="en-US" dirty="0" smtClean="0">
                <a:latin typeface="Calibri" pitchFamily="34" charset="0"/>
                <a:cs typeface="Calibri" pitchFamily="34" charset="0"/>
              </a:rPr>
              <a:t>Demo</a:t>
            </a:r>
          </a:p>
          <a:p>
            <a:pPr eaLnBrk="1" fontAlgn="auto" hangingPunct="1">
              <a:spcAft>
                <a:spcPts val="0"/>
              </a:spcAft>
              <a:buFont typeface="Arial" pitchFamily="34" charset="0"/>
              <a:buChar char="•"/>
              <a:defRPr/>
            </a:pPr>
            <a:r>
              <a:rPr lang="en-US" dirty="0" smtClean="0">
                <a:latin typeface="Calibri" pitchFamily="34" charset="0"/>
                <a:cs typeface="Calibri" pitchFamily="34" charset="0"/>
              </a:rPr>
              <a:t>Q&amp;A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Spectrogram peaks</a:t>
            </a:r>
            <a:endParaRPr lang="en-US" sz="3200" dirty="0">
              <a:latin typeface="Calibri" pitchFamily="34" charset="0"/>
              <a:cs typeface="Calibri" pitchFamily="34" charset="0"/>
            </a:endParaRPr>
          </a:p>
        </p:txBody>
      </p:sp>
      <p:pic>
        <p:nvPicPr>
          <p:cNvPr id="4" name="Picture 3" descr="anh1.png"/>
          <p:cNvPicPr/>
          <p:nvPr/>
        </p:nvPicPr>
        <p:blipFill>
          <a:blip r:embed="rId3" cstate="print"/>
          <a:stretch>
            <a:fillRect/>
          </a:stretch>
        </p:blipFill>
        <p:spPr>
          <a:xfrm>
            <a:off x="457200" y="1728216"/>
            <a:ext cx="7924800" cy="51297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066800"/>
          </a:xfrm>
        </p:spPr>
        <p:txBody>
          <a:bodyPr>
            <a:normAutofit/>
          </a:bodyPr>
          <a:lstStyle/>
          <a:p>
            <a:r>
              <a:rPr lang="en-US" sz="3000" dirty="0" smtClean="0">
                <a:latin typeface="Calibri" pitchFamily="34" charset="0"/>
                <a:cs typeface="Calibri" pitchFamily="34" charset="0"/>
              </a:rPr>
              <a:t>Frequency spectrum transforms into a set of peaks</a:t>
            </a:r>
            <a:endParaRPr lang="en-US" sz="3000" dirty="0">
              <a:latin typeface="Calibri" pitchFamily="34" charset="0"/>
              <a:cs typeface="Calibri" pitchFamily="34" charset="0"/>
            </a:endParaRPr>
          </a:p>
        </p:txBody>
      </p:sp>
      <p:pic>
        <p:nvPicPr>
          <p:cNvPr id="4" name="Picture 3" descr="Detect convert.png"/>
          <p:cNvPicPr/>
          <p:nvPr/>
        </p:nvPicPr>
        <p:blipFill>
          <a:blip r:embed="rId3" cstate="print"/>
          <a:stretch>
            <a:fillRect/>
          </a:stretch>
        </p:blipFill>
        <p:spPr>
          <a:xfrm>
            <a:off x="990600" y="2209800"/>
            <a:ext cx="7239000" cy="42687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normAutofit/>
          </a:bodyPr>
          <a:lstStyle/>
          <a:p>
            <a:r>
              <a:rPr lang="en-US" sz="3200" dirty="0" smtClean="0">
                <a:latin typeface="Calibri" pitchFamily="34" charset="0"/>
                <a:cs typeface="Calibri" pitchFamily="34" charset="0"/>
              </a:rPr>
              <a:t>Simple matching method</a:t>
            </a:r>
            <a:endParaRPr lang="en-US" sz="3200" dirty="0">
              <a:latin typeface="Calibri" pitchFamily="34" charset="0"/>
              <a:cs typeface="Calibri" pitchFamily="34" charset="0"/>
            </a:endParaRPr>
          </a:p>
        </p:txBody>
      </p:sp>
      <p:sp>
        <p:nvSpPr>
          <p:cNvPr id="6" name="Rectangle 5"/>
          <p:cNvSpPr/>
          <p:nvPr/>
        </p:nvSpPr>
        <p:spPr>
          <a:xfrm>
            <a:off x="228600" y="1295400"/>
            <a:ext cx="7620000" cy="1200329"/>
          </a:xfrm>
          <a:prstGeom prst="rect">
            <a:avLst/>
          </a:prstGeom>
        </p:spPr>
        <p:txBody>
          <a:bodyPr wrap="square">
            <a:spAutoFit/>
          </a:bodyPr>
          <a:lstStyle/>
          <a:p>
            <a:pPr>
              <a:buFont typeface="Arial" pitchFamily="34" charset="0"/>
              <a:buChar char="•"/>
            </a:pPr>
            <a:r>
              <a:rPr lang="en-US" sz="2400" dirty="0" smtClean="0">
                <a:cs typeface="Calibri" pitchFamily="34" charset="0"/>
              </a:rPr>
              <a:t> Each peak in the record and song will be defined by 2 numbers : frequency index and time offset.</a:t>
            </a:r>
          </a:p>
          <a:p>
            <a:pPr>
              <a:buFont typeface="Arial" pitchFamily="34" charset="0"/>
              <a:buChar char="•"/>
            </a:pPr>
            <a:r>
              <a:rPr lang="en-US" sz="2400" dirty="0" smtClean="0">
                <a:cs typeface="Calibri" pitchFamily="34" charset="0"/>
              </a:rPr>
              <a:t> Use frequency index as the key of matching as following:</a:t>
            </a:r>
            <a:endParaRPr lang="en-US" sz="2400" dirty="0">
              <a:cs typeface="Calibri" pitchFamily="34" charset="0"/>
            </a:endParaRPr>
          </a:p>
        </p:txBody>
      </p:sp>
      <p:graphicFrame>
        <p:nvGraphicFramePr>
          <p:cNvPr id="10" name="Table 9"/>
          <p:cNvGraphicFramePr>
            <a:graphicFrameLocks noGrp="1"/>
          </p:cNvGraphicFramePr>
          <p:nvPr/>
        </p:nvGraphicFramePr>
        <p:xfrm>
          <a:off x="1143000" y="2522721"/>
          <a:ext cx="3362897" cy="1794510"/>
        </p:xfrm>
        <a:graphic>
          <a:graphicData uri="http://schemas.openxmlformats.org/drawingml/2006/table">
            <a:tbl>
              <a:tblPr/>
              <a:tblGrid>
                <a:gridCol w="1990725"/>
                <a:gridCol w="1372172"/>
              </a:tblGrid>
              <a:tr h="190500">
                <a:tc gridSpan="2">
                  <a:txBody>
                    <a:bodyPr/>
                    <a:lstStyle/>
                    <a:p>
                      <a:pPr algn="ctr" fontAlgn="b"/>
                      <a:r>
                        <a:rPr lang="en-US" sz="1900" b="1" i="0" u="none" strike="noStrike" dirty="0">
                          <a:solidFill>
                            <a:srgbClr val="000000"/>
                          </a:solidFill>
                          <a:latin typeface="+mj-lt"/>
                        </a:rPr>
                        <a:t>Record peaks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ctr" fontAlgn="b"/>
                      <a:r>
                        <a:rPr lang="en-US" sz="1900" b="1" i="0" u="none" strike="noStrike" dirty="0">
                          <a:solidFill>
                            <a:srgbClr val="000000"/>
                          </a:solidFill>
                          <a:latin typeface="+mj-lt"/>
                        </a:rPr>
                        <a:t>Frequency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1" i="0" u="none" strike="noStrike" dirty="0">
                          <a:solidFill>
                            <a:srgbClr val="000000"/>
                          </a:solidFill>
                          <a:latin typeface="+mj-lt"/>
                        </a:rPr>
                        <a:t>Time offset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900" b="0" i="0" u="none" strike="noStrike">
                          <a:solidFill>
                            <a:srgbClr val="000000"/>
                          </a:solidFill>
                          <a:latin typeface="+mj-lt"/>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solidFill>
                            <a:srgbClr val="000000"/>
                          </a:solidFill>
                          <a:latin typeface="+mj-lt"/>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900" b="0" i="0" u="none" strike="noStrike">
                          <a:solidFill>
                            <a:srgbClr val="000000"/>
                          </a:solidFill>
                          <a:latin typeface="+mj-lt"/>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solidFill>
                            <a:srgbClr val="000000"/>
                          </a:solidFill>
                          <a:latin typeface="+mj-lt"/>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900" b="0" i="0" u="none" strike="noStrike" dirty="0">
                          <a:solidFill>
                            <a:srgbClr val="000000"/>
                          </a:solidFill>
                          <a:latin typeface="+mj-lt"/>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solidFill>
                            <a:srgbClr val="000000"/>
                          </a:solidFill>
                          <a:latin typeface="+mj-lt"/>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900" b="0" i="0" u="none" strike="noStrike">
                          <a:solidFill>
                            <a:srgbClr val="000000"/>
                          </a:solidFill>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solidFill>
                            <a:srgbClr val="000000"/>
                          </a:solidFill>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4658296" y="2514600"/>
          <a:ext cx="3362897" cy="2093595"/>
        </p:xfrm>
        <a:graphic>
          <a:graphicData uri="http://schemas.openxmlformats.org/drawingml/2006/table">
            <a:tbl>
              <a:tblPr/>
              <a:tblGrid>
                <a:gridCol w="1990725"/>
                <a:gridCol w="1372172"/>
              </a:tblGrid>
              <a:tr h="174171">
                <a:tc gridSpan="2">
                  <a:txBody>
                    <a:bodyPr/>
                    <a:lstStyle/>
                    <a:p>
                      <a:pPr algn="ctr" fontAlgn="b"/>
                      <a:r>
                        <a:rPr lang="en-US" sz="1900" b="1" i="0" u="none" strike="noStrike" dirty="0">
                          <a:solidFill>
                            <a:srgbClr val="000000"/>
                          </a:solidFill>
                          <a:latin typeface="+mj-lt"/>
                        </a:rPr>
                        <a:t>Song peaks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74171">
                <a:tc>
                  <a:txBody>
                    <a:bodyPr/>
                    <a:lstStyle/>
                    <a:p>
                      <a:pPr algn="ctr" fontAlgn="b"/>
                      <a:r>
                        <a:rPr lang="en-US" sz="1900" b="1" i="0" u="none" strike="noStrike" dirty="0">
                          <a:solidFill>
                            <a:srgbClr val="000000"/>
                          </a:solidFill>
                          <a:latin typeface="+mj-lt"/>
                        </a:rPr>
                        <a:t>Frequency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1" i="0" u="none" strike="noStrike" dirty="0">
                          <a:solidFill>
                            <a:srgbClr val="000000"/>
                          </a:solidFill>
                          <a:latin typeface="+mj-lt"/>
                        </a:rPr>
                        <a:t>Time offset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171">
                <a:tc>
                  <a:txBody>
                    <a:bodyPr/>
                    <a:lstStyle/>
                    <a:p>
                      <a:pPr algn="r" fontAlgn="b"/>
                      <a:r>
                        <a:rPr lang="en-US" sz="1900" b="0" i="0" u="none" strike="noStrike" dirty="0">
                          <a:solidFill>
                            <a:srgbClr val="000000"/>
                          </a:solidFill>
                          <a:latin typeface="+mj-lt"/>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solidFill>
                            <a:srgbClr val="000000"/>
                          </a:solidFill>
                          <a:latin typeface="+mj-lt"/>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171">
                <a:tc>
                  <a:txBody>
                    <a:bodyPr/>
                    <a:lstStyle/>
                    <a:p>
                      <a:pPr algn="r" fontAlgn="b"/>
                      <a:r>
                        <a:rPr lang="en-US" sz="1900" b="0" i="0" u="none" strike="noStrike">
                          <a:solidFill>
                            <a:srgbClr val="000000"/>
                          </a:solidFill>
                          <a:latin typeface="+mj-lt"/>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solidFill>
                            <a:srgbClr val="000000"/>
                          </a:solidFill>
                          <a:latin typeface="+mj-lt"/>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171">
                <a:tc>
                  <a:txBody>
                    <a:bodyPr/>
                    <a:lstStyle/>
                    <a:p>
                      <a:pPr algn="r" fontAlgn="b"/>
                      <a:r>
                        <a:rPr lang="en-US" sz="1900" b="0" i="0" u="none" strike="noStrike" dirty="0">
                          <a:solidFill>
                            <a:srgbClr val="000000"/>
                          </a:solidFill>
                          <a:latin typeface="+mj-lt"/>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solidFill>
                            <a:srgbClr val="000000"/>
                          </a:solidFill>
                          <a:latin typeface="+mj-lt"/>
                        </a:rPr>
                        <a:t>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171">
                <a:tc>
                  <a:txBody>
                    <a:bodyPr/>
                    <a:lstStyle/>
                    <a:p>
                      <a:pPr algn="r" fontAlgn="b"/>
                      <a:r>
                        <a:rPr lang="en-US" sz="1900" b="0" i="0" u="none" strike="noStrike">
                          <a:solidFill>
                            <a:srgbClr val="000000"/>
                          </a:solidFill>
                          <a:latin typeface="+mj-lt"/>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solidFill>
                            <a:srgbClr val="000000"/>
                          </a:solidFill>
                          <a:latin typeface="+mj-lt"/>
                        </a:rPr>
                        <a:t>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171">
                <a:tc>
                  <a:txBody>
                    <a:bodyPr/>
                    <a:lstStyle/>
                    <a:p>
                      <a:pPr algn="r" fontAlgn="b"/>
                      <a:r>
                        <a:rPr lang="en-US" sz="1900" b="0" i="0" u="none" strike="noStrike" dirty="0">
                          <a:solidFill>
                            <a:srgbClr val="000000"/>
                          </a:solidFill>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solidFill>
                            <a:srgbClr val="000000"/>
                          </a:solidFill>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1524000" y="4684395"/>
          <a:ext cx="6107112" cy="2093595"/>
        </p:xfrm>
        <a:graphic>
          <a:graphicData uri="http://schemas.openxmlformats.org/drawingml/2006/table">
            <a:tbl>
              <a:tblPr/>
              <a:tblGrid>
                <a:gridCol w="1990725"/>
                <a:gridCol w="2190750"/>
                <a:gridCol w="1925637"/>
              </a:tblGrid>
              <a:tr h="217714">
                <a:tc gridSpan="3">
                  <a:txBody>
                    <a:bodyPr/>
                    <a:lstStyle/>
                    <a:p>
                      <a:pPr algn="ctr" fontAlgn="b"/>
                      <a:r>
                        <a:rPr lang="en-US" sz="1900" b="1" i="0" u="none" strike="noStrike" dirty="0">
                          <a:solidFill>
                            <a:srgbClr val="000000"/>
                          </a:solidFill>
                          <a:latin typeface="+mj-lt"/>
                        </a:rPr>
                        <a:t>Match the record with the song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7714">
                <a:tc>
                  <a:txBody>
                    <a:bodyPr/>
                    <a:lstStyle/>
                    <a:p>
                      <a:pPr algn="r" fontAlgn="b"/>
                      <a:r>
                        <a:rPr lang="en-US" sz="1900" b="1" i="0" u="none" strike="noStrike">
                          <a:solidFill>
                            <a:srgbClr val="000000"/>
                          </a:solidFill>
                          <a:latin typeface="+mj-lt"/>
                        </a:rPr>
                        <a:t>Frequency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1" i="0" u="none" strike="noStrike" dirty="0">
                          <a:solidFill>
                            <a:srgbClr val="000000"/>
                          </a:solidFill>
                          <a:latin typeface="+mj-lt"/>
                        </a:rPr>
                        <a:t>Record time offset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1" i="0" u="none" strike="noStrike" dirty="0">
                          <a:solidFill>
                            <a:srgbClr val="000000"/>
                          </a:solidFill>
                          <a:latin typeface="+mj-lt"/>
                        </a:rPr>
                        <a:t>Song time offset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a:txBody>
                    <a:bodyPr/>
                    <a:lstStyle/>
                    <a:p>
                      <a:pPr algn="r" fontAlgn="b"/>
                      <a:r>
                        <a:rPr lang="en-US" sz="1900" b="0" i="0" u="none" strike="noStrike">
                          <a:solidFill>
                            <a:srgbClr val="000000"/>
                          </a:solidFill>
                          <a:latin typeface="+mj-lt"/>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dirty="0">
                          <a:solidFill>
                            <a:srgbClr val="000000"/>
                          </a:solidFill>
                          <a:latin typeface="+mj-lt"/>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en-US" sz="1900" b="0" i="0" u="none" strike="noStrike" dirty="0">
                          <a:solidFill>
                            <a:srgbClr val="000000"/>
                          </a:solidFill>
                          <a:latin typeface="+mj-lt"/>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17714">
                <a:tc>
                  <a:txBody>
                    <a:bodyPr/>
                    <a:lstStyle/>
                    <a:p>
                      <a:pPr algn="r" fontAlgn="b"/>
                      <a:r>
                        <a:rPr lang="en-US" sz="1900" b="0" i="0" u="none" strike="noStrike">
                          <a:solidFill>
                            <a:srgbClr val="000000"/>
                          </a:solidFill>
                          <a:latin typeface="+mj-lt"/>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solidFill>
                            <a:srgbClr val="000000"/>
                          </a:solidFill>
                          <a:latin typeface="+mj-lt"/>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en-US" sz="1900" b="0" i="0" u="none" strike="noStrike">
                          <a:solidFill>
                            <a:srgbClr val="000000"/>
                          </a:solidFill>
                          <a:latin typeface="+mj-lt"/>
                        </a:rPr>
                        <a:t>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17714">
                <a:tc>
                  <a:txBody>
                    <a:bodyPr/>
                    <a:lstStyle/>
                    <a:p>
                      <a:pPr algn="r" fontAlgn="b"/>
                      <a:r>
                        <a:rPr lang="en-US" sz="1900" b="0" i="0" u="none" strike="noStrike" dirty="0">
                          <a:solidFill>
                            <a:srgbClr val="000000"/>
                          </a:solidFill>
                          <a:latin typeface="+mj-lt"/>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solidFill>
                            <a:srgbClr val="000000"/>
                          </a:solidFill>
                          <a:latin typeface="+mj-lt"/>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en-US" sz="1900" b="0" i="0" u="none" strike="noStrike">
                          <a:solidFill>
                            <a:srgbClr val="000000"/>
                          </a:solidFill>
                          <a:latin typeface="+mj-lt"/>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17714">
                <a:tc>
                  <a:txBody>
                    <a:bodyPr/>
                    <a:lstStyle/>
                    <a:p>
                      <a:pPr algn="r" fontAlgn="b"/>
                      <a:r>
                        <a:rPr lang="en-US" sz="1900" b="0" i="0" u="none" strike="noStrike">
                          <a:solidFill>
                            <a:srgbClr val="000000"/>
                          </a:solidFill>
                          <a:latin typeface="+mj-lt"/>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solidFill>
                            <a:srgbClr val="000000"/>
                          </a:solidFill>
                          <a:latin typeface="+mj-lt"/>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en-US" sz="1900" b="0" i="0" u="none" strike="noStrike" dirty="0">
                          <a:solidFill>
                            <a:srgbClr val="000000"/>
                          </a:solidFill>
                          <a:latin typeface="+mj-lt"/>
                        </a:rPr>
                        <a:t>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17714">
                <a:tc>
                  <a:txBody>
                    <a:bodyPr/>
                    <a:lstStyle/>
                    <a:p>
                      <a:pPr algn="r" fontAlgn="b"/>
                      <a:r>
                        <a:rPr lang="en-US" sz="1900" b="0" i="0" u="none" strike="noStrike">
                          <a:solidFill>
                            <a:srgbClr val="000000"/>
                          </a:solidFill>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900" b="0" i="0" u="none" strike="noStrike">
                          <a:solidFill>
                            <a:srgbClr val="000000"/>
                          </a:solidFill>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en-US" sz="1900" b="0" i="0" u="none" strike="noStrike" dirty="0">
                          <a:solidFill>
                            <a:srgbClr val="000000"/>
                          </a:solidFill>
                          <a:latin typeface="+mj-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Offset matching chart</a:t>
            </a:r>
            <a:endParaRPr lang="en-US" sz="3200" dirty="0">
              <a:latin typeface="Calibri" pitchFamily="34" charset="0"/>
              <a:cs typeface="Calibri" pitchFamily="34" charset="0"/>
            </a:endParaRPr>
          </a:p>
        </p:txBody>
      </p:sp>
      <p:pic>
        <p:nvPicPr>
          <p:cNvPr id="4" name="Picture 3" descr="Untitled.png"/>
          <p:cNvPicPr/>
          <p:nvPr/>
        </p:nvPicPr>
        <p:blipFill>
          <a:blip r:embed="rId3" cstate="print"/>
          <a:stretch>
            <a:fillRect/>
          </a:stretch>
        </p:blipFill>
        <p:spPr>
          <a:xfrm>
            <a:off x="457200" y="1371600"/>
            <a:ext cx="8229600" cy="4876800"/>
          </a:xfrm>
          <a:prstGeom prst="rect">
            <a:avLst/>
          </a:prstGeom>
        </p:spPr>
      </p:pic>
      <p:sp>
        <p:nvSpPr>
          <p:cNvPr id="5" name="TextBox 4"/>
          <p:cNvSpPr txBox="1"/>
          <p:nvPr/>
        </p:nvSpPr>
        <p:spPr>
          <a:xfrm>
            <a:off x="76200" y="6324600"/>
            <a:ext cx="8915400" cy="400110"/>
          </a:xfrm>
          <a:prstGeom prst="rect">
            <a:avLst/>
          </a:prstGeom>
          <a:noFill/>
        </p:spPr>
        <p:txBody>
          <a:bodyPr wrap="square" rtlCol="0">
            <a:spAutoFit/>
          </a:bodyPr>
          <a:lstStyle/>
          <a:p>
            <a:pPr algn="ctr"/>
            <a:r>
              <a:rPr lang="en-US" sz="2000" dirty="0" smtClean="0">
                <a:cs typeface="Calibri" pitchFamily="34" charset="0"/>
              </a:rPr>
              <a:t>Each red point has coordinate (</a:t>
            </a:r>
            <a:r>
              <a:rPr lang="en-US" sz="2000" b="1" dirty="0" err="1" smtClean="0">
                <a:cs typeface="Calibri" pitchFamily="34" charset="0"/>
              </a:rPr>
              <a:t>SongTimeOffset</a:t>
            </a:r>
            <a:r>
              <a:rPr lang="en-US" sz="2000" b="1" dirty="0" smtClean="0">
                <a:cs typeface="Calibri" pitchFamily="34" charset="0"/>
              </a:rPr>
              <a:t> </a:t>
            </a:r>
            <a:r>
              <a:rPr lang="en-US" sz="2000" dirty="0" smtClean="0">
                <a:cs typeface="Calibri" pitchFamily="34" charset="0"/>
              </a:rPr>
              <a:t>: </a:t>
            </a:r>
            <a:r>
              <a:rPr lang="en-US" sz="2000" b="1" dirty="0" err="1" smtClean="0">
                <a:cs typeface="Calibri" pitchFamily="34" charset="0"/>
              </a:rPr>
              <a:t>RecordTimeOffset</a:t>
            </a:r>
            <a:r>
              <a:rPr lang="en-US" sz="2000" dirty="0" smtClean="0">
                <a:cs typeface="Calibri" pitchFamily="34" charset="0"/>
              </a:rPr>
              <a:t>)</a:t>
            </a:r>
            <a:endParaRPr lang="en-US" sz="2000" dirty="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Calibri" pitchFamily="34" charset="0"/>
              <a:cs typeface="Calibri" pitchFamily="34" charset="0"/>
            </a:endParaRPr>
          </a:p>
        </p:txBody>
      </p:sp>
      <p:pic>
        <p:nvPicPr>
          <p:cNvPr id="4" name="Picture 3" descr="Untitled.png"/>
          <p:cNvPicPr/>
          <p:nvPr/>
        </p:nvPicPr>
        <p:blipFill>
          <a:blip r:embed="rId3" cstate="print"/>
          <a:stretch>
            <a:fillRect/>
          </a:stretch>
        </p:blipFill>
        <p:spPr>
          <a:xfrm>
            <a:off x="0" y="0"/>
            <a:ext cx="9144000" cy="6324600"/>
          </a:xfrm>
          <a:prstGeom prst="rect">
            <a:avLst/>
          </a:prstGeom>
        </p:spPr>
      </p:pic>
      <p:sp>
        <p:nvSpPr>
          <p:cNvPr id="6" name="TextBox 5"/>
          <p:cNvSpPr txBox="1"/>
          <p:nvPr/>
        </p:nvSpPr>
        <p:spPr>
          <a:xfrm>
            <a:off x="76200" y="6381690"/>
            <a:ext cx="8915400" cy="400110"/>
          </a:xfrm>
          <a:prstGeom prst="rect">
            <a:avLst/>
          </a:prstGeom>
          <a:noFill/>
        </p:spPr>
        <p:txBody>
          <a:bodyPr wrap="square" rtlCol="0">
            <a:spAutoFit/>
          </a:bodyPr>
          <a:lstStyle/>
          <a:p>
            <a:pPr algn="ctr"/>
            <a:r>
              <a:rPr lang="en-US" sz="2000" dirty="0" smtClean="0">
                <a:cs typeface="Calibri" pitchFamily="34" charset="0"/>
              </a:rPr>
              <a:t>Histogram of </a:t>
            </a:r>
            <a:r>
              <a:rPr lang="en-US" sz="2000" b="1" dirty="0" err="1" smtClean="0">
                <a:cs typeface="Calibri" pitchFamily="34" charset="0"/>
              </a:rPr>
              <a:t>TimeDiff</a:t>
            </a:r>
            <a:r>
              <a:rPr lang="en-US" sz="2000" b="1" dirty="0" smtClean="0">
                <a:cs typeface="Calibri" pitchFamily="34" charset="0"/>
              </a:rPr>
              <a:t> </a:t>
            </a:r>
            <a:r>
              <a:rPr lang="en-US" sz="2000" dirty="0" smtClean="0">
                <a:cs typeface="Calibri" pitchFamily="34" charset="0"/>
              </a:rPr>
              <a:t>= </a:t>
            </a:r>
            <a:r>
              <a:rPr lang="en-US" sz="2000" b="1" dirty="0" err="1" smtClean="0">
                <a:cs typeface="Calibri" pitchFamily="34" charset="0"/>
              </a:rPr>
              <a:t>SongTimeOffset</a:t>
            </a:r>
            <a:r>
              <a:rPr lang="en-US" sz="2000" b="1" dirty="0" smtClean="0">
                <a:cs typeface="Calibri" pitchFamily="34" charset="0"/>
              </a:rPr>
              <a:t> </a:t>
            </a:r>
            <a:r>
              <a:rPr lang="en-US" sz="2000" dirty="0" smtClean="0">
                <a:cs typeface="Calibri" pitchFamily="34" charset="0"/>
              </a:rPr>
              <a:t>- </a:t>
            </a:r>
            <a:r>
              <a:rPr lang="en-US" sz="2000" b="1" dirty="0" err="1" smtClean="0">
                <a:cs typeface="Calibri" pitchFamily="34" charset="0"/>
              </a:rPr>
              <a:t>RecordTimeOffset</a:t>
            </a:r>
            <a:endParaRPr lang="en-US" sz="2000" b="1" dirty="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8229600" cy="1066800"/>
          </a:xfrm>
        </p:spPr>
        <p:txBody>
          <a:bodyPr>
            <a:noAutofit/>
          </a:bodyPr>
          <a:lstStyle/>
          <a:p>
            <a:r>
              <a:rPr lang="en-US" sz="3200" dirty="0" smtClean="0">
                <a:latin typeface="Calibri" pitchFamily="34" charset="0"/>
                <a:cs typeface="Calibri" pitchFamily="34" charset="0"/>
              </a:rPr>
              <a:t>Fast Combinatorial Hashing</a:t>
            </a:r>
            <a:br>
              <a:rPr lang="en-US" sz="3200" dirty="0" smtClean="0">
                <a:latin typeface="Calibri" pitchFamily="34" charset="0"/>
                <a:cs typeface="Calibri" pitchFamily="34" charset="0"/>
              </a:rPr>
            </a:br>
            <a:endParaRPr lang="en-US" sz="3200"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28600" y="1828800"/>
            <a:ext cx="8599251"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52675" y="1905000"/>
            <a:ext cx="4429125" cy="3678166"/>
          </a:xfrm>
          <a:prstGeom prst="rect">
            <a:avLst/>
          </a:prstGeom>
          <a:noFill/>
          <a:ln w="9525">
            <a:noFill/>
            <a:miter lim="800000"/>
            <a:headEnd/>
            <a:tailEnd/>
          </a:ln>
          <a:effectLst/>
        </p:spPr>
      </p:pic>
      <p:sp>
        <p:nvSpPr>
          <p:cNvPr id="6" name="Title 1"/>
          <p:cNvSpPr>
            <a:spLocks noGrp="1"/>
          </p:cNvSpPr>
          <p:nvPr>
            <p:ph type="title"/>
          </p:nvPr>
        </p:nvSpPr>
        <p:spPr>
          <a:xfrm>
            <a:off x="1143000" y="381000"/>
            <a:ext cx="8229600" cy="1066800"/>
          </a:xfrm>
        </p:spPr>
        <p:txBody>
          <a:bodyPr>
            <a:noAutofit/>
          </a:bodyPr>
          <a:lstStyle/>
          <a:p>
            <a:r>
              <a:rPr lang="en-US" sz="3200" dirty="0" smtClean="0">
                <a:latin typeface="Calibri" pitchFamily="34" charset="0"/>
                <a:cs typeface="Calibri" pitchFamily="34" charset="0"/>
              </a:rPr>
              <a:t>Fast Combinatorial Hashing</a:t>
            </a:r>
            <a:br>
              <a:rPr lang="en-US" sz="3200" dirty="0" smtClean="0">
                <a:latin typeface="Calibri" pitchFamily="34" charset="0"/>
                <a:cs typeface="Calibri" pitchFamily="34" charset="0"/>
              </a:rPr>
            </a:b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2590800"/>
            <a:ext cx="8686800" cy="2171700"/>
          </a:xfrm>
          <a:prstGeom prst="rect">
            <a:avLst/>
          </a:prstGeom>
          <a:noFill/>
          <a:ln w="9525">
            <a:noFill/>
            <a:miter lim="800000"/>
            <a:headEnd/>
            <a:tailEnd/>
          </a:ln>
          <a:effectLst/>
        </p:spPr>
      </p:pic>
      <p:sp>
        <p:nvSpPr>
          <p:cNvPr id="6" name="Title 1"/>
          <p:cNvSpPr>
            <a:spLocks noGrp="1"/>
          </p:cNvSpPr>
          <p:nvPr>
            <p:ph type="title"/>
          </p:nvPr>
        </p:nvSpPr>
        <p:spPr>
          <a:xfrm>
            <a:off x="1143000" y="381000"/>
            <a:ext cx="8229600" cy="1066800"/>
          </a:xfrm>
        </p:spPr>
        <p:txBody>
          <a:bodyPr>
            <a:noAutofit/>
          </a:bodyPr>
          <a:lstStyle/>
          <a:p>
            <a:r>
              <a:rPr lang="en-US" sz="3200" dirty="0" smtClean="0">
                <a:latin typeface="Calibri" pitchFamily="34" charset="0"/>
                <a:cs typeface="Calibri" pitchFamily="34" charset="0"/>
              </a:rPr>
              <a:t>Fast Combinatorial Hashing</a:t>
            </a:r>
            <a:br>
              <a:rPr lang="en-US" sz="3200" dirty="0" smtClean="0">
                <a:latin typeface="Calibri" pitchFamily="34" charset="0"/>
                <a:cs typeface="Calibri" pitchFamily="34" charset="0"/>
              </a:rPr>
            </a:b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066800"/>
          </a:xfrm>
        </p:spPr>
        <p:txBody>
          <a:bodyPr>
            <a:normAutofit/>
          </a:bodyPr>
          <a:lstStyle/>
          <a:p>
            <a:r>
              <a:rPr lang="en-US" sz="3200" dirty="0" smtClean="0">
                <a:latin typeface="Calibri" pitchFamily="34" charset="0"/>
                <a:cs typeface="Calibri" pitchFamily="34" charset="0"/>
              </a:rPr>
              <a:t>How [</a:t>
            </a:r>
            <a:r>
              <a:rPr lang="en-US" sz="3200" dirty="0" err="1" smtClean="0">
                <a:latin typeface="Calibri" pitchFamily="34" charset="0"/>
                <a:cs typeface="Calibri" pitchFamily="34" charset="0"/>
              </a:rPr>
              <a:t>hash:offset</a:t>
            </a:r>
            <a:r>
              <a:rPr lang="en-US" sz="3200" dirty="0" smtClean="0">
                <a:latin typeface="Calibri" pitchFamily="34" charset="0"/>
                <a:cs typeface="Calibri" pitchFamily="34" charset="0"/>
              </a:rPr>
              <a:t>] is calculated</a:t>
            </a:r>
            <a:endParaRPr lang="en-US" sz="3200" dirty="0">
              <a:latin typeface="Calibri" pitchFamily="34" charset="0"/>
              <a:cs typeface="Calibri" pitchFamily="34" charset="0"/>
            </a:endParaRPr>
          </a:p>
        </p:txBody>
      </p:sp>
      <p:pic>
        <p:nvPicPr>
          <p:cNvPr id="4" name="Picture 3" descr="anh2.png"/>
          <p:cNvPicPr/>
          <p:nvPr/>
        </p:nvPicPr>
        <p:blipFill>
          <a:blip r:embed="rId3" cstate="print"/>
          <a:stretch>
            <a:fillRect/>
          </a:stretch>
        </p:blipFill>
        <p:spPr>
          <a:xfrm>
            <a:off x="381000" y="1295400"/>
            <a:ext cx="8382000" cy="5105400"/>
          </a:xfrm>
          <a:prstGeom prst="rect">
            <a:avLst/>
          </a:prstGeom>
        </p:spPr>
      </p:pic>
      <p:sp>
        <p:nvSpPr>
          <p:cNvPr id="5" name="TextBox 4"/>
          <p:cNvSpPr txBox="1"/>
          <p:nvPr/>
        </p:nvSpPr>
        <p:spPr>
          <a:xfrm>
            <a:off x="0" y="6324600"/>
            <a:ext cx="9144000" cy="400110"/>
          </a:xfrm>
          <a:prstGeom prst="rect">
            <a:avLst/>
          </a:prstGeom>
          <a:noFill/>
        </p:spPr>
        <p:txBody>
          <a:bodyPr wrap="square" rtlCol="0">
            <a:spAutoFit/>
          </a:bodyPr>
          <a:lstStyle/>
          <a:p>
            <a:pPr algn="ctr"/>
            <a:r>
              <a:rPr lang="en-US" sz="2000" dirty="0" smtClean="0">
                <a:cs typeface="Calibri" pitchFamily="34" charset="0"/>
              </a:rPr>
              <a:t>Now we use </a:t>
            </a:r>
            <a:r>
              <a:rPr lang="en-US" sz="2000" b="1" dirty="0" smtClean="0">
                <a:cs typeface="Calibri" pitchFamily="34" charset="0"/>
              </a:rPr>
              <a:t>hash</a:t>
            </a:r>
            <a:r>
              <a:rPr lang="en-US" sz="2000" dirty="0" smtClean="0">
                <a:cs typeface="Calibri" pitchFamily="34" charset="0"/>
              </a:rPr>
              <a:t> instead of only </a:t>
            </a:r>
            <a:r>
              <a:rPr lang="en-US" sz="2000" b="1" dirty="0" smtClean="0">
                <a:cs typeface="Calibri" pitchFamily="34" charset="0"/>
              </a:rPr>
              <a:t>frequency index</a:t>
            </a:r>
            <a:r>
              <a:rPr lang="en-US" sz="2000" dirty="0" smtClean="0">
                <a:cs typeface="Calibri" pitchFamily="34" charset="0"/>
              </a:rPr>
              <a:t> as the key for matching</a:t>
            </a:r>
            <a:endParaRPr lang="en-US" sz="2000" dirty="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Rule for pairing peaks</a:t>
            </a:r>
            <a:endParaRPr lang="en-US" sz="3200" dirty="0">
              <a:latin typeface="Calibri" pitchFamily="34" charset="0"/>
              <a:cs typeface="Calibri" pitchFamily="34" charset="0"/>
            </a:endParaRPr>
          </a:p>
        </p:txBody>
      </p:sp>
      <p:pic>
        <p:nvPicPr>
          <p:cNvPr id="4" name="Picture 3" descr="TargetZone.png"/>
          <p:cNvPicPr/>
          <p:nvPr/>
        </p:nvPicPr>
        <p:blipFill>
          <a:blip r:embed="rId3" cstate="print"/>
          <a:stretch>
            <a:fillRect/>
          </a:stretch>
        </p:blipFill>
        <p:spPr>
          <a:xfrm>
            <a:off x="381000" y="1295400"/>
            <a:ext cx="8229600" cy="4800600"/>
          </a:xfrm>
          <a:prstGeom prst="rect">
            <a:avLst/>
          </a:prstGeom>
        </p:spPr>
      </p:pic>
      <p:sp>
        <p:nvSpPr>
          <p:cNvPr id="5" name="TextBox 4"/>
          <p:cNvSpPr txBox="1"/>
          <p:nvPr/>
        </p:nvSpPr>
        <p:spPr>
          <a:xfrm>
            <a:off x="1295400" y="6135469"/>
            <a:ext cx="6390852" cy="707886"/>
          </a:xfrm>
          <a:prstGeom prst="rect">
            <a:avLst/>
          </a:prstGeom>
          <a:noFill/>
        </p:spPr>
        <p:txBody>
          <a:bodyPr wrap="none" rtlCol="0">
            <a:spAutoFit/>
          </a:bodyPr>
          <a:lstStyle/>
          <a:p>
            <a:pPr>
              <a:buFont typeface="Arial" charset="0"/>
              <a:buChar char="•"/>
            </a:pPr>
            <a:r>
              <a:rPr lang="en-US" sz="2000" dirty="0" smtClean="0">
                <a:cs typeface="Calibri" pitchFamily="34" charset="0"/>
              </a:rPr>
              <a:t> Each peak is paired with other peaks inside its Target Zone</a:t>
            </a:r>
          </a:p>
          <a:p>
            <a:pPr>
              <a:buFont typeface="Arial" charset="0"/>
              <a:buChar char="•"/>
            </a:pPr>
            <a:r>
              <a:rPr lang="en-US" sz="2000" dirty="0" smtClean="0">
                <a:cs typeface="Calibri" pitchFamily="34" charset="0"/>
              </a:rPr>
              <a:t> Fan-out factor is defined to limit the number of pairs</a:t>
            </a:r>
            <a:endParaRPr lang="en-US" sz="2000" dirty="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43000" y="152400"/>
            <a:ext cx="8229600" cy="1066800"/>
          </a:xfrm>
        </p:spPr>
        <p:txBody>
          <a:bodyPr/>
          <a:lstStyle/>
          <a:p>
            <a:pPr eaLnBrk="1" hangingPunct="1"/>
            <a:r>
              <a:rPr lang="en-US" sz="3200" dirty="0" smtClean="0">
                <a:latin typeface="Calibri" pitchFamily="34" charset="0"/>
                <a:cs typeface="Calibri" pitchFamily="34" charset="0"/>
              </a:rPr>
              <a:t>Introduction</a:t>
            </a:r>
          </a:p>
        </p:txBody>
      </p:sp>
      <p:sp>
        <p:nvSpPr>
          <p:cNvPr id="4099" name="Content Placeholder 2"/>
          <p:cNvSpPr>
            <a:spLocks noGrp="1"/>
          </p:cNvSpPr>
          <p:nvPr>
            <p:ph idx="1"/>
          </p:nvPr>
        </p:nvSpPr>
        <p:spPr>
          <a:xfrm>
            <a:off x="381000" y="1828800"/>
            <a:ext cx="8229600" cy="4325112"/>
          </a:xfrm>
        </p:spPr>
        <p:txBody>
          <a:bodyPr/>
          <a:lstStyle/>
          <a:p>
            <a:pPr eaLnBrk="1" hangingPunct="1"/>
            <a:r>
              <a:rPr lang="en-US" dirty="0" smtClean="0">
                <a:latin typeface="Calibri" pitchFamily="34" charset="0"/>
                <a:cs typeface="Calibri" pitchFamily="34" charset="0"/>
              </a:rPr>
              <a:t>Project information:</a:t>
            </a:r>
          </a:p>
          <a:p>
            <a:pPr lvl="1" eaLnBrk="1" hangingPunct="1"/>
            <a:r>
              <a:rPr lang="en-US" dirty="0" smtClean="0">
                <a:latin typeface="Calibri" pitchFamily="34" charset="0"/>
                <a:cs typeface="Calibri" pitchFamily="34" charset="0"/>
              </a:rPr>
              <a:t>Project name: Song Identification System.</a:t>
            </a:r>
          </a:p>
          <a:p>
            <a:pPr lvl="1" eaLnBrk="1" hangingPunct="1"/>
            <a:r>
              <a:rPr lang="en-US" dirty="0" smtClean="0">
                <a:latin typeface="Calibri" pitchFamily="34" charset="0"/>
                <a:cs typeface="Calibri" pitchFamily="34" charset="0"/>
              </a:rPr>
              <a:t>Project code: </a:t>
            </a:r>
            <a:r>
              <a:rPr lang="en-US" dirty="0" err="1" smtClean="0">
                <a:latin typeface="Calibri" pitchFamily="34" charset="0"/>
                <a:cs typeface="Calibri" pitchFamily="34" charset="0"/>
              </a:rPr>
              <a:t>Songfeeler</a:t>
            </a:r>
            <a:r>
              <a:rPr lang="en-US" dirty="0" smtClean="0">
                <a:latin typeface="Calibri" pitchFamily="34" charset="0"/>
                <a:cs typeface="Calibri" pitchFamily="34" charset="0"/>
              </a:rPr>
              <a:t>.</a:t>
            </a:r>
          </a:p>
          <a:p>
            <a:pPr lvl="1" eaLnBrk="1" hangingPunct="1"/>
            <a:r>
              <a:rPr lang="en-US" dirty="0" smtClean="0">
                <a:latin typeface="Calibri" pitchFamily="34" charset="0"/>
                <a:cs typeface="Calibri" pitchFamily="34" charset="0"/>
              </a:rPr>
              <a:t>Project type: website and mobile application.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noAutofit/>
          </a:bodyPr>
          <a:lstStyle/>
          <a:p>
            <a:r>
              <a:rPr lang="en-US" dirty="0" smtClean="0">
                <a:latin typeface="Calibri" pitchFamily="34" charset="0"/>
                <a:cs typeface="Calibri" pitchFamily="34" charset="0"/>
              </a:rPr>
              <a:t>What about survived percentage of new structure?</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533400" y="1752600"/>
            <a:ext cx="8229600" cy="4325112"/>
          </a:xfrm>
        </p:spPr>
        <p:txBody>
          <a:bodyPr/>
          <a:lstStyle/>
          <a:p>
            <a:pPr algn="ctr"/>
            <a:endParaRPr lang="en-US" dirty="0" smtClean="0">
              <a:latin typeface="Calibri" pitchFamily="34" charset="0"/>
              <a:cs typeface="Calibri" pitchFamily="34" charset="0"/>
            </a:endParaRPr>
          </a:p>
          <a:p>
            <a:pPr algn="ctr"/>
            <a:endParaRPr lang="en-US" dirty="0" smtClean="0">
              <a:latin typeface="Calibri" pitchFamily="34" charset="0"/>
              <a:cs typeface="Calibri" pitchFamily="34" charset="0"/>
            </a:endParaRPr>
          </a:p>
          <a:p>
            <a:pPr algn="ctr"/>
            <a:endParaRPr lang="en-US" dirty="0" smtClean="0">
              <a:latin typeface="Calibri" pitchFamily="34" charset="0"/>
              <a:cs typeface="Calibri" pitchFamily="34" charset="0"/>
            </a:endParaRPr>
          </a:p>
          <a:p>
            <a:pPr algn="ctr">
              <a:buNone/>
            </a:pPr>
            <a:r>
              <a:rPr lang="en-US" sz="4800" b="1" dirty="0" smtClean="0">
                <a:latin typeface="Calibri" pitchFamily="34" charset="0"/>
                <a:cs typeface="Calibri" pitchFamily="34" charset="0"/>
              </a:rPr>
              <a:t>p*[1-(1-p)</a:t>
            </a:r>
            <a:r>
              <a:rPr lang="en-US" sz="4800" b="1" baseline="30000" dirty="0" smtClean="0">
                <a:latin typeface="Calibri" pitchFamily="34" charset="0"/>
                <a:cs typeface="Calibri" pitchFamily="34" charset="0"/>
              </a:rPr>
              <a:t>F</a:t>
            </a:r>
            <a:r>
              <a:rPr lang="en-US" sz="4800" b="1" dirty="0" smtClean="0">
                <a:latin typeface="Calibri" pitchFamily="34" charset="0"/>
                <a:cs typeface="Calibri" pitchFamily="34" charset="0"/>
              </a:rPr>
              <a:t>] ≈p</a:t>
            </a:r>
          </a:p>
          <a:p>
            <a:pPr algn="ct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905000"/>
            <a:ext cx="5791200" cy="1470025"/>
          </a:xfrm>
        </p:spPr>
        <p:txBody>
          <a:bodyPr>
            <a:noAutofit/>
          </a:bodyPr>
          <a:lstStyle/>
          <a:p>
            <a:pPr algn="ctr"/>
            <a:r>
              <a:rPr lang="en-US" sz="6000" dirty="0" smtClean="0">
                <a:latin typeface="Calibri" pitchFamily="34" charset="0"/>
                <a:cs typeface="Calibri" pitchFamily="34" charset="0"/>
              </a:rPr>
              <a:t>Optimization</a:t>
            </a:r>
            <a:endParaRPr lang="en-US" sz="6000" dirty="0">
              <a:latin typeface="Calibri" pitchFamily="34" charset="0"/>
              <a:cs typeface="Calibri" pitchFamily="34" charset="0"/>
            </a:endParaRPr>
          </a:p>
        </p:txBody>
      </p:sp>
      <p:pic>
        <p:nvPicPr>
          <p:cNvPr id="3" name="Picture 2" descr="C:\Users\The Beyonder\Desktop\SongFeeler\MobileApps\Android\SongFeeler\res\drawable\img_icon.png"/>
          <p:cNvPicPr>
            <a:picLocks noChangeAspect="1" noChangeArrowheads="1"/>
          </p:cNvPicPr>
          <p:nvPr/>
        </p:nvPicPr>
        <p:blipFill>
          <a:blip r:embed="rId2" cstate="print"/>
          <a:srcRect/>
          <a:stretch>
            <a:fillRect/>
          </a:stretch>
        </p:blipFill>
        <p:spPr bwMode="auto">
          <a:xfrm>
            <a:off x="3962400" y="4645025"/>
            <a:ext cx="1524000" cy="15271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FFT window</a:t>
            </a:r>
            <a:endParaRPr lang="en-US" sz="3200" dirty="0">
              <a:latin typeface="Calibri" pitchFamily="34" charset="0"/>
              <a:cs typeface="Calibri" pitchFamily="34" charset="0"/>
            </a:endParaRPr>
          </a:p>
        </p:txBody>
      </p:sp>
      <p:pic>
        <p:nvPicPr>
          <p:cNvPr id="5" name="Picture 4" descr="Untitled.png"/>
          <p:cNvPicPr/>
          <p:nvPr/>
        </p:nvPicPr>
        <p:blipFill>
          <a:blip r:embed="rId3" cstate="print"/>
          <a:stretch>
            <a:fillRect/>
          </a:stretch>
        </p:blipFill>
        <p:spPr>
          <a:xfrm>
            <a:off x="457200" y="1752600"/>
            <a:ext cx="8229600" cy="4648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p:nvPr/>
        </p:nvPicPr>
        <p:blipFill>
          <a:blip r:embed="rId3" cstate="print"/>
          <a:stretch>
            <a:fillRect/>
          </a:stretch>
        </p:blipFill>
        <p:spPr>
          <a:xfrm>
            <a:off x="838200" y="1524000"/>
            <a:ext cx="7543800" cy="5105400"/>
          </a:xfrm>
          <a:prstGeom prst="rect">
            <a:avLst/>
          </a:prstGeom>
        </p:spPr>
      </p:pic>
      <p:sp>
        <p:nvSpPr>
          <p:cNvPr id="7"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FFT window</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2.png"/>
          <p:cNvPicPr/>
          <p:nvPr/>
        </p:nvPicPr>
        <p:blipFill>
          <a:blip r:embed="rId3" cstate="print"/>
          <a:stretch>
            <a:fillRect/>
          </a:stretch>
        </p:blipFill>
        <p:spPr>
          <a:xfrm>
            <a:off x="457200" y="1524002"/>
            <a:ext cx="8229600" cy="4876798"/>
          </a:xfrm>
          <a:prstGeom prst="rect">
            <a:avLst/>
          </a:prstGeom>
        </p:spPr>
      </p:pic>
      <p:sp>
        <p:nvSpPr>
          <p:cNvPr id="7" name="Title 1"/>
          <p:cNvSpPr>
            <a:spLocks noGrp="1"/>
          </p:cNvSpPr>
          <p:nvPr>
            <p:ph type="title"/>
          </p:nvPr>
        </p:nvSpPr>
        <p:spPr>
          <a:xfrm>
            <a:off x="1143000" y="152400"/>
            <a:ext cx="8229600" cy="1066800"/>
          </a:xfrm>
        </p:spPr>
        <p:txBody>
          <a:bodyPr/>
          <a:lstStyle/>
          <a:p>
            <a:r>
              <a:rPr lang="en-US" sz="3200" dirty="0" smtClean="0">
                <a:latin typeface="Calibri" pitchFamily="34" charset="0"/>
                <a:cs typeface="Calibri" pitchFamily="34" charset="0"/>
              </a:rPr>
              <a:t>FFT window</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normAutofit/>
          </a:bodyPr>
          <a:lstStyle/>
          <a:p>
            <a:r>
              <a:rPr lang="en-US" sz="3200" dirty="0" smtClean="0">
                <a:latin typeface="Calibri" pitchFamily="34" charset="0"/>
                <a:cs typeface="Calibri" pitchFamily="34" charset="0"/>
              </a:rPr>
              <a:t>Choosing a FFT window function</a:t>
            </a:r>
            <a:endParaRPr lang="en-US" sz="3200" dirty="0">
              <a:latin typeface="Calibri" pitchFamily="34" charset="0"/>
              <a:cs typeface="Calibri" pitchFamily="34" charset="0"/>
            </a:endParaRPr>
          </a:p>
        </p:txBody>
      </p:sp>
      <p:pic>
        <p:nvPicPr>
          <p:cNvPr id="4" name="Content Placeholder 3" descr="Untitled.png"/>
          <p:cNvPicPr>
            <a:picLocks noGrp="1"/>
          </p:cNvPicPr>
          <p:nvPr>
            <p:ph idx="1"/>
          </p:nvPr>
        </p:nvPicPr>
        <p:blipFill>
          <a:blip r:embed="rId3" cstate="print"/>
          <a:stretch>
            <a:fillRect/>
          </a:stretch>
        </p:blipFill>
        <p:spPr>
          <a:xfrm>
            <a:off x="457200" y="1676400"/>
            <a:ext cx="8229599" cy="4343400"/>
          </a:xfrm>
          <a:prstGeom prst="rect">
            <a:avLst/>
          </a:prstGeom>
        </p:spPr>
      </p:pic>
      <p:sp>
        <p:nvSpPr>
          <p:cNvPr id="5" name="TextBox 4"/>
          <p:cNvSpPr txBox="1"/>
          <p:nvPr/>
        </p:nvSpPr>
        <p:spPr>
          <a:xfrm>
            <a:off x="1524000" y="6248400"/>
            <a:ext cx="6280245" cy="400110"/>
          </a:xfrm>
          <a:prstGeom prst="rect">
            <a:avLst/>
          </a:prstGeom>
          <a:noFill/>
        </p:spPr>
        <p:txBody>
          <a:bodyPr wrap="none" rtlCol="0">
            <a:spAutoFit/>
          </a:bodyPr>
          <a:lstStyle/>
          <a:p>
            <a:r>
              <a:rPr lang="vi-VN" sz="2000" dirty="0" smtClean="0">
                <a:cs typeface="Calibri" pitchFamily="34" charset="0"/>
              </a:rPr>
              <a:t>Reference: </a:t>
            </a:r>
            <a:r>
              <a:rPr lang="vi-VN" sz="2000" dirty="0" smtClean="0">
                <a:cs typeface="Calibri" pitchFamily="34" charset="0"/>
                <a:hlinkClick r:id="rId4"/>
              </a:rPr>
              <a:t>http://en.wikipedia.org/wiki/Window_function</a:t>
            </a:r>
            <a:endParaRPr lang="vi-VN" sz="2000" dirty="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066800"/>
          </a:xfrm>
        </p:spPr>
        <p:txBody>
          <a:bodyPr>
            <a:normAutofit/>
          </a:bodyPr>
          <a:lstStyle/>
          <a:p>
            <a:r>
              <a:rPr lang="en-US" sz="3200" dirty="0" smtClean="0">
                <a:latin typeface="Calibri" pitchFamily="34" charset="0"/>
                <a:cs typeface="Calibri" pitchFamily="34" charset="0"/>
              </a:rPr>
              <a:t>Block shifting</a:t>
            </a:r>
            <a:endParaRPr lang="en-US" sz="3200" dirty="0">
              <a:latin typeface="Calibri" pitchFamily="34" charset="0"/>
              <a:cs typeface="Calibri" pitchFamily="34" charset="0"/>
            </a:endParaRPr>
          </a:p>
        </p:txBody>
      </p:sp>
      <p:sp>
        <p:nvSpPr>
          <p:cNvPr id="3" name="Content Placeholder 2"/>
          <p:cNvSpPr>
            <a:spLocks noGrp="1"/>
          </p:cNvSpPr>
          <p:nvPr>
            <p:ph idx="1"/>
          </p:nvPr>
        </p:nvSpPr>
        <p:spPr/>
        <p:txBody>
          <a:bodyPr/>
          <a:lstStyle/>
          <a:p>
            <a:pPr marL="400050" lvl="1" indent="0" fontAlgn="base">
              <a:spcBef>
                <a:spcPct val="0"/>
              </a:spcBef>
              <a:spcAft>
                <a:spcPct val="0"/>
              </a:spcAft>
              <a:buFontTx/>
              <a:buChar char="•"/>
            </a:pPr>
            <a:r>
              <a:rPr lang="en-US" i="1" dirty="0" smtClean="0">
                <a:solidFill>
                  <a:srgbClr val="243F60"/>
                </a:solidFill>
                <a:latin typeface="Calibri" pitchFamily="34" charset="0"/>
                <a:ea typeface="Times New Roman" pitchFamily="18" charset="0"/>
                <a:cs typeface="Calibri" pitchFamily="34" charset="0"/>
              </a:rPr>
              <a:t>Shift calculation</a:t>
            </a:r>
            <a:br>
              <a:rPr lang="en-US" i="1" dirty="0" smtClean="0">
                <a:solidFill>
                  <a:srgbClr val="243F60"/>
                </a:solidFill>
                <a:latin typeface="Calibri" pitchFamily="34" charset="0"/>
                <a:ea typeface="Times New Roman" pitchFamily="18" charset="0"/>
                <a:cs typeface="Calibri" pitchFamily="34" charset="0"/>
              </a:rPr>
            </a:br>
            <a:endParaRPr lang="en-US" i="1" dirty="0" smtClean="0">
              <a:solidFill>
                <a:srgbClr val="243F60"/>
              </a:solidFill>
              <a:latin typeface="Calibri" pitchFamily="34" charset="0"/>
              <a:ea typeface="Times New Roman" pitchFamily="18" charset="0"/>
              <a:cs typeface="Calibri" pitchFamily="34" charset="0"/>
            </a:endParaRPr>
          </a:p>
        </p:txBody>
      </p:sp>
      <p:pic>
        <p:nvPicPr>
          <p:cNvPr id="4" name="Picture 3" descr="Untitled.png"/>
          <p:cNvPicPr/>
          <p:nvPr/>
        </p:nvPicPr>
        <p:blipFill>
          <a:blip r:embed="rId3" cstate="print"/>
          <a:stretch>
            <a:fillRect/>
          </a:stretch>
        </p:blipFill>
        <p:spPr>
          <a:xfrm>
            <a:off x="381000" y="1371600"/>
            <a:ext cx="8458200" cy="4953000"/>
          </a:xfrm>
          <a:prstGeom prst="rect">
            <a:avLst/>
          </a:prstGeom>
        </p:spPr>
      </p:pic>
      <p:sp>
        <p:nvSpPr>
          <p:cNvPr id="5" name="TextBox 4"/>
          <p:cNvSpPr txBox="1"/>
          <p:nvPr/>
        </p:nvSpPr>
        <p:spPr>
          <a:xfrm>
            <a:off x="381000" y="6324600"/>
            <a:ext cx="8458200" cy="461665"/>
          </a:xfrm>
          <a:prstGeom prst="rect">
            <a:avLst/>
          </a:prstGeom>
          <a:noFill/>
        </p:spPr>
        <p:txBody>
          <a:bodyPr wrap="square" rtlCol="0">
            <a:spAutoFit/>
          </a:bodyPr>
          <a:lstStyle/>
          <a:p>
            <a:pPr algn="ctr"/>
            <a:r>
              <a:rPr lang="en-US" sz="2400" dirty="0" smtClean="0">
                <a:cs typeface="Calibri" pitchFamily="34" charset="0"/>
              </a:rPr>
              <a:t>Try shifting all FFT blocks by a number of samples</a:t>
            </a:r>
            <a:endParaRPr lang="vi-VN" sz="2400" dirty="0">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5638800" cy="609600"/>
          </a:xfrm>
        </p:spPr>
        <p:txBody>
          <a:bodyPr/>
          <a:lstStyle/>
          <a:p>
            <a:pPr eaLnBrk="1" fontAlgn="auto" hangingPunct="1">
              <a:spcAft>
                <a:spcPts val="0"/>
              </a:spcAft>
              <a:buNone/>
              <a:defRPr/>
            </a:pPr>
            <a:r>
              <a:rPr lang="en-US" sz="3200" b="1" dirty="0" smtClean="0">
                <a:solidFill>
                  <a:schemeClr val="bg1"/>
                </a:solidFill>
                <a:latin typeface="Calibri" pitchFamily="34" charset="0"/>
                <a:cs typeface="Calibri" pitchFamily="34" charset="0"/>
              </a:rPr>
              <a:t>Software Architecture Design</a:t>
            </a:r>
          </a:p>
        </p:txBody>
      </p:sp>
      <p:pic>
        <p:nvPicPr>
          <p:cNvPr id="4" name="Content Placeholder 3" descr="C:\Users\The Beyonder\Desktop\Test Viso.png"/>
          <p:cNvPicPr>
            <a:picLocks/>
          </p:cNvPicPr>
          <p:nvPr/>
        </p:nvPicPr>
        <p:blipFill>
          <a:blip r:embed="rId2" cstate="print"/>
          <a:stretch>
            <a:fillRect/>
          </a:stretch>
        </p:blipFill>
        <p:spPr bwMode="auto">
          <a:xfrm>
            <a:off x="873695" y="1828800"/>
            <a:ext cx="7396610" cy="432435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3505200" cy="838200"/>
          </a:xfrm>
        </p:spPr>
        <p:txBody>
          <a:bodyPr/>
          <a:lstStyle/>
          <a:p>
            <a:r>
              <a:rPr lang="en-US" sz="3200" dirty="0" smtClean="0">
                <a:latin typeface="Calibri" pitchFamily="34" charset="0"/>
                <a:cs typeface="Calibri" pitchFamily="34" charset="0"/>
              </a:rPr>
              <a:t>Mobile application</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914400" y="1981200"/>
            <a:ext cx="6934200" cy="3048000"/>
          </a:xfrm>
        </p:spPr>
        <p:txBody>
          <a:bodyPr/>
          <a:lstStyle/>
          <a:p>
            <a:pPr>
              <a:lnSpc>
                <a:spcPct val="150000"/>
              </a:lnSpc>
            </a:pPr>
            <a:r>
              <a:rPr lang="en-US" sz="3200" dirty="0" smtClean="0">
                <a:latin typeface="Calibri" pitchFamily="34" charset="0"/>
                <a:cs typeface="Calibri" pitchFamily="34" charset="0"/>
              </a:rPr>
              <a:t>Detect </a:t>
            </a:r>
            <a:r>
              <a:rPr lang="en-US" sz="3200" dirty="0" smtClean="0">
                <a:latin typeface="Calibri" pitchFamily="34" charset="0"/>
                <a:cs typeface="Calibri" pitchFamily="34" charset="0"/>
              </a:rPr>
              <a:t>song</a:t>
            </a:r>
          </a:p>
          <a:p>
            <a:pPr>
              <a:lnSpc>
                <a:spcPct val="150000"/>
              </a:lnSpc>
            </a:pPr>
            <a:r>
              <a:rPr lang="en-US" sz="3200" dirty="0" smtClean="0">
                <a:latin typeface="Calibri" pitchFamily="34" charset="0"/>
                <a:cs typeface="Calibri" pitchFamily="34" charset="0"/>
              </a:rPr>
              <a:t>History</a:t>
            </a:r>
          </a:p>
          <a:p>
            <a:pPr>
              <a:lnSpc>
                <a:spcPct val="150000"/>
              </a:lnSpc>
            </a:pPr>
            <a:r>
              <a:rPr lang="en-US" sz="3200" dirty="0" smtClean="0">
                <a:latin typeface="Calibri" pitchFamily="34" charset="0"/>
                <a:cs typeface="Calibri" pitchFamily="34" charset="0"/>
              </a:rPr>
              <a:t>View </a:t>
            </a:r>
            <a:r>
              <a:rPr lang="en-US" sz="3200" dirty="0" smtClean="0">
                <a:latin typeface="Calibri" pitchFamily="34" charset="0"/>
                <a:cs typeface="Calibri" pitchFamily="34" charset="0"/>
              </a:rPr>
              <a:t>song info</a:t>
            </a:r>
          </a:p>
          <a:p>
            <a:pPr>
              <a:lnSpc>
                <a:spcPct val="150000"/>
              </a:lnSpc>
            </a:pPr>
            <a:r>
              <a:rPr lang="en-US" sz="3200" dirty="0" smtClean="0">
                <a:latin typeface="Calibri" pitchFamily="34" charset="0"/>
                <a:cs typeface="Calibri" pitchFamily="34" charset="0"/>
              </a:rPr>
              <a:t>View lyrics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405825"/>
            <a:ext cx="3199915" cy="584775"/>
          </a:xfrm>
          <a:prstGeom prst="rect">
            <a:avLst/>
          </a:prstGeom>
          <a:noFill/>
        </p:spPr>
        <p:txBody>
          <a:bodyPr wrap="none" rtlCol="0">
            <a:spAutoFit/>
          </a:bodyPr>
          <a:lstStyle/>
          <a:p>
            <a:r>
              <a:rPr lang="en-US" sz="3200" b="1" dirty="0" smtClean="0">
                <a:solidFill>
                  <a:schemeClr val="bg1"/>
                </a:solidFill>
                <a:ea typeface="+mj-ea"/>
                <a:cs typeface="Calibri" pitchFamily="34" charset="0"/>
              </a:rPr>
              <a:t>Detecting process</a:t>
            </a:r>
            <a:endParaRPr lang="en-US" sz="3200" b="1" dirty="0">
              <a:solidFill>
                <a:schemeClr val="bg1"/>
              </a:solidFill>
              <a:cs typeface="Calibri" pitchFamily="34" charset="0"/>
            </a:endParaRPr>
          </a:p>
        </p:txBody>
      </p:sp>
      <p:pic>
        <p:nvPicPr>
          <p:cNvPr id="8" name="Picture 7" descr="2.png"/>
          <p:cNvPicPr/>
          <p:nvPr/>
        </p:nvPicPr>
        <p:blipFill>
          <a:blip r:embed="rId3" cstate="print"/>
          <a:stretch>
            <a:fillRect/>
          </a:stretch>
        </p:blipFill>
        <p:spPr>
          <a:xfrm>
            <a:off x="1988810" y="-1538"/>
            <a:ext cx="5021590" cy="6859538"/>
          </a:xfrm>
          <a:prstGeom prst="rect">
            <a:avLst/>
          </a:prstGeom>
          <a:ln>
            <a:solidFill>
              <a:schemeClr val="tx1"/>
            </a:solid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828800"/>
            <a:ext cx="5791200" cy="1470025"/>
          </a:xfrm>
        </p:spPr>
        <p:txBody>
          <a:bodyPr>
            <a:noAutofit/>
          </a:bodyPr>
          <a:lstStyle/>
          <a:p>
            <a:pPr algn="ctr"/>
            <a:r>
              <a:rPr lang="en-US" sz="6000" dirty="0" smtClean="0">
                <a:latin typeface="Calibri" pitchFamily="34" charset="0"/>
                <a:cs typeface="Calibri" pitchFamily="34" charset="0"/>
              </a:rPr>
              <a:t>Idea</a:t>
            </a:r>
            <a:endParaRPr lang="en-US" sz="6000" dirty="0">
              <a:latin typeface="Calibri" pitchFamily="34" charset="0"/>
              <a:cs typeface="Calibri" pitchFamily="34" charset="0"/>
            </a:endParaRPr>
          </a:p>
        </p:txBody>
      </p:sp>
      <p:pic>
        <p:nvPicPr>
          <p:cNvPr id="3" name="Picture 2" descr="C:\Users\The Beyonder\Desktop\SongFeeler\MobileApps\Android\SongFeeler\res\drawable\img_icon.png"/>
          <p:cNvPicPr>
            <a:picLocks noChangeAspect="1" noChangeArrowheads="1"/>
          </p:cNvPicPr>
          <p:nvPr/>
        </p:nvPicPr>
        <p:blipFill>
          <a:blip r:embed="rId3" cstate="print"/>
          <a:srcRect/>
          <a:stretch>
            <a:fillRect/>
          </a:stretch>
        </p:blipFill>
        <p:spPr bwMode="auto">
          <a:xfrm>
            <a:off x="3962400" y="4645025"/>
            <a:ext cx="1524000" cy="15271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4724400" cy="487363"/>
          </a:xfrm>
        </p:spPr>
        <p:txBody>
          <a:bodyPr/>
          <a:lstStyle/>
          <a:p>
            <a:r>
              <a:rPr lang="en-US" sz="3200" dirty="0" smtClean="0">
                <a:latin typeface="Calibri" pitchFamily="34" charset="0"/>
                <a:cs typeface="Calibri" pitchFamily="34" charset="0"/>
              </a:rPr>
              <a:t>Detector components</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533400" y="1828800"/>
            <a:ext cx="8229600" cy="3571875"/>
          </a:xfrm>
        </p:spPr>
        <p:txBody>
          <a:bodyPr/>
          <a:lstStyle/>
          <a:p>
            <a:pPr marL="0" indent="0">
              <a:lnSpc>
                <a:spcPct val="150000"/>
              </a:lnSpc>
              <a:buNone/>
            </a:pPr>
            <a:r>
              <a:rPr lang="en-US" sz="3200" dirty="0" smtClean="0">
                <a:latin typeface="Calibri" pitchFamily="34" charset="0"/>
                <a:cs typeface="Calibri" pitchFamily="34" charset="0"/>
              </a:rPr>
              <a:t>This is our core component, the brain of our system.</a:t>
            </a:r>
          </a:p>
          <a:p>
            <a:pPr lvl="0">
              <a:lnSpc>
                <a:spcPct val="150000"/>
              </a:lnSpc>
            </a:pPr>
            <a:r>
              <a:rPr lang="en-US" sz="3200" dirty="0" smtClean="0">
                <a:latin typeface="Calibri" pitchFamily="34" charset="0"/>
                <a:cs typeface="Calibri" pitchFamily="34" charset="0"/>
              </a:rPr>
              <a:t>Analyzing component</a:t>
            </a:r>
          </a:p>
          <a:p>
            <a:pPr lvl="0">
              <a:lnSpc>
                <a:spcPct val="150000"/>
              </a:lnSpc>
            </a:pPr>
            <a:r>
              <a:rPr lang="en-US" sz="3200" dirty="0" smtClean="0">
                <a:latin typeface="Calibri" pitchFamily="34" charset="0"/>
                <a:cs typeface="Calibri" pitchFamily="34" charset="0"/>
              </a:rPr>
              <a:t>Searching component</a:t>
            </a:r>
          </a:p>
          <a:p>
            <a:pPr>
              <a:lnSpc>
                <a:spcPct val="150000"/>
              </a:lnSpc>
            </a:pPr>
            <a:endParaRPr lang="en-US" sz="3200" dirty="0">
              <a:latin typeface="Calibri" pitchFamily="34" charset="0"/>
              <a:cs typeface="Calibri"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p:nvPr/>
        </p:nvPicPr>
        <p:blipFill>
          <a:blip r:embed="rId3" cstate="print"/>
          <a:stretch>
            <a:fillRect/>
          </a:stretch>
        </p:blipFill>
        <p:spPr>
          <a:xfrm>
            <a:off x="609600" y="0"/>
            <a:ext cx="8058150" cy="6858000"/>
          </a:xfrm>
          <a:prstGeom prst="rect">
            <a:avLst/>
          </a:prstGeom>
          <a:ln>
            <a:solidFill>
              <a:schemeClr val="tx1"/>
            </a:solidFill>
          </a:ln>
        </p:spPr>
      </p:pic>
      <p:sp>
        <p:nvSpPr>
          <p:cNvPr id="3" name="Title 1"/>
          <p:cNvSpPr>
            <a:spLocks noGrp="1"/>
          </p:cNvSpPr>
          <p:nvPr>
            <p:ph type="title"/>
          </p:nvPr>
        </p:nvSpPr>
        <p:spPr>
          <a:xfrm>
            <a:off x="1219200" y="457200"/>
            <a:ext cx="3810000" cy="487363"/>
          </a:xfrm>
        </p:spPr>
        <p:txBody>
          <a:bodyPr/>
          <a:lstStyle/>
          <a:p>
            <a:r>
              <a:rPr lang="en-US" sz="3200" dirty="0" smtClean="0">
                <a:latin typeface="Calibri" pitchFamily="34" charset="0"/>
                <a:cs typeface="Calibri" pitchFamily="34" charset="0"/>
              </a:rPr>
              <a:t>Analyzing process</a:t>
            </a:r>
            <a:endParaRPr lang="en-US" sz="3200" dirty="0">
              <a:latin typeface="Calibri" pitchFamily="34" charset="0"/>
              <a:cs typeface="Calibri"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3505200"/>
          </a:xfrm>
        </p:spPr>
        <p:txBody>
          <a:bodyPr>
            <a:noAutofit/>
          </a:bodyPr>
          <a:lstStyle/>
          <a:p>
            <a:pPr marL="117475" indent="0">
              <a:lnSpc>
                <a:spcPct val="150000"/>
              </a:lnSpc>
              <a:buNone/>
            </a:pPr>
            <a:r>
              <a:rPr lang="en-US" sz="3200" dirty="0" smtClean="0">
                <a:latin typeface="Calibri" pitchFamily="34" charset="0"/>
                <a:cs typeface="Calibri" pitchFamily="34" charset="0"/>
              </a:rPr>
              <a:t>The web server has 2 components using 2 different technologies:</a:t>
            </a:r>
          </a:p>
          <a:p>
            <a:pPr lvl="0">
              <a:lnSpc>
                <a:spcPct val="150000"/>
              </a:lnSpc>
            </a:pPr>
            <a:r>
              <a:rPr lang="en-US" sz="3200" dirty="0" smtClean="0">
                <a:latin typeface="Calibri" pitchFamily="34" charset="0"/>
                <a:cs typeface="Calibri" pitchFamily="34" charset="0"/>
              </a:rPr>
              <a:t>ASP.NET MVC</a:t>
            </a:r>
          </a:p>
          <a:p>
            <a:pPr lvl="0">
              <a:lnSpc>
                <a:spcPct val="150000"/>
              </a:lnSpc>
            </a:pPr>
            <a:r>
              <a:rPr lang="en-US" sz="3200" dirty="0" smtClean="0">
                <a:latin typeface="Calibri" pitchFamily="34" charset="0"/>
                <a:cs typeface="Calibri" pitchFamily="34" charset="0"/>
              </a:rPr>
              <a:t>ASP.NET API</a:t>
            </a:r>
          </a:p>
        </p:txBody>
      </p:sp>
      <p:sp>
        <p:nvSpPr>
          <p:cNvPr id="4" name="Title 1"/>
          <p:cNvSpPr txBox="1">
            <a:spLocks/>
          </p:cNvSpPr>
          <p:nvPr/>
        </p:nvSpPr>
        <p:spPr bwMode="white">
          <a:xfrm>
            <a:off x="1219200" y="457200"/>
            <a:ext cx="38100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ea typeface="+mj-ea"/>
                <a:cs typeface="Calibri" pitchFamily="34" charset="0"/>
              </a:rPr>
              <a:t>Web</a:t>
            </a:r>
            <a:r>
              <a:rPr kumimoji="0" lang="en-US" sz="3200" b="1" i="0" u="none" strike="noStrike" kern="0" cap="none" spc="0" normalizeH="0" noProof="0" dirty="0" smtClean="0">
                <a:ln>
                  <a:noFill/>
                </a:ln>
                <a:solidFill>
                  <a:schemeClr val="bg1"/>
                </a:solidFill>
                <a:effectLst/>
                <a:uLnTx/>
                <a:uFillTx/>
                <a:ea typeface="+mj-ea"/>
                <a:cs typeface="Calibri" pitchFamily="34" charset="0"/>
              </a:rPr>
              <a:t> server</a:t>
            </a:r>
            <a:endParaRPr kumimoji="0" lang="en-US" sz="3200" b="1" i="0" u="none" strike="noStrike" kern="0" cap="none" spc="0" normalizeH="0" baseline="0" noProof="0" dirty="0">
              <a:ln>
                <a:noFill/>
              </a:ln>
              <a:solidFill>
                <a:schemeClr val="bg1"/>
              </a:solidFill>
              <a:effectLst/>
              <a:uLnTx/>
              <a:uFillTx/>
              <a:ea typeface="+mj-ea"/>
              <a:cs typeface="Calibri"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7037"/>
            <a:ext cx="2667000" cy="563563"/>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dirty="0">
                <a:latin typeface="Calibri" pitchFamily="34" charset="0"/>
                <a:cs typeface="Calibri" pitchFamily="34" charset="0"/>
              </a:rPr>
              <a:t>ASP.NET MVC</a:t>
            </a:r>
          </a:p>
        </p:txBody>
      </p:sp>
      <p:sp>
        <p:nvSpPr>
          <p:cNvPr id="3" name="Content Placeholder 2"/>
          <p:cNvSpPr>
            <a:spLocks noGrp="1"/>
          </p:cNvSpPr>
          <p:nvPr>
            <p:ph idx="1"/>
          </p:nvPr>
        </p:nvSpPr>
        <p:spPr>
          <a:xfrm>
            <a:off x="533400" y="2209800"/>
            <a:ext cx="8229600" cy="2200275"/>
          </a:xfrm>
        </p:spPr>
        <p:txBody>
          <a:bodyPr/>
          <a:lstStyle/>
          <a:p>
            <a:pPr marL="0" lvl="0" indent="0">
              <a:lnSpc>
                <a:spcPct val="150000"/>
              </a:lnSpc>
              <a:buNone/>
            </a:pPr>
            <a:r>
              <a:rPr lang="en-US" sz="3200" dirty="0" smtClean="0">
                <a:latin typeface="Calibri" pitchFamily="34" charset="0"/>
                <a:cs typeface="Calibri" pitchFamily="34" charset="0"/>
              </a:rPr>
              <a:t>The first component using ASP.NET MVC which manage songs database which including: </a:t>
            </a:r>
          </a:p>
          <a:p>
            <a:pPr>
              <a:lnSpc>
                <a:spcPct val="150000"/>
              </a:lnSpc>
            </a:pPr>
            <a:endParaRPr lang="en-US" sz="3200" dirty="0">
              <a:latin typeface="Calibri" pitchFamily="34" charset="0"/>
              <a:cs typeface="Calibri" pitchFamily="34" charset="0"/>
            </a:endParaRPr>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2057400" cy="533400"/>
          </a:xfrm>
        </p:spPr>
        <p:txBody>
          <a:bodyPr/>
          <a:lstStyle/>
          <a:p>
            <a:pPr lvl="1"/>
            <a:r>
              <a:rPr lang="en-US" sz="3200" kern="1200" dirty="0" smtClean="0">
                <a:latin typeface="Calibri" pitchFamily="34" charset="0"/>
                <a:ea typeface="+mj-ea"/>
                <a:cs typeface="Calibri" pitchFamily="34" charset="0"/>
              </a:rPr>
              <a:t>Listing</a:t>
            </a:r>
            <a:endParaRPr lang="en-US" sz="3200" dirty="0">
              <a:latin typeface="Calibri" pitchFamily="34" charset="0"/>
              <a:cs typeface="Calibri" pitchFamily="34" charset="0"/>
            </a:endParaRPr>
          </a:p>
        </p:txBody>
      </p:sp>
      <p:pic>
        <p:nvPicPr>
          <p:cNvPr id="4" name="Content Placeholder 3"/>
          <p:cNvPicPr>
            <a:picLocks noGrp="1"/>
          </p:cNvPicPr>
          <p:nvPr>
            <p:ph idx="1"/>
          </p:nvPr>
        </p:nvPicPr>
        <p:blipFill>
          <a:blip r:embed="rId2" cstate="print"/>
          <a:stretch>
            <a:fillRect/>
          </a:stretch>
        </p:blipFill>
        <p:spPr bwMode="auto">
          <a:xfrm>
            <a:off x="457200" y="1828800"/>
            <a:ext cx="8229600" cy="3843536"/>
          </a:xfrm>
          <a:prstGeom prst="rect">
            <a:avLst/>
          </a:prstGeom>
          <a:noFill/>
          <a:ln w="9525">
            <a:solidFill>
              <a:schemeClr val="tx1"/>
            </a:solidFill>
            <a:miter lim="800000"/>
            <a:headEnd/>
            <a:tailEnd/>
          </a:ln>
        </p:spPr>
      </p:pic>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1295400" cy="487363"/>
          </a:xfrm>
        </p:spPr>
        <p:txBody>
          <a:bodyPr vert="horz" anchor="ctr">
            <a:noAutofit/>
          </a:bodyPr>
          <a:lstStyle/>
          <a:p>
            <a:pPr lvl="1"/>
            <a:r>
              <a:rPr lang="en-US" sz="3200" kern="1200" dirty="0" smtClean="0">
                <a:latin typeface="Calibri" pitchFamily="34" charset="0"/>
                <a:ea typeface="+mj-ea"/>
                <a:cs typeface="Calibri" pitchFamily="34" charset="0"/>
              </a:rPr>
              <a:t>Create</a:t>
            </a:r>
            <a:endParaRPr lang="en-US" sz="3200" kern="1200" dirty="0">
              <a:latin typeface="Calibri" pitchFamily="34" charset="0"/>
              <a:ea typeface="+mj-ea"/>
              <a:cs typeface="Calibri" pitchFamily="34" charset="0"/>
            </a:endParaRPr>
          </a:p>
        </p:txBody>
      </p:sp>
      <p:pic>
        <p:nvPicPr>
          <p:cNvPr id="4" name="Content Placeholder 3"/>
          <p:cNvPicPr>
            <a:picLocks noGrp="1"/>
          </p:cNvPicPr>
          <p:nvPr>
            <p:ph idx="1"/>
          </p:nvPr>
        </p:nvPicPr>
        <p:blipFill>
          <a:blip r:embed="rId2" cstate="print"/>
          <a:stretch>
            <a:fillRect/>
          </a:stretch>
        </p:blipFill>
        <p:spPr bwMode="auto">
          <a:xfrm>
            <a:off x="457200" y="1535032"/>
            <a:ext cx="8229600" cy="4635660"/>
          </a:xfrm>
          <a:prstGeom prst="rect">
            <a:avLst/>
          </a:prstGeom>
          <a:noFill/>
          <a:ln w="9525">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914400" cy="685800"/>
          </a:xfrm>
        </p:spPr>
        <p:txBody>
          <a:bodyPr/>
          <a:lstStyle/>
          <a:p>
            <a:pPr lvl="1"/>
            <a:r>
              <a:rPr lang="en-US" sz="3200" dirty="0" smtClean="0">
                <a:latin typeface="Calibri" pitchFamily="34" charset="0"/>
                <a:cs typeface="Calibri" pitchFamily="34" charset="0"/>
              </a:rPr>
              <a:t>Edit</a:t>
            </a:r>
            <a:endParaRPr lang="en-US" sz="3200" dirty="0">
              <a:latin typeface="Calibri" pitchFamily="34" charset="0"/>
              <a:cs typeface="Calibri"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783467" y="1524000"/>
            <a:ext cx="5577066" cy="4324350"/>
          </a:xfrm>
          <a:prstGeom prst="rect">
            <a:avLst/>
          </a:prstGeom>
          <a:noFill/>
          <a:ln>
            <a:solidFill>
              <a:schemeClr val="tx1"/>
            </a:solidFill>
          </a:ln>
        </p:spPr>
      </p:pic>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524000" cy="685800"/>
          </a:xfrm>
        </p:spPr>
        <p:txBody>
          <a:bodyPr/>
          <a:lstStyle/>
          <a:p>
            <a:pPr lvl="1"/>
            <a:r>
              <a:rPr lang="en-US" sz="3200" dirty="0" smtClean="0">
                <a:latin typeface="Calibri" pitchFamily="34" charset="0"/>
                <a:cs typeface="Calibri" pitchFamily="34" charset="0"/>
              </a:rPr>
              <a:t>Delete</a:t>
            </a:r>
            <a:endParaRPr lang="en-US" sz="3200" dirty="0">
              <a:latin typeface="Calibri" pitchFamily="34" charset="0"/>
              <a:cs typeface="Calibri"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172000" y="1490957"/>
            <a:ext cx="6800000" cy="4723810"/>
          </a:xfrm>
          <a:prstGeom prst="rect">
            <a:avLst/>
          </a:prstGeom>
          <a:noFill/>
          <a:ln>
            <a:solidFill>
              <a:schemeClr val="tx1"/>
            </a:solidFill>
          </a:ln>
        </p:spPr>
      </p:pic>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2743200" cy="685800"/>
          </a:xfrm>
        </p:spPr>
        <p:txBody>
          <a:bodyPr>
            <a:noAutofit/>
          </a:bodyPr>
          <a:lstStyle/>
          <a:p>
            <a:pPr lvl="1"/>
            <a:r>
              <a:rPr lang="en-US" sz="3200" dirty="0" smtClean="0">
                <a:latin typeface="Calibri" pitchFamily="34" charset="0"/>
                <a:cs typeface="Calibri" pitchFamily="34" charset="0"/>
              </a:rPr>
              <a:t>Attach/Detach</a:t>
            </a:r>
            <a:endParaRPr lang="en-US" sz="3200" dirty="0">
              <a:latin typeface="Calibri" pitchFamily="34" charset="0"/>
              <a:cs typeface="Calibri" pitchFamily="34" charset="0"/>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828800"/>
            <a:ext cx="6096000" cy="3581400"/>
          </a:xfrm>
          <a:prstGeom prst="rect">
            <a:avLst/>
          </a:prstGeom>
          <a:noFill/>
          <a:ln>
            <a:solidFill>
              <a:schemeClr val="tx1"/>
            </a:solidFill>
          </a:ln>
        </p:spPr>
      </p:pic>
      <p:pic>
        <p:nvPicPr>
          <p:cNvPr id="5" name="Picture 4"/>
          <p:cNvPicPr/>
          <p:nvPr/>
        </p:nvPicPr>
        <p:blipFill>
          <a:blip r:embed="rId4" cstate="print"/>
          <a:srcRect/>
          <a:stretch>
            <a:fillRect/>
          </a:stretch>
        </p:blipFill>
        <p:spPr bwMode="auto">
          <a:xfrm>
            <a:off x="6858000" y="2133600"/>
            <a:ext cx="2057400" cy="1981200"/>
          </a:xfrm>
          <a:prstGeom prst="rect">
            <a:avLst/>
          </a:prstGeom>
          <a:noFill/>
          <a:ln w="9525">
            <a:solidFill>
              <a:schemeClr val="tx1"/>
            </a:solidFill>
            <a:miter lim="800000"/>
            <a:headEnd/>
            <a:tailEnd/>
          </a:ln>
        </p:spPr>
      </p:pic>
    </p:spTree>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2514600" cy="609600"/>
          </a:xfrm>
        </p:spPr>
        <p:txBody>
          <a:bodyPr/>
          <a:lstStyle/>
          <a:p>
            <a:r>
              <a:rPr lang="en-US" sz="3200" dirty="0" smtClean="0">
                <a:latin typeface="Calibri" pitchFamily="34" charset="0"/>
                <a:cs typeface="Calibri" pitchFamily="34" charset="0"/>
              </a:rPr>
              <a:t>ASP.NET API</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304800" y="2057400"/>
            <a:ext cx="8229600" cy="4525963"/>
          </a:xfrm>
        </p:spPr>
        <p:txBody>
          <a:bodyPr>
            <a:normAutofit/>
          </a:bodyPr>
          <a:lstStyle/>
          <a:p>
            <a:pPr marL="112713" indent="4763">
              <a:buNone/>
            </a:pPr>
            <a:endParaRPr lang="en-US" dirty="0" smtClean="0"/>
          </a:p>
          <a:p>
            <a:endParaRPr lang="en-US" dirty="0"/>
          </a:p>
        </p:txBody>
      </p:sp>
      <p:sp>
        <p:nvSpPr>
          <p:cNvPr id="6" name="TextBox 5"/>
          <p:cNvSpPr txBox="1"/>
          <p:nvPr/>
        </p:nvSpPr>
        <p:spPr>
          <a:xfrm>
            <a:off x="533400" y="1447800"/>
            <a:ext cx="8229600" cy="5196166"/>
          </a:xfrm>
          <a:prstGeom prst="rect">
            <a:avLst/>
          </a:prstGeom>
          <a:noFill/>
        </p:spPr>
        <p:txBody>
          <a:bodyPr wrap="square" rtlCol="0">
            <a:spAutoFit/>
          </a:bodyPr>
          <a:lstStyle/>
          <a:p>
            <a:pPr>
              <a:lnSpc>
                <a:spcPct val="150000"/>
              </a:lnSpc>
              <a:buFontTx/>
              <a:buChar char="-"/>
            </a:pPr>
            <a:r>
              <a:rPr lang="en-US" sz="2800" dirty="0" smtClean="0"/>
              <a:t>Responsible for returning song detail information during detecting process</a:t>
            </a:r>
          </a:p>
          <a:p>
            <a:pPr>
              <a:lnSpc>
                <a:spcPct val="150000"/>
              </a:lnSpc>
              <a:buFontTx/>
              <a:buChar char="-"/>
            </a:pPr>
            <a:endParaRPr lang="en-US" sz="2400" dirty="0" smtClean="0"/>
          </a:p>
          <a:p>
            <a:pPr>
              <a:lnSpc>
                <a:spcPct val="150000"/>
              </a:lnSpc>
              <a:buFontTx/>
              <a:buChar char="-"/>
            </a:pPr>
            <a:r>
              <a:rPr lang="en-US" sz="2800" dirty="0" smtClean="0"/>
              <a:t>Update detected count for detected song</a:t>
            </a:r>
          </a:p>
          <a:p>
            <a:pPr>
              <a:lnSpc>
                <a:spcPct val="150000"/>
              </a:lnSpc>
              <a:buFontTx/>
              <a:buChar char="-"/>
            </a:pPr>
            <a:endParaRPr lang="en-US" sz="2400" dirty="0" smtClean="0"/>
          </a:p>
          <a:p>
            <a:pPr>
              <a:lnSpc>
                <a:spcPct val="150000"/>
              </a:lnSpc>
            </a:pPr>
            <a:r>
              <a:rPr lang="en-US" sz="2800" dirty="0" smtClean="0"/>
              <a:t>The API component receive song id from detector, and return song information via http request and use </a:t>
            </a:r>
            <a:r>
              <a:rPr lang="en-US" sz="2800" dirty="0" err="1" smtClean="0"/>
              <a:t>json</a:t>
            </a:r>
            <a:r>
              <a:rPr lang="en-US" sz="2800" dirty="0" smtClean="0"/>
              <a:t> to store data.</a:t>
            </a:r>
            <a:endParaRPr lang="en-US" sz="28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43000" y="152400"/>
            <a:ext cx="8229600" cy="1066800"/>
          </a:xfrm>
        </p:spPr>
        <p:txBody>
          <a:bodyPr/>
          <a:lstStyle/>
          <a:p>
            <a:pPr eaLnBrk="1" hangingPunct="1"/>
            <a:r>
              <a:rPr lang="en-US" sz="3200" dirty="0" smtClean="0">
                <a:latin typeface="Calibri" pitchFamily="34" charset="0"/>
                <a:cs typeface="Calibri" pitchFamily="34" charset="0"/>
              </a:rPr>
              <a:t>Roles &amp; Responsibilities</a:t>
            </a:r>
          </a:p>
        </p:txBody>
      </p:sp>
      <p:sp>
        <p:nvSpPr>
          <p:cNvPr id="6147" name="Content Placeholder 2"/>
          <p:cNvSpPr>
            <a:spLocks noGrp="1"/>
          </p:cNvSpPr>
          <p:nvPr>
            <p:ph idx="1"/>
          </p:nvPr>
        </p:nvSpPr>
        <p:spPr>
          <a:xfrm>
            <a:off x="457200" y="1868424"/>
            <a:ext cx="8229600" cy="4325112"/>
          </a:xfrm>
        </p:spPr>
        <p:txBody>
          <a:bodyPr/>
          <a:lstStyle/>
          <a:p>
            <a:pPr eaLnBrk="1" hangingPunct="1"/>
            <a:r>
              <a:rPr lang="en-US" dirty="0" smtClean="0">
                <a:latin typeface="Calibri" pitchFamily="34" charset="0"/>
                <a:cs typeface="Calibri" pitchFamily="34" charset="0"/>
              </a:rPr>
              <a:t>Supervisor: PhD. </a:t>
            </a:r>
            <a:r>
              <a:rPr lang="en-US" dirty="0" err="1" smtClean="0">
                <a:latin typeface="Calibri" pitchFamily="34" charset="0"/>
                <a:cs typeface="Calibri" pitchFamily="34" charset="0"/>
              </a:rPr>
              <a:t>Phan</a:t>
            </a:r>
            <a:r>
              <a:rPr lang="en-US" dirty="0" smtClean="0">
                <a:latin typeface="Calibri" pitchFamily="34" charset="0"/>
                <a:cs typeface="Calibri" pitchFamily="34" charset="0"/>
              </a:rPr>
              <a:t> </a:t>
            </a:r>
            <a:r>
              <a:rPr lang="en-US" dirty="0" err="1" smtClean="0">
                <a:latin typeface="Calibri" pitchFamily="34" charset="0"/>
                <a:cs typeface="Calibri" pitchFamily="34" charset="0"/>
              </a:rPr>
              <a:t>Duy</a:t>
            </a:r>
            <a:r>
              <a:rPr lang="en-US" dirty="0" smtClean="0">
                <a:latin typeface="Calibri" pitchFamily="34" charset="0"/>
                <a:cs typeface="Calibri" pitchFamily="34" charset="0"/>
              </a:rPr>
              <a:t> Hung</a:t>
            </a:r>
          </a:p>
          <a:p>
            <a:pPr eaLnBrk="1" hangingPunct="1"/>
            <a:r>
              <a:rPr lang="en-US" dirty="0" smtClean="0">
                <a:latin typeface="Calibri" pitchFamily="34" charset="0"/>
                <a:cs typeface="Calibri" pitchFamily="34" charset="0"/>
              </a:rPr>
              <a:t>Project Manager: </a:t>
            </a:r>
            <a:r>
              <a:rPr lang="en-US" dirty="0" err="1" smtClean="0">
                <a:latin typeface="Calibri" pitchFamily="34" charset="0"/>
                <a:cs typeface="Calibri" pitchFamily="34" charset="0"/>
              </a:rPr>
              <a:t>TanNN</a:t>
            </a:r>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Developer team:</a:t>
            </a:r>
          </a:p>
          <a:p>
            <a:pPr lvl="1" eaLnBrk="1" hangingPunct="1">
              <a:buFont typeface="Arial" charset="0"/>
              <a:buChar char="•"/>
            </a:pPr>
            <a:r>
              <a:rPr lang="en-US" dirty="0" smtClean="0">
                <a:latin typeface="Calibri" pitchFamily="34" charset="0"/>
                <a:cs typeface="Calibri" pitchFamily="34" charset="0"/>
              </a:rPr>
              <a:t>Mobile Application: </a:t>
            </a:r>
            <a:r>
              <a:rPr lang="en-US" dirty="0" err="1" smtClean="0">
                <a:latin typeface="Calibri" pitchFamily="34" charset="0"/>
                <a:cs typeface="Calibri" pitchFamily="34" charset="0"/>
              </a:rPr>
              <a:t>TanNN</a:t>
            </a:r>
            <a:r>
              <a:rPr lang="en-US" dirty="0" smtClean="0">
                <a:latin typeface="Calibri" pitchFamily="34" charset="0"/>
                <a:cs typeface="Calibri" pitchFamily="34" charset="0"/>
              </a:rPr>
              <a:t> - </a:t>
            </a:r>
            <a:r>
              <a:rPr lang="en-US" dirty="0" err="1" smtClean="0">
                <a:latin typeface="Calibri" pitchFamily="34" charset="0"/>
                <a:cs typeface="Calibri" pitchFamily="34" charset="0"/>
              </a:rPr>
              <a:t>Teamleader</a:t>
            </a:r>
            <a:endParaRPr lang="en-US" dirty="0" smtClean="0">
              <a:latin typeface="Calibri" pitchFamily="34" charset="0"/>
              <a:cs typeface="Calibri" pitchFamily="34" charset="0"/>
            </a:endParaRPr>
          </a:p>
          <a:p>
            <a:pPr lvl="1" eaLnBrk="1" hangingPunct="1">
              <a:buFont typeface="Arial" charset="0"/>
              <a:buChar char="•"/>
            </a:pPr>
            <a:r>
              <a:rPr lang="en-US" dirty="0" smtClean="0">
                <a:latin typeface="Calibri" pitchFamily="34" charset="0"/>
                <a:cs typeface="Calibri" pitchFamily="34" charset="0"/>
              </a:rPr>
              <a:t>Detector: </a:t>
            </a:r>
            <a:r>
              <a:rPr lang="en-US" dirty="0" err="1" smtClean="0">
                <a:latin typeface="Calibri" pitchFamily="34" charset="0"/>
                <a:cs typeface="Calibri" pitchFamily="34" charset="0"/>
              </a:rPr>
              <a:t>ThinhHV</a:t>
            </a:r>
            <a:r>
              <a:rPr lang="en-US" dirty="0" smtClean="0">
                <a:latin typeface="Calibri" pitchFamily="34" charset="0"/>
                <a:cs typeface="Calibri" pitchFamily="34" charset="0"/>
              </a:rPr>
              <a:t> – </a:t>
            </a:r>
            <a:r>
              <a:rPr lang="en-US" dirty="0" err="1" smtClean="0">
                <a:latin typeface="Calibri" pitchFamily="34" charset="0"/>
                <a:cs typeface="Calibri" pitchFamily="34" charset="0"/>
              </a:rPr>
              <a:t>Teamleader</a:t>
            </a:r>
            <a:endParaRPr lang="en-US" dirty="0" smtClean="0">
              <a:latin typeface="Calibri" pitchFamily="34" charset="0"/>
              <a:cs typeface="Calibri" pitchFamily="34" charset="0"/>
            </a:endParaRPr>
          </a:p>
          <a:p>
            <a:pPr lvl="1" eaLnBrk="1" hangingPunct="1">
              <a:buFont typeface="Arial" charset="0"/>
              <a:buChar char="•"/>
            </a:pPr>
            <a:r>
              <a:rPr lang="en-US" dirty="0" smtClean="0">
                <a:latin typeface="Calibri" pitchFamily="34" charset="0"/>
                <a:cs typeface="Calibri" pitchFamily="34" charset="0"/>
              </a:rPr>
              <a:t>Website &amp; Database: </a:t>
            </a:r>
            <a:r>
              <a:rPr lang="en-US" dirty="0" err="1" smtClean="0">
                <a:latin typeface="Calibri" pitchFamily="34" charset="0"/>
                <a:cs typeface="Calibri" pitchFamily="34" charset="0"/>
              </a:rPr>
              <a:t>DuyNH</a:t>
            </a:r>
            <a:r>
              <a:rPr lang="en-US" dirty="0" smtClean="0">
                <a:latin typeface="Calibri" pitchFamily="34" charset="0"/>
                <a:cs typeface="Calibri" pitchFamily="34" charset="0"/>
              </a:rPr>
              <a:t> – </a:t>
            </a:r>
            <a:r>
              <a:rPr lang="en-US" dirty="0" err="1" smtClean="0">
                <a:latin typeface="Calibri" pitchFamily="34" charset="0"/>
                <a:cs typeface="Calibri" pitchFamily="34" charset="0"/>
              </a:rPr>
              <a:t>Teamleader</a:t>
            </a:r>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Test team: </a:t>
            </a:r>
            <a:r>
              <a:rPr lang="en-US" dirty="0" err="1" smtClean="0">
                <a:latin typeface="Calibri" pitchFamily="34" charset="0"/>
                <a:cs typeface="Calibri" pitchFamily="34" charset="0"/>
              </a:rPr>
              <a:t>DaiNT</a:t>
            </a:r>
            <a:r>
              <a:rPr lang="en-US" dirty="0" smtClean="0">
                <a:latin typeface="Calibri" pitchFamily="34" charset="0"/>
                <a:cs typeface="Calibri" pitchFamily="34" charset="0"/>
              </a:rPr>
              <a:t>, </a:t>
            </a:r>
            <a:r>
              <a:rPr lang="en-US" dirty="0" err="1" smtClean="0">
                <a:latin typeface="Calibri" pitchFamily="34" charset="0"/>
                <a:cs typeface="Calibri" pitchFamily="34" charset="0"/>
              </a:rPr>
              <a:t>TungLT</a:t>
            </a:r>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Document &amp; QA: </a:t>
            </a:r>
            <a:r>
              <a:rPr lang="en-US" dirty="0" err="1" smtClean="0">
                <a:latin typeface="Calibri" pitchFamily="34" charset="0"/>
                <a:cs typeface="Calibri" pitchFamily="34" charset="0"/>
              </a:rPr>
              <a:t>DiepNH</a:t>
            </a:r>
            <a:endParaRPr lang="en-US"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905000" cy="685800"/>
          </a:xfrm>
        </p:spPr>
        <p:txBody>
          <a:bodyPr/>
          <a:lstStyle/>
          <a:p>
            <a:r>
              <a:rPr lang="en-US" sz="3200" dirty="0" smtClean="0">
                <a:latin typeface="Calibri" pitchFamily="34" charset="0"/>
                <a:cs typeface="Calibri" pitchFamily="34" charset="0"/>
              </a:rPr>
              <a:t>Database</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457200" y="1143000"/>
            <a:ext cx="8229600" cy="1371600"/>
          </a:xfrm>
        </p:spPr>
        <p:txBody>
          <a:bodyPr/>
          <a:lstStyle/>
          <a:p>
            <a:pPr lvl="0"/>
            <a:r>
              <a:rPr lang="en-US" dirty="0" smtClean="0">
                <a:latin typeface="Calibri" pitchFamily="34" charset="0"/>
                <a:cs typeface="Calibri" pitchFamily="34" charset="0"/>
              </a:rPr>
              <a:t>Main system database includes only one table, this table stores all songs data available in the system used for web server and the detector.</a:t>
            </a:r>
            <a:endParaRPr lang="en-US" dirty="0">
              <a:latin typeface="Calibri" pitchFamily="34" charset="0"/>
              <a:cs typeface="Calibri" pitchFamily="34" charset="0"/>
            </a:endParaRPr>
          </a:p>
        </p:txBody>
      </p:sp>
      <p:pic>
        <p:nvPicPr>
          <p:cNvPr id="5" name="Picture 4"/>
          <p:cNvPicPr/>
          <p:nvPr/>
        </p:nvPicPr>
        <p:blipFill>
          <a:blip r:embed="rId3" cstate="print"/>
          <a:srcRect/>
          <a:stretch>
            <a:fillRect/>
          </a:stretch>
        </p:blipFill>
        <p:spPr bwMode="auto">
          <a:xfrm>
            <a:off x="1676400" y="2590800"/>
            <a:ext cx="5943600" cy="4267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3048000" cy="685800"/>
          </a:xfrm>
        </p:spPr>
        <p:txBody>
          <a:bodyPr/>
          <a:lstStyle/>
          <a:p>
            <a:r>
              <a:rPr lang="en-US" sz="3200" dirty="0" smtClean="0">
                <a:latin typeface="Calibri" pitchFamily="34" charset="0"/>
                <a:cs typeface="Calibri" pitchFamily="34" charset="0"/>
              </a:rPr>
              <a:t>Mobile database</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457200" y="1295400"/>
            <a:ext cx="8229600" cy="1524000"/>
          </a:xfrm>
        </p:spPr>
        <p:txBody>
          <a:bodyPr/>
          <a:lstStyle/>
          <a:p>
            <a:pPr lvl="0"/>
            <a:r>
              <a:rPr lang="en-US" dirty="0" smtClean="0">
                <a:latin typeface="Calibri" pitchFamily="34" charset="0"/>
                <a:cs typeface="Calibri" pitchFamily="34" charset="0"/>
              </a:rPr>
              <a:t>Mobile application database includes one table, this table stores data of detected songs in the mobile application and use for showing history function.</a:t>
            </a:r>
            <a:endParaRPr lang="en-US" dirty="0">
              <a:latin typeface="Calibri" pitchFamily="34" charset="0"/>
              <a:cs typeface="Calibri" pitchFamily="34" charset="0"/>
            </a:endParaRPr>
          </a:p>
        </p:txBody>
      </p:sp>
      <p:pic>
        <p:nvPicPr>
          <p:cNvPr id="4" name="Picture 3" descr="C:\Users\The Beyonder\Desktop\app_db.png"/>
          <p:cNvPicPr/>
          <p:nvPr/>
        </p:nvPicPr>
        <p:blipFill>
          <a:blip r:embed="rId2" cstate="print"/>
          <a:srcRect/>
          <a:stretch>
            <a:fillRect/>
          </a:stretch>
        </p:blipFill>
        <p:spPr bwMode="auto">
          <a:xfrm>
            <a:off x="2133600" y="3124200"/>
            <a:ext cx="4800600" cy="32766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4540" y="725614"/>
            <a:ext cx="1799532" cy="646331"/>
          </a:xfrm>
          <a:prstGeom prst="rect">
            <a:avLst/>
          </a:prstGeom>
        </p:spPr>
        <p:txBody>
          <a:bodyPr wrap="none">
            <a:spAutoFit/>
          </a:bodyPr>
          <a:lstStyle/>
          <a:p>
            <a:r>
              <a:rPr lang="en-US" sz="3600" b="1" dirty="0" smtClean="0">
                <a:solidFill>
                  <a:schemeClr val="bg1"/>
                </a:solidFill>
                <a:cs typeface="Arial" pitchFamily="34" charset="0"/>
              </a:rPr>
              <a:t>TESTING</a:t>
            </a:r>
            <a:endParaRPr lang="en-US" sz="3600" b="1" dirty="0">
              <a:solidFill>
                <a:schemeClr val="bg1"/>
              </a:solidFill>
              <a:cs typeface="Arial" pitchFamily="34" charset="0"/>
            </a:endParaRPr>
          </a:p>
        </p:txBody>
      </p:sp>
      <p:sp>
        <p:nvSpPr>
          <p:cNvPr id="8" name="Rectangle 7"/>
          <p:cNvSpPr/>
          <p:nvPr/>
        </p:nvSpPr>
        <p:spPr>
          <a:xfrm>
            <a:off x="2857500" y="3384155"/>
            <a:ext cx="3776478" cy="54506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2800" dirty="0">
                <a:latin typeface="Calibri" pitchFamily="34" charset="0"/>
              </a:rPr>
              <a:t>Test Process</a:t>
            </a:r>
          </a:p>
        </p:txBody>
      </p:sp>
      <p:sp>
        <p:nvSpPr>
          <p:cNvPr id="9" name="Rectangle 8"/>
          <p:cNvSpPr/>
          <p:nvPr/>
        </p:nvSpPr>
        <p:spPr>
          <a:xfrm>
            <a:off x="2879109" y="1774371"/>
            <a:ext cx="3776478" cy="5637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2800">
                <a:latin typeface="Calibri" pitchFamily="34" charset="0"/>
              </a:rPr>
              <a:t>Test </a:t>
            </a:r>
            <a:r>
              <a:rPr lang="en-US" sz="2800" smtClean="0">
                <a:latin typeface="Calibri" pitchFamily="34" charset="0"/>
              </a:rPr>
              <a:t>Strategy</a:t>
            </a:r>
            <a:endParaRPr lang="en-US" sz="2800" dirty="0">
              <a:latin typeface="Calibri" pitchFamily="34" charset="0"/>
            </a:endParaRPr>
          </a:p>
        </p:txBody>
      </p:sp>
      <p:sp>
        <p:nvSpPr>
          <p:cNvPr id="10" name="Rectangle 9"/>
          <p:cNvSpPr/>
          <p:nvPr/>
        </p:nvSpPr>
        <p:spPr>
          <a:xfrm>
            <a:off x="2879109" y="2584706"/>
            <a:ext cx="3776478" cy="54298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latin typeface="Calibri" pitchFamily="34" charset="0"/>
              </a:rPr>
              <a:t>Test </a:t>
            </a:r>
            <a:r>
              <a:rPr lang="en-US" sz="2800" smtClean="0">
                <a:latin typeface="Calibri" pitchFamily="34" charset="0"/>
              </a:rPr>
              <a:t>Stage</a:t>
            </a:r>
            <a:endParaRPr lang="en-US" sz="2800" dirty="0">
              <a:latin typeface="Calibri" pitchFamily="34" charset="0"/>
            </a:endParaRPr>
          </a:p>
        </p:txBody>
      </p:sp>
      <p:sp>
        <p:nvSpPr>
          <p:cNvPr id="11" name="Rectangle 10"/>
          <p:cNvSpPr/>
          <p:nvPr/>
        </p:nvSpPr>
        <p:spPr>
          <a:xfrm>
            <a:off x="2879109" y="4135925"/>
            <a:ext cx="3776478" cy="5122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latin typeface="Calibri" pitchFamily="34" charset="0"/>
              </a:rPr>
              <a:t>Tools and </a:t>
            </a:r>
            <a:r>
              <a:rPr lang="en-US" sz="2800" dirty="0" smtClean="0">
                <a:latin typeface="Calibri" pitchFamily="34" charset="0"/>
              </a:rPr>
              <a:t>Environments</a:t>
            </a:r>
            <a:endParaRPr lang="en-US" sz="2800" dirty="0">
              <a:latin typeface="Calibri" pitchFamily="34" charset="0"/>
            </a:endParaRPr>
          </a:p>
        </p:txBody>
      </p:sp>
      <p:sp>
        <p:nvSpPr>
          <p:cNvPr id="12" name="Rectangle 11"/>
          <p:cNvSpPr/>
          <p:nvPr/>
        </p:nvSpPr>
        <p:spPr>
          <a:xfrm>
            <a:off x="2857500" y="4844534"/>
            <a:ext cx="3776478" cy="5656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latin typeface="Calibri" pitchFamily="34" charset="0"/>
              </a:rPr>
              <a:t>Testing Execution</a:t>
            </a:r>
          </a:p>
        </p:txBody>
      </p:sp>
      <p:sp>
        <p:nvSpPr>
          <p:cNvPr id="13" name="Rectangle 12"/>
          <p:cNvSpPr/>
          <p:nvPr/>
        </p:nvSpPr>
        <p:spPr>
          <a:xfrm>
            <a:off x="2857500" y="5562600"/>
            <a:ext cx="3776478"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latin typeface="Calibri" pitchFamily="34" charset="0"/>
              </a:rPr>
              <a:t>Test </a:t>
            </a:r>
            <a:r>
              <a:rPr lang="en-US" sz="2800" dirty="0" smtClean="0">
                <a:latin typeface="Calibri" pitchFamily="34" charset="0"/>
              </a:rPr>
              <a:t>Report</a:t>
            </a:r>
            <a:endParaRPr lang="en-US" sz="2800" dirty="0">
              <a:latin typeface="Calibri" pitchFamily="34" charset="0"/>
            </a:endParaRPr>
          </a:p>
        </p:txBody>
      </p:sp>
    </p:spTree>
    <p:extLst>
      <p:ext uri="{BB962C8B-B14F-4D97-AF65-F5344CB8AC3E}">
        <p14:creationId xmlns:p14="http://schemas.microsoft.com/office/powerpoint/2010/main" xmlns="" val="1461428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viSHOP\Pictures\Untitled1.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688" y="1219200"/>
            <a:ext cx="8810625" cy="48387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080519" y="6128657"/>
            <a:ext cx="982961" cy="369332"/>
          </a:xfrm>
          <a:prstGeom prst="rect">
            <a:avLst/>
          </a:prstGeom>
          <a:noFill/>
        </p:spPr>
        <p:txBody>
          <a:bodyPr wrap="none" rtlCol="0">
            <a:spAutoFit/>
          </a:bodyPr>
          <a:lstStyle/>
          <a:p>
            <a:r>
              <a:rPr lang="en-US" smtClean="0"/>
              <a:t>V-model</a:t>
            </a:r>
            <a:endParaRPr lang="en-US"/>
          </a:p>
        </p:txBody>
      </p:sp>
      <p:sp>
        <p:nvSpPr>
          <p:cNvPr id="6" name="Title 1"/>
          <p:cNvSpPr>
            <a:spLocks noGrp="1"/>
          </p:cNvSpPr>
          <p:nvPr>
            <p:ph type="title"/>
          </p:nvPr>
        </p:nvSpPr>
        <p:spPr>
          <a:xfrm>
            <a:off x="1143000" y="381000"/>
            <a:ext cx="3048000" cy="685800"/>
          </a:xfrm>
        </p:spPr>
        <p:txBody>
          <a:bodyPr/>
          <a:lstStyle/>
          <a:p>
            <a:r>
              <a:rPr lang="en-US" sz="3200" dirty="0" smtClean="0">
                <a:latin typeface="Calibri" pitchFamily="34" charset="0"/>
                <a:cs typeface="Calibri" pitchFamily="34" charset="0"/>
              </a:rPr>
              <a:t>Test Model</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xmlns="" val="39099896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4"/>
          <p:cNvSpPr/>
          <p:nvPr/>
        </p:nvSpPr>
        <p:spPr>
          <a:xfrm>
            <a:off x="2285611" y="4747729"/>
            <a:ext cx="4902459" cy="65936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90761" tIns="118110" rIns="220472" bIns="118110" numCol="1" spcCol="1270" anchor="ctr" anchorCtr="0">
            <a:noAutofit/>
          </a:bodyPr>
          <a:lstStyle/>
          <a:p>
            <a:pPr lvl="0" algn="ctr" defTabSz="1377950">
              <a:lnSpc>
                <a:spcPct val="90000"/>
              </a:lnSpc>
              <a:spcBef>
                <a:spcPct val="0"/>
              </a:spcBef>
              <a:spcAft>
                <a:spcPct val="35000"/>
              </a:spcAft>
            </a:pPr>
            <a:r>
              <a:rPr lang="en-US" sz="3100" kern="1200" smtClean="0"/>
              <a:t>Regssion </a:t>
            </a:r>
            <a:r>
              <a:rPr lang="en-US" sz="3100" kern="1200" dirty="0" smtClean="0"/>
              <a:t>Testing</a:t>
            </a:r>
            <a:endParaRPr lang="en-US" sz="3100" kern="1200" dirty="0"/>
          </a:p>
        </p:txBody>
      </p:sp>
      <p:sp>
        <p:nvSpPr>
          <p:cNvPr id="2" name="Rounded Rectangle 1"/>
          <p:cNvSpPr/>
          <p:nvPr/>
        </p:nvSpPr>
        <p:spPr>
          <a:xfrm>
            <a:off x="228600" y="1981200"/>
            <a:ext cx="12192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Unit Testing</a:t>
            </a:r>
            <a:endParaRPr lang="en-US" sz="2000" dirty="0"/>
          </a:p>
        </p:txBody>
      </p:sp>
      <p:sp>
        <p:nvSpPr>
          <p:cNvPr id="26" name="Rounded Rectangle 25"/>
          <p:cNvSpPr/>
          <p:nvPr/>
        </p:nvSpPr>
        <p:spPr>
          <a:xfrm>
            <a:off x="2133601" y="1981200"/>
            <a:ext cx="1856014"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Integration Testing</a:t>
            </a:r>
            <a:endParaRPr lang="en-US" sz="2000" dirty="0"/>
          </a:p>
        </p:txBody>
      </p:sp>
      <p:sp>
        <p:nvSpPr>
          <p:cNvPr id="27" name="Rounded Rectangle 26"/>
          <p:cNvSpPr/>
          <p:nvPr/>
        </p:nvSpPr>
        <p:spPr>
          <a:xfrm>
            <a:off x="4957911" y="1981200"/>
            <a:ext cx="1381423"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System Testing</a:t>
            </a:r>
            <a:endParaRPr lang="en-US" sz="2000" dirty="0"/>
          </a:p>
        </p:txBody>
      </p:sp>
      <p:sp>
        <p:nvSpPr>
          <p:cNvPr id="28" name="Rounded Rectangle 27"/>
          <p:cNvSpPr/>
          <p:nvPr/>
        </p:nvSpPr>
        <p:spPr>
          <a:xfrm>
            <a:off x="7188070" y="1981200"/>
            <a:ext cx="180353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Acceptance Testing</a:t>
            </a:r>
            <a:endParaRPr lang="en-US" sz="2000" dirty="0"/>
          </a:p>
        </p:txBody>
      </p:sp>
      <p:cxnSp>
        <p:nvCxnSpPr>
          <p:cNvPr id="8" name="Straight Arrow Connector 7"/>
          <p:cNvCxnSpPr>
            <a:stCxn id="2" idx="2"/>
            <a:endCxn id="9" idx="0"/>
          </p:cNvCxnSpPr>
          <p:nvPr/>
        </p:nvCxnSpPr>
        <p:spPr>
          <a:xfrm>
            <a:off x="838200" y="3124200"/>
            <a:ext cx="0" cy="1161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101" y="4286064"/>
            <a:ext cx="1472198" cy="461665"/>
          </a:xfrm>
          <a:prstGeom prst="rect">
            <a:avLst/>
          </a:prstGeom>
          <a:noFill/>
        </p:spPr>
        <p:txBody>
          <a:bodyPr wrap="none" rtlCol="0">
            <a:spAutoFit/>
          </a:bodyPr>
          <a:lstStyle/>
          <a:p>
            <a:r>
              <a:rPr lang="en-US" sz="2400" smtClean="0"/>
              <a:t>Develope</a:t>
            </a:r>
            <a:r>
              <a:rPr lang="en-US" sz="2400"/>
              <a:t>r</a:t>
            </a:r>
          </a:p>
        </p:txBody>
      </p:sp>
      <p:sp>
        <p:nvSpPr>
          <p:cNvPr id="10" name="TextBox 9"/>
          <p:cNvSpPr txBox="1"/>
          <p:nvPr/>
        </p:nvSpPr>
        <p:spPr>
          <a:xfrm>
            <a:off x="5179039" y="4291986"/>
            <a:ext cx="939168" cy="461665"/>
          </a:xfrm>
          <a:prstGeom prst="rect">
            <a:avLst/>
          </a:prstGeom>
          <a:noFill/>
        </p:spPr>
        <p:txBody>
          <a:bodyPr wrap="none" rtlCol="0">
            <a:spAutoFit/>
          </a:bodyPr>
          <a:lstStyle/>
          <a:p>
            <a:r>
              <a:rPr lang="en-US" sz="2400" smtClean="0"/>
              <a:t>Tester</a:t>
            </a:r>
            <a:endParaRPr lang="en-US" sz="2400"/>
          </a:p>
        </p:txBody>
      </p:sp>
      <p:cxnSp>
        <p:nvCxnSpPr>
          <p:cNvPr id="29" name="Straight Arrow Connector 28"/>
          <p:cNvCxnSpPr>
            <a:stCxn id="28" idx="2"/>
          </p:cNvCxnSpPr>
          <p:nvPr/>
        </p:nvCxnSpPr>
        <p:spPr>
          <a:xfrm>
            <a:off x="8089835" y="3124200"/>
            <a:ext cx="0" cy="1154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58223" y="4278664"/>
            <a:ext cx="2957861" cy="461665"/>
          </a:xfrm>
          <a:prstGeom prst="rect">
            <a:avLst/>
          </a:prstGeom>
          <a:noFill/>
        </p:spPr>
        <p:txBody>
          <a:bodyPr wrap="none" rtlCol="0">
            <a:spAutoFit/>
          </a:bodyPr>
          <a:lstStyle/>
          <a:p>
            <a:r>
              <a:rPr lang="en-US" sz="2400" smtClean="0"/>
              <a:t>End-User (our friends)</a:t>
            </a:r>
            <a:endParaRPr lang="en-US" sz="2400"/>
          </a:p>
        </p:txBody>
      </p:sp>
      <p:cxnSp>
        <p:nvCxnSpPr>
          <p:cNvPr id="32" name="Straight Arrow Connector 31"/>
          <p:cNvCxnSpPr>
            <a:stCxn id="26" idx="2"/>
            <a:endCxn id="20" idx="0"/>
          </p:cNvCxnSpPr>
          <p:nvPr/>
        </p:nvCxnSpPr>
        <p:spPr>
          <a:xfrm>
            <a:off x="3061608" y="3124200"/>
            <a:ext cx="0" cy="1167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7" idx="2"/>
            <a:endCxn id="10" idx="0"/>
          </p:cNvCxnSpPr>
          <p:nvPr/>
        </p:nvCxnSpPr>
        <p:spPr>
          <a:xfrm>
            <a:off x="5648623" y="3124200"/>
            <a:ext cx="0" cy="1167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 idx="3"/>
            <a:endCxn id="26" idx="1"/>
          </p:cNvCxnSpPr>
          <p:nvPr/>
        </p:nvCxnSpPr>
        <p:spPr>
          <a:xfrm>
            <a:off x="1447800" y="2552700"/>
            <a:ext cx="6858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6" idx="3"/>
            <a:endCxn id="27" idx="1"/>
          </p:cNvCxnSpPr>
          <p:nvPr/>
        </p:nvCxnSpPr>
        <p:spPr>
          <a:xfrm>
            <a:off x="3989615" y="2552700"/>
            <a:ext cx="968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3"/>
            <a:endCxn id="28" idx="1"/>
          </p:cNvCxnSpPr>
          <p:nvPr/>
        </p:nvCxnSpPr>
        <p:spPr>
          <a:xfrm>
            <a:off x="6339334" y="2552700"/>
            <a:ext cx="8487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01303" y="4291986"/>
            <a:ext cx="3120610" cy="461665"/>
          </a:xfrm>
          <a:prstGeom prst="rect">
            <a:avLst/>
          </a:prstGeom>
          <a:noFill/>
        </p:spPr>
        <p:txBody>
          <a:bodyPr wrap="square" rtlCol="0">
            <a:spAutoFit/>
          </a:bodyPr>
          <a:lstStyle/>
          <a:p>
            <a:r>
              <a:rPr lang="en-US" sz="2400" smtClean="0"/>
              <a:t>     Developer &amp; Tester</a:t>
            </a:r>
            <a:endParaRPr lang="en-US" sz="2400"/>
          </a:p>
        </p:txBody>
      </p:sp>
      <p:sp>
        <p:nvSpPr>
          <p:cNvPr id="21" name="Title 20"/>
          <p:cNvSpPr>
            <a:spLocks noGrp="1"/>
          </p:cNvSpPr>
          <p:nvPr>
            <p:ph type="title"/>
          </p:nvPr>
        </p:nvSpPr>
        <p:spPr/>
        <p:txBody>
          <a:bodyPr/>
          <a:lstStyle/>
          <a:p>
            <a:r>
              <a:rPr lang="en-US" sz="3200" dirty="0" smtClean="0">
                <a:latin typeface="Calibri" pitchFamily="34" charset="0"/>
                <a:cs typeface="Calibri" pitchFamily="34" charset="0"/>
              </a:rPr>
              <a:t>Test Stage</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xmlns="" val="39099896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viSHOP\Pictures\Untitled.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475" y="1295400"/>
            <a:ext cx="8401050" cy="50673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r>
              <a:rPr lang="en-US" sz="3200" dirty="0" smtClean="0">
                <a:latin typeface="Calibri" pitchFamily="34" charset="0"/>
              </a:rPr>
              <a:t>Test process</a:t>
            </a:r>
            <a:endParaRPr lang="en-US" sz="3200" dirty="0">
              <a:latin typeface="Calibri" pitchFamily="34" charset="0"/>
            </a:endParaRPr>
          </a:p>
        </p:txBody>
      </p:sp>
    </p:spTree>
    <p:extLst>
      <p:ext uri="{BB962C8B-B14F-4D97-AF65-F5344CB8AC3E}">
        <p14:creationId xmlns:p14="http://schemas.microsoft.com/office/powerpoint/2010/main" xmlns="" val="2290993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xmlns="" val="4199072925"/>
              </p:ext>
            </p:extLst>
          </p:nvPr>
        </p:nvGraphicFramePr>
        <p:xfrm>
          <a:off x="228600" y="1219201"/>
          <a:ext cx="8610600" cy="5616547"/>
        </p:xfrm>
        <a:graphic>
          <a:graphicData uri="http://schemas.openxmlformats.org/drawingml/2006/table">
            <a:tbl>
              <a:tblPr firstRow="1" firstCol="1" lastRow="1" lastCol="1" bandRow="1" bandCol="1">
                <a:tableStyleId>{9DCAF9ED-07DC-4A11-8D7F-57B35C25682E}</a:tableStyleId>
              </a:tblPr>
              <a:tblGrid>
                <a:gridCol w="2237048"/>
                <a:gridCol w="2530989"/>
                <a:gridCol w="2318563"/>
                <a:gridCol w="1524000"/>
              </a:tblGrid>
              <a:tr h="846835">
                <a:tc>
                  <a:txBody>
                    <a:bodyPr/>
                    <a:lstStyle/>
                    <a:p>
                      <a:pPr marL="0" marR="0">
                        <a:lnSpc>
                          <a:spcPts val="500"/>
                        </a:lnSpc>
                        <a:spcBef>
                          <a:spcPts val="5"/>
                        </a:spcBef>
                        <a:spcAft>
                          <a:spcPts val="0"/>
                        </a:spcAft>
                      </a:pPr>
                      <a:r>
                        <a:rPr lang="en-US" sz="800" dirty="0">
                          <a:effectLst/>
                        </a:rPr>
                        <a:t> </a:t>
                      </a:r>
                      <a:endParaRPr lang="en-US" sz="1800" dirty="0">
                        <a:effectLst/>
                      </a:endParaRPr>
                    </a:p>
                    <a:p>
                      <a:pPr marL="386715" marR="0">
                        <a:lnSpc>
                          <a:spcPct val="115000"/>
                        </a:lnSpc>
                        <a:spcBef>
                          <a:spcPts val="0"/>
                        </a:spcBef>
                        <a:spcAft>
                          <a:spcPts val="0"/>
                        </a:spcAft>
                      </a:pPr>
                      <a:r>
                        <a:rPr lang="en-US" sz="1800" spc="-15" dirty="0">
                          <a:effectLst/>
                        </a:rPr>
                        <a:t>P</a:t>
                      </a:r>
                      <a:r>
                        <a:rPr lang="en-US" sz="1800" spc="5" dirty="0">
                          <a:effectLst/>
                        </a:rPr>
                        <a:t>u</a:t>
                      </a:r>
                      <a:r>
                        <a:rPr lang="en-US" sz="1800" spc="-5" dirty="0">
                          <a:effectLst/>
                        </a:rPr>
                        <a:t>r</a:t>
                      </a:r>
                      <a:r>
                        <a:rPr lang="en-US" sz="1800" spc="5" dirty="0">
                          <a:effectLst/>
                        </a:rPr>
                        <a:t>p</a:t>
                      </a:r>
                      <a:r>
                        <a:rPr lang="en-US" sz="1800" dirty="0">
                          <a:effectLst/>
                        </a:rPr>
                        <a:t>ose</a:t>
                      </a:r>
                      <a:endParaRPr lang="en-US" sz="1800" dirty="0">
                        <a:effectLst/>
                        <a:latin typeface="Times New Roman"/>
                        <a:ea typeface="Calibri"/>
                        <a:cs typeface="Times New Roman"/>
                      </a:endParaRPr>
                    </a:p>
                  </a:txBody>
                  <a:tcPr marL="0" marR="0" marT="0" marB="0"/>
                </a:tc>
                <a:tc>
                  <a:txBody>
                    <a:bodyPr/>
                    <a:lstStyle/>
                    <a:p>
                      <a:pPr marL="0" marR="0">
                        <a:lnSpc>
                          <a:spcPts val="500"/>
                        </a:lnSpc>
                        <a:spcBef>
                          <a:spcPts val="5"/>
                        </a:spcBef>
                        <a:spcAft>
                          <a:spcPts val="0"/>
                        </a:spcAft>
                      </a:pPr>
                      <a:r>
                        <a:rPr lang="en-US" sz="800" dirty="0">
                          <a:effectLst/>
                        </a:rPr>
                        <a:t> </a:t>
                      </a:r>
                      <a:endParaRPr lang="en-US" sz="1800" dirty="0">
                        <a:effectLst/>
                      </a:endParaRPr>
                    </a:p>
                    <a:p>
                      <a:pPr marL="231140" marR="0">
                        <a:lnSpc>
                          <a:spcPct val="115000"/>
                        </a:lnSpc>
                        <a:spcBef>
                          <a:spcPts val="0"/>
                        </a:spcBef>
                        <a:spcAft>
                          <a:spcPts val="0"/>
                        </a:spcAft>
                      </a:pPr>
                      <a:r>
                        <a:rPr lang="en-US" sz="1800" dirty="0">
                          <a:effectLst/>
                        </a:rPr>
                        <a:t>Tools</a:t>
                      </a:r>
                      <a:r>
                        <a:rPr lang="en-US" sz="1800" spc="5" dirty="0">
                          <a:effectLst/>
                        </a:rPr>
                        <a:t>/</a:t>
                      </a:r>
                      <a:r>
                        <a:rPr lang="en-US" sz="1800" spc="-5" dirty="0">
                          <a:effectLst/>
                        </a:rPr>
                        <a:t>E</a:t>
                      </a:r>
                      <a:r>
                        <a:rPr lang="en-US" sz="1800" spc="5" dirty="0">
                          <a:effectLst/>
                        </a:rPr>
                        <a:t>n</a:t>
                      </a:r>
                      <a:r>
                        <a:rPr lang="en-US" sz="1800" dirty="0">
                          <a:effectLst/>
                        </a:rPr>
                        <a:t>viron</a:t>
                      </a:r>
                      <a:r>
                        <a:rPr lang="en-US" sz="1800" spc="-10" dirty="0">
                          <a:effectLst/>
                        </a:rPr>
                        <a:t>m</a:t>
                      </a:r>
                      <a:r>
                        <a:rPr lang="en-US" sz="1800" spc="-5" dirty="0">
                          <a:effectLst/>
                        </a:rPr>
                        <a:t>e</a:t>
                      </a:r>
                      <a:r>
                        <a:rPr lang="en-US" sz="1800" spc="5" dirty="0">
                          <a:effectLst/>
                        </a:rPr>
                        <a:t>n</a:t>
                      </a:r>
                      <a:r>
                        <a:rPr lang="en-US" sz="1800" dirty="0">
                          <a:effectLst/>
                        </a:rPr>
                        <a:t>t</a:t>
                      </a:r>
                      <a:endParaRPr lang="en-US" sz="1800" dirty="0">
                        <a:effectLst/>
                        <a:latin typeface="Times New Roman"/>
                        <a:ea typeface="Calibri"/>
                        <a:cs typeface="Times New Roman"/>
                      </a:endParaRPr>
                    </a:p>
                  </a:txBody>
                  <a:tcPr marL="0" marR="0" marT="0" marB="0"/>
                </a:tc>
                <a:tc>
                  <a:txBody>
                    <a:bodyPr/>
                    <a:lstStyle/>
                    <a:p>
                      <a:pPr marL="598805" marR="541655" algn="ctr">
                        <a:lnSpc>
                          <a:spcPct val="115000"/>
                        </a:lnSpc>
                        <a:spcBef>
                          <a:spcPts val="275"/>
                        </a:spcBef>
                        <a:spcAft>
                          <a:spcPts val="0"/>
                        </a:spcAft>
                      </a:pPr>
                      <a:r>
                        <a:rPr lang="en-US" sz="1800">
                          <a:effectLst/>
                        </a:rPr>
                        <a:t>V</a:t>
                      </a:r>
                      <a:r>
                        <a:rPr lang="en-US" sz="1800" spc="-5">
                          <a:effectLst/>
                        </a:rPr>
                        <a:t>er</a:t>
                      </a:r>
                      <a:r>
                        <a:rPr lang="en-US" sz="1800">
                          <a:effectLst/>
                        </a:rPr>
                        <a:t>sion</a:t>
                      </a:r>
                      <a:endParaRPr lang="en-US" sz="1800">
                        <a:effectLst/>
                        <a:latin typeface="Times New Roman"/>
                        <a:ea typeface="Calibri"/>
                        <a:cs typeface="Times New Roman"/>
                      </a:endParaRPr>
                    </a:p>
                  </a:txBody>
                  <a:tcPr marL="0" marR="0" marT="0" marB="0"/>
                </a:tc>
                <a:tc>
                  <a:txBody>
                    <a:bodyPr/>
                    <a:lstStyle/>
                    <a:p>
                      <a:pPr marL="194310" marR="0">
                        <a:lnSpc>
                          <a:spcPct val="115000"/>
                        </a:lnSpc>
                        <a:spcBef>
                          <a:spcPts val="275"/>
                        </a:spcBef>
                        <a:spcAft>
                          <a:spcPts val="0"/>
                        </a:spcAft>
                      </a:pPr>
                      <a:r>
                        <a:rPr lang="en-US" sz="1800" spc="5">
                          <a:effectLst/>
                        </a:rPr>
                        <a:t>S</a:t>
                      </a:r>
                      <a:r>
                        <a:rPr lang="en-US" sz="1800">
                          <a:effectLst/>
                        </a:rPr>
                        <a:t>o</a:t>
                      </a:r>
                      <a:r>
                        <a:rPr lang="en-US" sz="1800" spc="5">
                          <a:effectLst/>
                        </a:rPr>
                        <a:t>u</a:t>
                      </a:r>
                      <a:r>
                        <a:rPr lang="en-US" sz="1800" spc="-5">
                          <a:effectLst/>
                        </a:rPr>
                        <a:t>rc</a:t>
                      </a:r>
                      <a:r>
                        <a:rPr lang="en-US" sz="1800">
                          <a:effectLst/>
                        </a:rPr>
                        <a:t>e</a:t>
                      </a:r>
                      <a:endParaRPr lang="en-US" sz="1800">
                        <a:effectLst/>
                        <a:latin typeface="Times New Roman"/>
                        <a:ea typeface="Calibri"/>
                        <a:cs typeface="Times New Roman"/>
                      </a:endParaRPr>
                    </a:p>
                  </a:txBody>
                  <a:tcPr marL="0" marR="0" marT="0" marB="0"/>
                </a:tc>
              </a:tr>
              <a:tr h="717021">
                <a:tc>
                  <a:txBody>
                    <a:bodyPr/>
                    <a:lstStyle/>
                    <a:p>
                      <a:pPr marL="64770" marR="121920">
                        <a:lnSpc>
                          <a:spcPct val="115000"/>
                        </a:lnSpc>
                        <a:spcBef>
                          <a:spcPts val="265"/>
                        </a:spcBef>
                        <a:spcAft>
                          <a:spcPts val="0"/>
                        </a:spcAft>
                      </a:pPr>
                      <a:r>
                        <a:rPr lang="en-US" sz="1800" dirty="0">
                          <a:effectLst/>
                        </a:rPr>
                        <a:t>A</a:t>
                      </a:r>
                      <a:r>
                        <a:rPr lang="en-US" sz="1800" spc="-5" dirty="0">
                          <a:effectLst/>
                        </a:rPr>
                        <a:t>cce</a:t>
                      </a:r>
                      <a:r>
                        <a:rPr lang="en-US" sz="1800" dirty="0">
                          <a:effectLst/>
                        </a:rPr>
                        <a:t>ss </a:t>
                      </a:r>
                      <a:r>
                        <a:rPr lang="en-US" sz="1800" spc="5" dirty="0">
                          <a:effectLst/>
                        </a:rPr>
                        <a:t>t</a:t>
                      </a:r>
                      <a:r>
                        <a:rPr lang="en-US" sz="1800" dirty="0">
                          <a:effectLst/>
                        </a:rPr>
                        <a:t>o </a:t>
                      </a:r>
                      <a:r>
                        <a:rPr lang="en-US" sz="1800" spc="10" dirty="0">
                          <a:effectLst/>
                        </a:rPr>
                        <a:t>w</a:t>
                      </a:r>
                      <a:r>
                        <a:rPr lang="en-US" sz="1800" spc="-5" dirty="0">
                          <a:effectLst/>
                        </a:rPr>
                        <a:t>e</a:t>
                      </a:r>
                      <a:r>
                        <a:rPr lang="en-US" sz="1800" dirty="0">
                          <a:effectLst/>
                        </a:rPr>
                        <a:t>b </a:t>
                      </a:r>
                      <a:r>
                        <a:rPr lang="en-US" sz="1800" spc="-5" dirty="0">
                          <a:effectLst/>
                        </a:rPr>
                        <a:t>f</a:t>
                      </a:r>
                      <a:r>
                        <a:rPr lang="en-US" sz="1800" spc="10" dirty="0">
                          <a:effectLst/>
                        </a:rPr>
                        <a:t>o</a:t>
                      </a:r>
                      <a:r>
                        <a:rPr lang="en-US" sz="1800" dirty="0">
                          <a:effectLst/>
                        </a:rPr>
                        <a:t>r </a:t>
                      </a:r>
                      <a:r>
                        <a:rPr lang="en-US" sz="1800" spc="-5" dirty="0">
                          <a:effectLst/>
                        </a:rPr>
                        <a:t>user</a:t>
                      </a:r>
                      <a:endParaRPr lang="en-US" sz="1800" dirty="0">
                        <a:effectLst/>
                        <a:latin typeface="Times New Roman"/>
                        <a:ea typeface="Calibri"/>
                        <a:cs typeface="Times New Roman"/>
                      </a:endParaRPr>
                    </a:p>
                  </a:txBody>
                  <a:tcPr marL="0" marR="0" marT="0" marB="0"/>
                </a:tc>
                <a:tc>
                  <a:txBody>
                    <a:bodyPr/>
                    <a:lstStyle/>
                    <a:p>
                      <a:pPr marL="109220" marR="0">
                        <a:lnSpc>
                          <a:spcPct val="115000"/>
                        </a:lnSpc>
                        <a:spcBef>
                          <a:spcPts val="0"/>
                        </a:spcBef>
                        <a:spcAft>
                          <a:spcPts val="0"/>
                        </a:spcAft>
                      </a:pPr>
                      <a:r>
                        <a:rPr lang="en-US" sz="1800" dirty="0">
                          <a:effectLst/>
                        </a:rPr>
                        <a:t>Chrome</a:t>
                      </a:r>
                      <a:endParaRPr lang="en-US" sz="1800" dirty="0">
                        <a:effectLst/>
                        <a:latin typeface="Times New Roman"/>
                        <a:ea typeface="Calibri"/>
                        <a:cs typeface="Times New Roman"/>
                      </a:endParaRPr>
                    </a:p>
                  </a:txBody>
                  <a:tcPr marL="0" marR="0" marT="0" marB="0"/>
                </a:tc>
                <a:tc>
                  <a:txBody>
                    <a:bodyPr/>
                    <a:lstStyle/>
                    <a:p>
                      <a:pPr marL="64770" marR="0" algn="ctr">
                        <a:lnSpc>
                          <a:spcPct val="115000"/>
                        </a:lnSpc>
                        <a:spcBef>
                          <a:spcPts val="265"/>
                        </a:spcBef>
                        <a:spcAft>
                          <a:spcPts val="0"/>
                        </a:spcAft>
                      </a:pPr>
                      <a:r>
                        <a:rPr lang="en-US" sz="1800" dirty="0">
                          <a:effectLst/>
                        </a:rPr>
                        <a:t>33</a:t>
                      </a:r>
                      <a:endParaRPr lang="en-US" sz="1800" dirty="0">
                        <a:effectLst/>
                        <a:latin typeface="Times New Roman"/>
                        <a:ea typeface="Calibri"/>
                        <a:cs typeface="Times New Roman"/>
                      </a:endParaRPr>
                    </a:p>
                  </a:txBody>
                  <a:tcPr marL="0" marR="0" marT="0" marB="0"/>
                </a:tc>
                <a:tc>
                  <a:txBody>
                    <a:bodyPr/>
                    <a:lstStyle/>
                    <a:p>
                      <a:pPr marL="64770" marR="0" algn="ctr">
                        <a:lnSpc>
                          <a:spcPct val="115000"/>
                        </a:lnSpc>
                        <a:spcBef>
                          <a:spcPts val="265"/>
                        </a:spcBef>
                        <a:spcAft>
                          <a:spcPts val="0"/>
                        </a:spcAft>
                      </a:pPr>
                      <a:r>
                        <a:rPr lang="en-US" sz="1800" b="0" dirty="0">
                          <a:effectLst/>
                        </a:rPr>
                        <a:t>Goo</a:t>
                      </a:r>
                      <a:r>
                        <a:rPr lang="en-US" sz="1800" b="0" spc="-15" dirty="0">
                          <a:effectLst/>
                        </a:rPr>
                        <a:t>g</a:t>
                      </a:r>
                      <a:r>
                        <a:rPr lang="en-US" sz="1800" b="0" dirty="0">
                          <a:effectLst/>
                        </a:rPr>
                        <a:t>le</a:t>
                      </a:r>
                      <a:endParaRPr lang="en-US" sz="1800" b="0" dirty="0">
                        <a:effectLst/>
                        <a:latin typeface="Times New Roman"/>
                        <a:ea typeface="Calibri"/>
                        <a:cs typeface="Times New Roman"/>
                      </a:endParaRPr>
                    </a:p>
                  </a:txBody>
                  <a:tcPr marL="0" marR="0" marT="0" marB="0"/>
                </a:tc>
              </a:tr>
              <a:tr h="717021">
                <a:tc>
                  <a:txBody>
                    <a:bodyPr/>
                    <a:lstStyle/>
                    <a:p>
                      <a:pPr marL="64770" marR="121920">
                        <a:lnSpc>
                          <a:spcPct val="115000"/>
                        </a:lnSpc>
                        <a:spcBef>
                          <a:spcPts val="265"/>
                        </a:spcBef>
                        <a:spcAft>
                          <a:spcPts val="0"/>
                        </a:spcAft>
                      </a:pPr>
                      <a:r>
                        <a:rPr lang="en-US" sz="1800" dirty="0">
                          <a:effectLst/>
                        </a:rPr>
                        <a:t> </a:t>
                      </a:r>
                      <a:endParaRPr lang="en-US" sz="1800" dirty="0">
                        <a:effectLst/>
                        <a:latin typeface="Times New Roman"/>
                        <a:ea typeface="Calibri"/>
                        <a:cs typeface="Times New Roman"/>
                      </a:endParaRPr>
                    </a:p>
                  </a:txBody>
                  <a:tcPr marL="0" marR="0" marT="0" marB="0"/>
                </a:tc>
                <a:tc>
                  <a:txBody>
                    <a:bodyPr/>
                    <a:lstStyle/>
                    <a:p>
                      <a:pPr marL="109220" marR="0">
                        <a:lnSpc>
                          <a:spcPct val="115000"/>
                        </a:lnSpc>
                        <a:spcBef>
                          <a:spcPts val="0"/>
                        </a:spcBef>
                        <a:spcAft>
                          <a:spcPts val="0"/>
                        </a:spcAft>
                      </a:pPr>
                      <a:r>
                        <a:rPr lang="en-US" sz="1800" smtClean="0">
                          <a:effectLst/>
                        </a:rPr>
                        <a:t>Firefox</a:t>
                      </a:r>
                    </a:p>
                    <a:p>
                      <a:pPr marL="109220" marR="0">
                        <a:lnSpc>
                          <a:spcPct val="115000"/>
                        </a:lnSpc>
                        <a:spcBef>
                          <a:spcPts val="0"/>
                        </a:spcBef>
                        <a:spcAft>
                          <a:spcPts val="0"/>
                        </a:spcAft>
                      </a:pPr>
                      <a:endParaRPr lang="en-US" sz="1800" dirty="0">
                        <a:effectLst/>
                        <a:latin typeface="Times New Roman"/>
                        <a:ea typeface="Calibri"/>
                        <a:cs typeface="Times New Roman"/>
                      </a:endParaRPr>
                    </a:p>
                  </a:txBody>
                  <a:tcPr marL="0" marR="0" marT="0" marB="0"/>
                </a:tc>
                <a:tc>
                  <a:txBody>
                    <a:bodyPr/>
                    <a:lstStyle/>
                    <a:p>
                      <a:pPr marL="64770" marR="0" algn="ctr">
                        <a:lnSpc>
                          <a:spcPct val="115000"/>
                        </a:lnSpc>
                        <a:spcBef>
                          <a:spcPts val="265"/>
                        </a:spcBef>
                        <a:spcAft>
                          <a:spcPts val="0"/>
                        </a:spcAft>
                      </a:pPr>
                      <a:r>
                        <a:rPr lang="en-US" sz="1800" dirty="0">
                          <a:effectLst/>
                        </a:rPr>
                        <a:t>28</a:t>
                      </a:r>
                      <a:endParaRPr lang="en-US" sz="1800" dirty="0">
                        <a:effectLst/>
                        <a:latin typeface="Times New Roman"/>
                        <a:ea typeface="Calibri"/>
                        <a:cs typeface="Times New Roman"/>
                      </a:endParaRPr>
                    </a:p>
                  </a:txBody>
                  <a:tcPr marL="0" marR="0" marT="0" marB="0"/>
                </a:tc>
                <a:tc>
                  <a:txBody>
                    <a:bodyPr/>
                    <a:lstStyle/>
                    <a:p>
                      <a:pPr marL="64770" marR="0" algn="ctr">
                        <a:lnSpc>
                          <a:spcPct val="115000"/>
                        </a:lnSpc>
                        <a:spcBef>
                          <a:spcPts val="265"/>
                        </a:spcBef>
                        <a:spcAft>
                          <a:spcPts val="0"/>
                        </a:spcAft>
                      </a:pPr>
                      <a:r>
                        <a:rPr lang="en-US" sz="1800" b="0" dirty="0">
                          <a:effectLst/>
                        </a:rPr>
                        <a:t>Mo</a:t>
                      </a:r>
                      <a:r>
                        <a:rPr lang="en-US" sz="1800" b="0" spc="5" dirty="0">
                          <a:effectLst/>
                        </a:rPr>
                        <a:t>z</a:t>
                      </a:r>
                      <a:r>
                        <a:rPr lang="en-US" sz="1800" b="0" dirty="0">
                          <a:effectLst/>
                        </a:rPr>
                        <a:t>i</a:t>
                      </a:r>
                      <a:r>
                        <a:rPr lang="en-US" sz="1800" b="0" spc="5" dirty="0">
                          <a:effectLst/>
                        </a:rPr>
                        <a:t>l</a:t>
                      </a:r>
                      <a:r>
                        <a:rPr lang="en-US" sz="1800" b="0" dirty="0">
                          <a:effectLst/>
                        </a:rPr>
                        <a:t>la</a:t>
                      </a:r>
                      <a:endParaRPr lang="en-US" sz="1800" b="0" dirty="0">
                        <a:effectLst/>
                        <a:latin typeface="Times New Roman"/>
                        <a:ea typeface="Calibri"/>
                        <a:cs typeface="Times New Roman"/>
                      </a:endParaRPr>
                    </a:p>
                  </a:txBody>
                  <a:tcPr marL="0" marR="0" marT="0" marB="0"/>
                </a:tc>
              </a:tr>
              <a:tr h="665866">
                <a:tc>
                  <a:txBody>
                    <a:bodyPr/>
                    <a:lstStyle/>
                    <a:p>
                      <a:pPr marL="64770" marR="0">
                        <a:lnSpc>
                          <a:spcPct val="115000"/>
                        </a:lnSpc>
                        <a:spcBef>
                          <a:spcPts val="470"/>
                        </a:spcBef>
                        <a:spcAft>
                          <a:spcPts val="0"/>
                        </a:spcAft>
                      </a:pPr>
                      <a:r>
                        <a:rPr lang="en-US" sz="1800" kern="1200" smtClean="0">
                          <a:effectLst/>
                        </a:rPr>
                        <a:t>Application test</a:t>
                      </a:r>
                      <a:endParaRPr lang="en-US" sz="1800" dirty="0">
                        <a:effectLst/>
                        <a:latin typeface="Times New Roman"/>
                        <a:ea typeface="Calibri"/>
                        <a:cs typeface="Times New Roman"/>
                      </a:endParaRPr>
                    </a:p>
                  </a:txBody>
                  <a:tcPr marL="0" marR="0" marT="0" marB="0"/>
                </a:tc>
                <a:tc>
                  <a:txBody>
                    <a:bodyPr/>
                    <a:lstStyle/>
                    <a:p>
                      <a:pPr marL="109220" marR="0">
                        <a:lnSpc>
                          <a:spcPct val="115000"/>
                        </a:lnSpc>
                        <a:spcBef>
                          <a:spcPts val="315"/>
                        </a:spcBef>
                        <a:spcAft>
                          <a:spcPts val="0"/>
                        </a:spcAft>
                      </a:pPr>
                      <a:r>
                        <a:rPr lang="en-US" sz="1800" kern="1200" smtClean="0">
                          <a:effectLst/>
                        </a:rPr>
                        <a:t>Android phone</a:t>
                      </a:r>
                      <a:endParaRPr lang="en-US" sz="1800" dirty="0">
                        <a:effectLst/>
                        <a:latin typeface="Times New Roman"/>
                        <a:ea typeface="Calibri"/>
                        <a:cs typeface="Times New Roman"/>
                      </a:endParaRPr>
                    </a:p>
                  </a:txBody>
                  <a:tcPr marL="0" marR="0" marT="0" marB="0"/>
                </a:tc>
                <a:tc>
                  <a:txBody>
                    <a:bodyPr/>
                    <a:lstStyle/>
                    <a:p>
                      <a:pPr marL="64770" marR="0" algn="ctr">
                        <a:lnSpc>
                          <a:spcPct val="115000"/>
                        </a:lnSpc>
                        <a:spcBef>
                          <a:spcPts val="315"/>
                        </a:spcBef>
                        <a:spcAft>
                          <a:spcPts val="0"/>
                        </a:spcAft>
                      </a:pPr>
                      <a:r>
                        <a:rPr lang="en-US" sz="1800" kern="1200" dirty="0" smtClean="0">
                          <a:effectLst/>
                        </a:rPr>
                        <a:t>Android OS 4 and above</a:t>
                      </a:r>
                      <a:endParaRPr lang="en-US" sz="1800" dirty="0">
                        <a:effectLst/>
                        <a:latin typeface="Times New Roman"/>
                        <a:ea typeface="Calibri"/>
                        <a:cs typeface="Times New Roman"/>
                      </a:endParaRPr>
                    </a:p>
                  </a:txBody>
                  <a:tcPr marL="0" marR="0" marT="0" marB="0"/>
                </a:tc>
                <a:tc>
                  <a:txBody>
                    <a:bodyPr/>
                    <a:lstStyle/>
                    <a:p>
                      <a:pPr marL="53975" marR="0" algn="ctr">
                        <a:lnSpc>
                          <a:spcPct val="115000"/>
                        </a:lnSpc>
                        <a:spcBef>
                          <a:spcPts val="255"/>
                        </a:spcBef>
                        <a:spcAft>
                          <a:spcPts val="0"/>
                        </a:spcAft>
                      </a:pPr>
                      <a:r>
                        <a:rPr lang="en-US" sz="1800" b="0" smtClean="0">
                          <a:effectLst/>
                        </a:rPr>
                        <a:t>Goo</a:t>
                      </a:r>
                      <a:r>
                        <a:rPr lang="en-US" sz="1800" b="0" spc="-15" smtClean="0">
                          <a:effectLst/>
                        </a:rPr>
                        <a:t>g</a:t>
                      </a:r>
                      <a:r>
                        <a:rPr lang="en-US" sz="1800" b="0" smtClean="0">
                          <a:effectLst/>
                        </a:rPr>
                        <a:t>le</a:t>
                      </a:r>
                      <a:endParaRPr lang="en-US" sz="1800" b="0" dirty="0">
                        <a:effectLst/>
                        <a:latin typeface="Times New Roman"/>
                        <a:ea typeface="Calibri"/>
                        <a:cs typeface="Times New Roman"/>
                      </a:endParaRPr>
                    </a:p>
                  </a:txBody>
                  <a:tcPr marL="0" marR="0" marT="0" marB="0"/>
                </a:tc>
              </a:tr>
              <a:tr h="665866">
                <a:tc>
                  <a:txBody>
                    <a:bodyPr/>
                    <a:lstStyle/>
                    <a:p>
                      <a:pPr marL="64770" marR="0">
                        <a:lnSpc>
                          <a:spcPct val="115000"/>
                        </a:lnSpc>
                        <a:spcBef>
                          <a:spcPts val="470"/>
                        </a:spcBef>
                        <a:spcAft>
                          <a:spcPts val="0"/>
                        </a:spcAft>
                      </a:pPr>
                      <a:r>
                        <a:rPr lang="en-US" sz="1800" dirty="0">
                          <a:effectLst/>
                        </a:rPr>
                        <a:t>Test Report</a:t>
                      </a:r>
                      <a:endParaRPr lang="en-US" sz="1800" dirty="0">
                        <a:effectLst/>
                        <a:latin typeface="Times New Roman"/>
                        <a:ea typeface="Calibri"/>
                        <a:cs typeface="Times New Roman"/>
                      </a:endParaRPr>
                    </a:p>
                  </a:txBody>
                  <a:tcPr marL="0" marR="0" marT="0" marB="0"/>
                </a:tc>
                <a:tc>
                  <a:txBody>
                    <a:bodyPr/>
                    <a:lstStyle/>
                    <a:p>
                      <a:pPr marL="109220" marR="0">
                        <a:lnSpc>
                          <a:spcPct val="115000"/>
                        </a:lnSpc>
                        <a:spcBef>
                          <a:spcPts val="315"/>
                        </a:spcBef>
                        <a:spcAft>
                          <a:spcPts val="0"/>
                        </a:spcAft>
                      </a:pPr>
                      <a:r>
                        <a:rPr lang="en-US" sz="1800" smtClean="0">
                          <a:effectLst/>
                        </a:rPr>
                        <a:t>Wo</a:t>
                      </a:r>
                      <a:r>
                        <a:rPr lang="en-US" sz="1800" spc="-5" smtClean="0">
                          <a:effectLst/>
                        </a:rPr>
                        <a:t>r</a:t>
                      </a:r>
                      <a:r>
                        <a:rPr lang="en-US" sz="1800" smtClean="0">
                          <a:effectLst/>
                        </a:rPr>
                        <a:t>d </a:t>
                      </a:r>
                    </a:p>
                  </a:txBody>
                  <a:tcPr marL="0" marR="0" marT="0" marB="0"/>
                </a:tc>
                <a:tc>
                  <a:txBody>
                    <a:bodyPr/>
                    <a:lstStyle/>
                    <a:p>
                      <a:pPr marL="64770" marR="0" algn="ctr">
                        <a:lnSpc>
                          <a:spcPct val="115000"/>
                        </a:lnSpc>
                        <a:spcBef>
                          <a:spcPts val="315"/>
                        </a:spcBef>
                        <a:spcAft>
                          <a:spcPts val="0"/>
                        </a:spcAft>
                      </a:pPr>
                      <a:r>
                        <a:rPr lang="en-US" sz="1800" dirty="0">
                          <a:effectLst/>
                        </a:rPr>
                        <a:t>2010</a:t>
                      </a:r>
                      <a:endParaRPr lang="en-US" sz="1800" dirty="0">
                        <a:effectLst/>
                        <a:latin typeface="Times New Roman"/>
                        <a:ea typeface="Calibri"/>
                        <a:cs typeface="Times New Roman"/>
                      </a:endParaRPr>
                    </a:p>
                  </a:txBody>
                  <a:tcPr marL="0" marR="0" marT="0" marB="0"/>
                </a:tc>
                <a:tc>
                  <a:txBody>
                    <a:bodyPr/>
                    <a:lstStyle/>
                    <a:p>
                      <a:pPr marL="53975" marR="0" algn="ctr">
                        <a:lnSpc>
                          <a:spcPct val="115000"/>
                        </a:lnSpc>
                        <a:spcBef>
                          <a:spcPts val="255"/>
                        </a:spcBef>
                        <a:spcAft>
                          <a:spcPts val="0"/>
                        </a:spcAft>
                      </a:pPr>
                      <a:r>
                        <a:rPr lang="en-US" sz="1800" b="0" dirty="0">
                          <a:effectLst/>
                        </a:rPr>
                        <a:t>Mi</a:t>
                      </a:r>
                      <a:r>
                        <a:rPr lang="en-US" sz="1800" b="0" spc="-5" dirty="0">
                          <a:effectLst/>
                        </a:rPr>
                        <a:t>c</a:t>
                      </a:r>
                      <a:r>
                        <a:rPr lang="en-US" sz="1800" b="0" dirty="0">
                          <a:effectLst/>
                        </a:rPr>
                        <a:t>roso</a:t>
                      </a:r>
                      <a:r>
                        <a:rPr lang="en-US" sz="1800" b="0" spc="-5" dirty="0">
                          <a:effectLst/>
                        </a:rPr>
                        <a:t>f</a:t>
                      </a:r>
                      <a:r>
                        <a:rPr lang="en-US" sz="1800" b="0" dirty="0">
                          <a:effectLst/>
                        </a:rPr>
                        <a:t>t</a:t>
                      </a:r>
                      <a:endParaRPr lang="en-US" sz="1800" b="0" dirty="0">
                        <a:effectLst/>
                        <a:latin typeface="Times New Roman"/>
                        <a:ea typeface="Calibri"/>
                        <a:cs typeface="Times New Roman"/>
                      </a:endParaRPr>
                    </a:p>
                  </a:txBody>
                  <a:tcPr marL="0" marR="0" marT="0" marB="0"/>
                </a:tc>
              </a:tr>
              <a:tr h="665866">
                <a:tc>
                  <a:txBody>
                    <a:bodyPr/>
                    <a:lstStyle/>
                    <a:p>
                      <a:pPr marL="64770" marR="0">
                        <a:lnSpc>
                          <a:spcPct val="115000"/>
                        </a:lnSpc>
                        <a:spcBef>
                          <a:spcPts val="470"/>
                        </a:spcBef>
                        <a:spcAft>
                          <a:spcPts val="0"/>
                        </a:spcAft>
                      </a:pPr>
                      <a:r>
                        <a:rPr lang="en-US" sz="1800" dirty="0">
                          <a:effectLst/>
                        </a:rPr>
                        <a:t>Test Plan</a:t>
                      </a:r>
                      <a:endParaRPr lang="en-US" sz="1800" dirty="0">
                        <a:effectLst/>
                        <a:latin typeface="Times New Roman"/>
                        <a:ea typeface="Calibri"/>
                        <a:cs typeface="Times New Roman"/>
                      </a:endParaRPr>
                    </a:p>
                  </a:txBody>
                  <a:tcPr marL="0" marR="0" marT="0" marB="0"/>
                </a:tc>
                <a:tc>
                  <a:txBody>
                    <a:bodyPr/>
                    <a:lstStyle/>
                    <a:p>
                      <a:pPr marL="109220" marR="0">
                        <a:lnSpc>
                          <a:spcPct val="115000"/>
                        </a:lnSpc>
                        <a:spcBef>
                          <a:spcPts val="315"/>
                        </a:spcBef>
                        <a:spcAft>
                          <a:spcPts val="0"/>
                        </a:spcAft>
                      </a:pPr>
                      <a:r>
                        <a:rPr lang="en-US" sz="1800" smtClean="0">
                          <a:effectLst/>
                        </a:rPr>
                        <a:t>Word </a:t>
                      </a:r>
                    </a:p>
                  </a:txBody>
                  <a:tcPr marL="0" marR="0" marT="0" marB="0"/>
                </a:tc>
                <a:tc>
                  <a:txBody>
                    <a:bodyPr/>
                    <a:lstStyle/>
                    <a:p>
                      <a:pPr marL="64770" marR="0" algn="ctr">
                        <a:lnSpc>
                          <a:spcPct val="115000"/>
                        </a:lnSpc>
                        <a:spcBef>
                          <a:spcPts val="315"/>
                        </a:spcBef>
                        <a:spcAft>
                          <a:spcPts val="0"/>
                        </a:spcAft>
                      </a:pPr>
                      <a:r>
                        <a:rPr lang="en-US" sz="1800" dirty="0">
                          <a:effectLst/>
                        </a:rPr>
                        <a:t>2010</a:t>
                      </a:r>
                      <a:endParaRPr lang="en-US" sz="1800" dirty="0">
                        <a:effectLst/>
                        <a:latin typeface="Times New Roman"/>
                        <a:ea typeface="Calibri"/>
                        <a:cs typeface="Times New Roman"/>
                      </a:endParaRPr>
                    </a:p>
                  </a:txBody>
                  <a:tcPr marL="0" marR="0" marT="0" marB="0"/>
                </a:tc>
                <a:tc>
                  <a:txBody>
                    <a:bodyPr/>
                    <a:lstStyle/>
                    <a:p>
                      <a:pPr marL="53975" marR="0" algn="ctr">
                        <a:lnSpc>
                          <a:spcPct val="115000"/>
                        </a:lnSpc>
                        <a:spcBef>
                          <a:spcPts val="255"/>
                        </a:spcBef>
                        <a:spcAft>
                          <a:spcPts val="0"/>
                        </a:spcAft>
                      </a:pPr>
                      <a:r>
                        <a:rPr lang="en-US" sz="1800" b="0" dirty="0">
                          <a:effectLst/>
                        </a:rPr>
                        <a:t>Mi</a:t>
                      </a:r>
                      <a:r>
                        <a:rPr lang="en-US" sz="1800" b="0" spc="-5" dirty="0">
                          <a:effectLst/>
                        </a:rPr>
                        <a:t>c</a:t>
                      </a:r>
                      <a:r>
                        <a:rPr lang="en-US" sz="1800" b="0" dirty="0">
                          <a:effectLst/>
                        </a:rPr>
                        <a:t>roso</a:t>
                      </a:r>
                      <a:r>
                        <a:rPr lang="en-US" sz="1800" b="0" spc="-5" dirty="0">
                          <a:effectLst/>
                        </a:rPr>
                        <a:t>f</a:t>
                      </a:r>
                      <a:r>
                        <a:rPr lang="en-US" sz="1800" b="0" dirty="0">
                          <a:effectLst/>
                        </a:rPr>
                        <a:t>t</a:t>
                      </a:r>
                      <a:endParaRPr lang="en-US" sz="1800" b="0" dirty="0">
                        <a:effectLst/>
                        <a:latin typeface="Times New Roman"/>
                        <a:ea typeface="Calibri"/>
                        <a:cs typeface="Times New Roman"/>
                      </a:endParaRPr>
                    </a:p>
                  </a:txBody>
                  <a:tcPr marL="0" marR="0" marT="0" marB="0"/>
                </a:tc>
              </a:tr>
              <a:tr h="659773">
                <a:tc>
                  <a:txBody>
                    <a:bodyPr/>
                    <a:lstStyle/>
                    <a:p>
                      <a:pPr marL="64770" marR="0">
                        <a:lnSpc>
                          <a:spcPct val="115000"/>
                        </a:lnSpc>
                        <a:spcBef>
                          <a:spcPts val="470"/>
                        </a:spcBef>
                        <a:spcAft>
                          <a:spcPts val="0"/>
                        </a:spcAft>
                      </a:pPr>
                      <a:r>
                        <a:rPr lang="en-US" sz="1800" dirty="0">
                          <a:effectLst/>
                        </a:rPr>
                        <a:t>Test Case</a:t>
                      </a:r>
                      <a:endParaRPr lang="en-US" sz="1800" dirty="0">
                        <a:effectLst/>
                        <a:latin typeface="Times New Roman"/>
                        <a:ea typeface="Calibri"/>
                        <a:cs typeface="Times New Roman"/>
                      </a:endParaRPr>
                    </a:p>
                  </a:txBody>
                  <a:tcPr marL="0" marR="0" marT="0" marB="0"/>
                </a:tc>
                <a:tc>
                  <a:txBody>
                    <a:bodyPr/>
                    <a:lstStyle/>
                    <a:p>
                      <a:pPr marL="109220" marR="0">
                        <a:lnSpc>
                          <a:spcPct val="115000"/>
                        </a:lnSpc>
                        <a:spcBef>
                          <a:spcPts val="315"/>
                        </a:spcBef>
                        <a:spcAft>
                          <a:spcPts val="0"/>
                        </a:spcAft>
                      </a:pPr>
                      <a:r>
                        <a:rPr lang="en-US" sz="1800" smtClean="0">
                          <a:effectLst/>
                        </a:rPr>
                        <a:t>E</a:t>
                      </a:r>
                      <a:r>
                        <a:rPr lang="en-US" sz="1800" spc="10" smtClean="0">
                          <a:effectLst/>
                        </a:rPr>
                        <a:t>x</a:t>
                      </a:r>
                      <a:r>
                        <a:rPr lang="en-US" sz="1800" spc="-5" smtClean="0">
                          <a:effectLst/>
                        </a:rPr>
                        <a:t>ce</a:t>
                      </a:r>
                      <a:r>
                        <a:rPr lang="en-US" sz="1800" smtClean="0">
                          <a:effectLst/>
                        </a:rPr>
                        <a:t>l</a:t>
                      </a:r>
                    </a:p>
                    <a:p>
                      <a:pPr marL="109220" marR="0">
                        <a:lnSpc>
                          <a:spcPct val="115000"/>
                        </a:lnSpc>
                        <a:spcBef>
                          <a:spcPts val="315"/>
                        </a:spcBef>
                        <a:spcAft>
                          <a:spcPts val="0"/>
                        </a:spcAft>
                      </a:pPr>
                      <a:endParaRPr lang="en-US" sz="1800" dirty="0">
                        <a:effectLst/>
                        <a:latin typeface="Times New Roman"/>
                        <a:ea typeface="Calibri"/>
                        <a:cs typeface="Times New Roman"/>
                      </a:endParaRPr>
                    </a:p>
                  </a:txBody>
                  <a:tcPr marL="0" marR="0" marT="0" marB="0"/>
                </a:tc>
                <a:tc>
                  <a:txBody>
                    <a:bodyPr/>
                    <a:lstStyle/>
                    <a:p>
                      <a:pPr marL="64770" marR="0" algn="ctr">
                        <a:lnSpc>
                          <a:spcPct val="115000"/>
                        </a:lnSpc>
                        <a:spcBef>
                          <a:spcPts val="315"/>
                        </a:spcBef>
                        <a:spcAft>
                          <a:spcPts val="0"/>
                        </a:spcAft>
                      </a:pPr>
                      <a:r>
                        <a:rPr lang="en-US" sz="1800" dirty="0">
                          <a:effectLst/>
                        </a:rPr>
                        <a:t>2010</a:t>
                      </a:r>
                      <a:endParaRPr lang="en-US" sz="1800" dirty="0">
                        <a:effectLst/>
                        <a:latin typeface="Times New Roman"/>
                        <a:ea typeface="Calibri"/>
                        <a:cs typeface="Times New Roman"/>
                      </a:endParaRPr>
                    </a:p>
                  </a:txBody>
                  <a:tcPr marL="0" marR="0" marT="0" marB="0"/>
                </a:tc>
                <a:tc>
                  <a:txBody>
                    <a:bodyPr/>
                    <a:lstStyle/>
                    <a:p>
                      <a:pPr marL="53975" marR="0" algn="ctr">
                        <a:lnSpc>
                          <a:spcPct val="115000"/>
                        </a:lnSpc>
                        <a:spcBef>
                          <a:spcPts val="255"/>
                        </a:spcBef>
                        <a:spcAft>
                          <a:spcPts val="0"/>
                        </a:spcAft>
                      </a:pPr>
                      <a:r>
                        <a:rPr lang="en-US" sz="1800" b="0" dirty="0">
                          <a:effectLst/>
                        </a:rPr>
                        <a:t>Mi</a:t>
                      </a:r>
                      <a:r>
                        <a:rPr lang="en-US" sz="1800" b="0" spc="-5" dirty="0">
                          <a:effectLst/>
                        </a:rPr>
                        <a:t>c</a:t>
                      </a:r>
                      <a:r>
                        <a:rPr lang="en-US" sz="1800" b="0" dirty="0">
                          <a:effectLst/>
                        </a:rPr>
                        <a:t>roso</a:t>
                      </a:r>
                      <a:r>
                        <a:rPr lang="en-US" sz="1800" b="0" spc="-5" dirty="0">
                          <a:effectLst/>
                        </a:rPr>
                        <a:t>f</a:t>
                      </a:r>
                      <a:r>
                        <a:rPr lang="en-US" sz="1800" b="0" dirty="0">
                          <a:effectLst/>
                        </a:rPr>
                        <a:t>t</a:t>
                      </a:r>
                      <a:endParaRPr lang="en-US" sz="1800" b="0" dirty="0">
                        <a:effectLst/>
                        <a:latin typeface="Times New Roman"/>
                        <a:ea typeface="Calibri"/>
                        <a:cs typeface="Times New Roman"/>
                      </a:endParaRPr>
                    </a:p>
                  </a:txBody>
                  <a:tcPr marL="0" marR="0" marT="0" marB="0"/>
                </a:tc>
              </a:tr>
              <a:tr h="659773">
                <a:tc>
                  <a:txBody>
                    <a:bodyPr/>
                    <a:lstStyle/>
                    <a:p>
                      <a:pPr marL="64770" marR="0">
                        <a:lnSpc>
                          <a:spcPct val="115000"/>
                        </a:lnSpc>
                        <a:spcBef>
                          <a:spcPts val="470"/>
                        </a:spcBef>
                        <a:spcAft>
                          <a:spcPts val="0"/>
                        </a:spcAft>
                      </a:pPr>
                      <a:r>
                        <a:rPr lang="en-US" sz="1800" dirty="0">
                          <a:effectLst/>
                        </a:rPr>
                        <a:t>Test Log</a:t>
                      </a:r>
                      <a:endParaRPr lang="en-US" sz="1800" dirty="0">
                        <a:effectLst/>
                        <a:latin typeface="Times New Roman"/>
                        <a:ea typeface="Calibri"/>
                        <a:cs typeface="Times New Roman"/>
                      </a:endParaRPr>
                    </a:p>
                  </a:txBody>
                  <a:tcPr marL="0" marR="0" marT="0" marB="0"/>
                </a:tc>
                <a:tc>
                  <a:txBody>
                    <a:bodyPr/>
                    <a:lstStyle/>
                    <a:p>
                      <a:pPr marL="109220" marR="0">
                        <a:lnSpc>
                          <a:spcPct val="115000"/>
                        </a:lnSpc>
                        <a:spcBef>
                          <a:spcPts val="315"/>
                        </a:spcBef>
                        <a:spcAft>
                          <a:spcPts val="0"/>
                        </a:spcAft>
                      </a:pPr>
                      <a:r>
                        <a:rPr lang="en-US" sz="1800" b="0" smtClean="0">
                          <a:effectLst/>
                        </a:rPr>
                        <a:t>E</a:t>
                      </a:r>
                      <a:r>
                        <a:rPr lang="en-US" sz="1800" b="0" spc="10" smtClean="0">
                          <a:effectLst/>
                        </a:rPr>
                        <a:t>x</a:t>
                      </a:r>
                      <a:r>
                        <a:rPr lang="en-US" sz="1800" b="0" spc="-5" smtClean="0">
                          <a:effectLst/>
                        </a:rPr>
                        <a:t>ce</a:t>
                      </a:r>
                      <a:r>
                        <a:rPr lang="en-US" sz="1800" b="0" smtClean="0">
                          <a:effectLst/>
                        </a:rPr>
                        <a:t>l</a:t>
                      </a:r>
                    </a:p>
                    <a:p>
                      <a:pPr marL="109220" marR="0">
                        <a:lnSpc>
                          <a:spcPct val="115000"/>
                        </a:lnSpc>
                        <a:spcBef>
                          <a:spcPts val="315"/>
                        </a:spcBef>
                        <a:spcAft>
                          <a:spcPts val="0"/>
                        </a:spcAft>
                      </a:pPr>
                      <a:endParaRPr lang="en-US" sz="1800" dirty="0">
                        <a:effectLst/>
                        <a:latin typeface="Times New Roman"/>
                        <a:ea typeface="Calibri"/>
                        <a:cs typeface="Times New Roman"/>
                      </a:endParaRPr>
                    </a:p>
                  </a:txBody>
                  <a:tcPr marL="0" marR="0" marT="0" marB="0"/>
                </a:tc>
                <a:tc>
                  <a:txBody>
                    <a:bodyPr/>
                    <a:lstStyle/>
                    <a:p>
                      <a:pPr marL="64770" marR="0" algn="ctr">
                        <a:lnSpc>
                          <a:spcPct val="115000"/>
                        </a:lnSpc>
                        <a:spcBef>
                          <a:spcPts val="315"/>
                        </a:spcBef>
                        <a:spcAft>
                          <a:spcPts val="0"/>
                        </a:spcAft>
                      </a:pPr>
                      <a:r>
                        <a:rPr lang="en-US" sz="1800" b="0" dirty="0">
                          <a:effectLst/>
                        </a:rPr>
                        <a:t>2010</a:t>
                      </a:r>
                      <a:endParaRPr lang="en-US" sz="1800" b="0" dirty="0">
                        <a:effectLst/>
                        <a:latin typeface="Times New Roman"/>
                        <a:ea typeface="Calibri"/>
                        <a:cs typeface="Times New Roman"/>
                      </a:endParaRPr>
                    </a:p>
                  </a:txBody>
                  <a:tcPr marL="0" marR="0" marT="0" marB="0"/>
                </a:tc>
                <a:tc>
                  <a:txBody>
                    <a:bodyPr/>
                    <a:lstStyle/>
                    <a:p>
                      <a:pPr marL="53975" marR="0" algn="ctr">
                        <a:lnSpc>
                          <a:spcPct val="115000"/>
                        </a:lnSpc>
                        <a:spcBef>
                          <a:spcPts val="255"/>
                        </a:spcBef>
                        <a:spcAft>
                          <a:spcPts val="0"/>
                        </a:spcAft>
                      </a:pPr>
                      <a:r>
                        <a:rPr lang="en-US" sz="1800" b="0" dirty="0">
                          <a:effectLst/>
                        </a:rPr>
                        <a:t>Mi</a:t>
                      </a:r>
                      <a:r>
                        <a:rPr lang="en-US" sz="1800" b="0" spc="-5" dirty="0">
                          <a:effectLst/>
                        </a:rPr>
                        <a:t>c</a:t>
                      </a:r>
                      <a:r>
                        <a:rPr lang="en-US" sz="1800" b="0" dirty="0">
                          <a:effectLst/>
                        </a:rPr>
                        <a:t>roso</a:t>
                      </a:r>
                      <a:r>
                        <a:rPr lang="en-US" sz="1800" b="0" spc="-5" dirty="0">
                          <a:effectLst/>
                        </a:rPr>
                        <a:t>f</a:t>
                      </a:r>
                      <a:r>
                        <a:rPr lang="en-US" sz="1800" b="0" dirty="0">
                          <a:effectLst/>
                        </a:rPr>
                        <a:t>t</a:t>
                      </a:r>
                      <a:endParaRPr lang="en-US" sz="1800" b="0" dirty="0">
                        <a:effectLst/>
                        <a:latin typeface="Times New Roman"/>
                        <a:ea typeface="Calibri"/>
                        <a:cs typeface="Times New Roman"/>
                      </a:endParaRPr>
                    </a:p>
                  </a:txBody>
                  <a:tcPr marL="0" marR="0" marT="0" marB="0"/>
                </a:tc>
              </a:tr>
            </a:tbl>
          </a:graphicData>
        </a:graphic>
      </p:graphicFrame>
      <p:pic>
        <p:nvPicPr>
          <p:cNvPr id="20" name="Content Placeholder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29042" y="2104277"/>
            <a:ext cx="630717" cy="630717"/>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349043" y="2870844"/>
            <a:ext cx="572574" cy="550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descr="C:\Users\aviSHOP\Pictures\Exce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6326" y="5570535"/>
            <a:ext cx="579810" cy="55983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aviSHOP\Pictures\download.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86347" y="4232831"/>
            <a:ext cx="549789" cy="540863"/>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C:\Users\aviSHOP\Pictures\download.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86347" y="4942714"/>
            <a:ext cx="549789" cy="549789"/>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viSHOP\Pictures\Exce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6326" y="6223518"/>
            <a:ext cx="579810" cy="55983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aviSHOP\Pictures\download.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29042" y="3476432"/>
            <a:ext cx="609854" cy="60985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le 11"/>
          <p:cNvSpPr>
            <a:spLocks noGrp="1"/>
          </p:cNvSpPr>
          <p:nvPr>
            <p:ph type="title"/>
          </p:nvPr>
        </p:nvSpPr>
        <p:spPr/>
        <p:txBody>
          <a:bodyPr/>
          <a:lstStyle/>
          <a:p>
            <a:r>
              <a:rPr lang="en-US" sz="3200" dirty="0" smtClean="0">
                <a:latin typeface="Calibri" pitchFamily="34" charset="0"/>
              </a:rPr>
              <a:t>Tools and Environments</a:t>
            </a:r>
            <a:endParaRPr lang="en-US" sz="3200" dirty="0">
              <a:latin typeface="Calibri" pitchFamily="34" charset="0"/>
            </a:endParaRPr>
          </a:p>
        </p:txBody>
      </p:sp>
    </p:spTree>
    <p:extLst>
      <p:ext uri="{BB962C8B-B14F-4D97-AF65-F5344CB8AC3E}">
        <p14:creationId xmlns:p14="http://schemas.microsoft.com/office/powerpoint/2010/main" xmlns="" val="3046890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4560" y="1002268"/>
            <a:ext cx="1238544" cy="369332"/>
          </a:xfrm>
          <a:prstGeom prst="rect">
            <a:avLst/>
          </a:prstGeom>
          <a:noFill/>
        </p:spPr>
        <p:txBody>
          <a:bodyPr wrap="none" rtlCol="0">
            <a:spAutoFit/>
          </a:bodyPr>
          <a:lstStyle/>
          <a:p>
            <a:r>
              <a:rPr lang="en-US" b="1" dirty="0" smtClean="0"/>
              <a:t>Defect logs</a:t>
            </a:r>
            <a:endParaRPr lang="en-US" b="1" dirty="0"/>
          </a:p>
        </p:txBody>
      </p:sp>
      <p:pic>
        <p:nvPicPr>
          <p:cNvPr id="2050" name="Picture 2" descr="C:\Users\aviSHOP\Pictures\defect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71600"/>
            <a:ext cx="9184698" cy="54794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1143000" y="381000"/>
            <a:ext cx="4191000" cy="685800"/>
          </a:xfrm>
        </p:spPr>
        <p:txBody>
          <a:bodyPr/>
          <a:lstStyle/>
          <a:p>
            <a:r>
              <a:rPr lang="en-US" sz="3200" dirty="0" smtClean="0">
                <a:latin typeface="Calibri" pitchFamily="34" charset="0"/>
                <a:cs typeface="Calibri" pitchFamily="34" charset="0"/>
              </a:rPr>
              <a:t>Testing Execution</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xmlns="" val="4172443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viSHOP\Desktop\Evidence\24_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92917"/>
            <a:ext cx="5181600" cy="2904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viSHOP\Desktop\Evidence\24_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092139"/>
            <a:ext cx="5181600" cy="276586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bwMode="auto">
          <a:xfrm>
            <a:off x="5867400" y="2613118"/>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5867400" y="5410201"/>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Box 7"/>
          <p:cNvSpPr txBox="1"/>
          <p:nvPr/>
        </p:nvSpPr>
        <p:spPr>
          <a:xfrm>
            <a:off x="6781800" y="2428452"/>
            <a:ext cx="994183" cy="461665"/>
          </a:xfrm>
          <a:prstGeom prst="rect">
            <a:avLst/>
          </a:prstGeom>
          <a:noFill/>
        </p:spPr>
        <p:txBody>
          <a:bodyPr wrap="none" rtlCol="0">
            <a:spAutoFit/>
          </a:bodyPr>
          <a:lstStyle/>
          <a:p>
            <a:r>
              <a:rPr lang="en-US" sz="2400" b="1" smtClean="0"/>
              <a:t>Actua</a:t>
            </a:r>
            <a:r>
              <a:rPr lang="en-US" sz="2400" smtClean="0"/>
              <a:t>l</a:t>
            </a:r>
            <a:endParaRPr lang="en-US" sz="2400"/>
          </a:p>
        </p:txBody>
      </p:sp>
      <p:sp>
        <p:nvSpPr>
          <p:cNvPr id="12" name="TextBox 11"/>
          <p:cNvSpPr txBox="1"/>
          <p:nvPr/>
        </p:nvSpPr>
        <p:spPr>
          <a:xfrm>
            <a:off x="6781800" y="5157536"/>
            <a:ext cx="1032655" cy="461665"/>
          </a:xfrm>
          <a:prstGeom prst="rect">
            <a:avLst/>
          </a:prstGeom>
          <a:noFill/>
        </p:spPr>
        <p:txBody>
          <a:bodyPr wrap="none" rtlCol="0">
            <a:spAutoFit/>
          </a:bodyPr>
          <a:lstStyle/>
          <a:p>
            <a:r>
              <a:rPr lang="en-US" sz="2400" b="1" smtClean="0"/>
              <a:t>Expect</a:t>
            </a:r>
            <a:endParaRPr lang="en-US" sz="2400"/>
          </a:p>
        </p:txBody>
      </p:sp>
      <p:cxnSp>
        <p:nvCxnSpPr>
          <p:cNvPr id="13" name="Straight Connector 12"/>
          <p:cNvCxnSpPr/>
          <p:nvPr/>
        </p:nvCxnSpPr>
        <p:spPr bwMode="auto">
          <a:xfrm>
            <a:off x="42264" y="3997092"/>
            <a:ext cx="9025535"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4" name="Title 13"/>
          <p:cNvSpPr>
            <a:spLocks noGrp="1"/>
          </p:cNvSpPr>
          <p:nvPr>
            <p:ph type="title"/>
          </p:nvPr>
        </p:nvSpPr>
        <p:spPr/>
        <p:txBody>
          <a:bodyPr/>
          <a:lstStyle/>
          <a:p>
            <a:r>
              <a:rPr lang="en-US" sz="3200" dirty="0" smtClean="0">
                <a:latin typeface="Calibri" pitchFamily="34" charset="0"/>
              </a:rPr>
              <a:t>Testing Execution</a:t>
            </a:r>
            <a:endParaRPr lang="en-US" sz="3200" dirty="0">
              <a:latin typeface="Calibri" pitchFamily="34" charset="0"/>
            </a:endParaRPr>
          </a:p>
        </p:txBody>
      </p:sp>
    </p:spTree>
    <p:extLst>
      <p:ext uri="{BB962C8B-B14F-4D97-AF65-F5344CB8AC3E}">
        <p14:creationId xmlns:p14="http://schemas.microsoft.com/office/powerpoint/2010/main" xmlns="" val="34586663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a:off x="6096000" y="2659284"/>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6096000" y="5410201"/>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Box 7"/>
          <p:cNvSpPr txBox="1"/>
          <p:nvPr/>
        </p:nvSpPr>
        <p:spPr>
          <a:xfrm>
            <a:off x="6781800" y="2428452"/>
            <a:ext cx="994183" cy="461665"/>
          </a:xfrm>
          <a:prstGeom prst="rect">
            <a:avLst/>
          </a:prstGeom>
          <a:noFill/>
        </p:spPr>
        <p:txBody>
          <a:bodyPr wrap="none" rtlCol="0">
            <a:spAutoFit/>
          </a:bodyPr>
          <a:lstStyle/>
          <a:p>
            <a:r>
              <a:rPr lang="en-US" sz="2400" b="1" dirty="0" smtClean="0"/>
              <a:t>Actua</a:t>
            </a:r>
            <a:r>
              <a:rPr lang="en-US" sz="2400" dirty="0" smtClean="0"/>
              <a:t>l</a:t>
            </a:r>
            <a:endParaRPr lang="en-US" sz="2400" dirty="0"/>
          </a:p>
        </p:txBody>
      </p:sp>
      <p:sp>
        <p:nvSpPr>
          <p:cNvPr id="12" name="TextBox 11"/>
          <p:cNvSpPr txBox="1"/>
          <p:nvPr/>
        </p:nvSpPr>
        <p:spPr>
          <a:xfrm>
            <a:off x="6781800" y="5157536"/>
            <a:ext cx="1032655" cy="461665"/>
          </a:xfrm>
          <a:prstGeom prst="rect">
            <a:avLst/>
          </a:prstGeom>
          <a:noFill/>
        </p:spPr>
        <p:txBody>
          <a:bodyPr wrap="none" rtlCol="0">
            <a:spAutoFit/>
          </a:bodyPr>
          <a:lstStyle/>
          <a:p>
            <a:r>
              <a:rPr lang="en-US" sz="2400" b="1" smtClean="0"/>
              <a:t>Expect</a:t>
            </a:r>
            <a:endParaRPr lang="en-US" sz="2400"/>
          </a:p>
        </p:txBody>
      </p:sp>
      <p:pic>
        <p:nvPicPr>
          <p:cNvPr id="2050" name="Picture 2" descr="C:\Users\aviSHOP\Desktop\Evidence\32_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65" y="1103931"/>
            <a:ext cx="5825136" cy="270104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viSHOP\Desktop\Evidence\32_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 y="3965056"/>
            <a:ext cx="5867398" cy="287690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Connector 2"/>
          <p:cNvCxnSpPr/>
          <p:nvPr/>
        </p:nvCxnSpPr>
        <p:spPr bwMode="auto">
          <a:xfrm>
            <a:off x="42265" y="3804979"/>
            <a:ext cx="9025535"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1060207" y="381000"/>
            <a:ext cx="3130793" cy="861774"/>
          </a:xfrm>
          <a:prstGeom prst="rect">
            <a:avLst/>
          </a:prstGeom>
          <a:noFill/>
        </p:spPr>
        <p:txBody>
          <a:bodyPr wrap="none" rtlCol="0">
            <a:spAutoFit/>
          </a:bodyPr>
          <a:lstStyle/>
          <a:p>
            <a:pPr algn="ctr"/>
            <a:r>
              <a:rPr lang="en-US" sz="3200" b="1" dirty="0">
                <a:solidFill>
                  <a:schemeClr val="bg1"/>
                </a:solidFill>
              </a:rPr>
              <a:t>Testing Execution</a:t>
            </a:r>
          </a:p>
          <a:p>
            <a:endParaRPr lang="en-US" dirty="0"/>
          </a:p>
        </p:txBody>
      </p:sp>
    </p:spTree>
    <p:extLst>
      <p:ext uri="{BB962C8B-B14F-4D97-AF65-F5344CB8AC3E}">
        <p14:creationId xmlns:p14="http://schemas.microsoft.com/office/powerpoint/2010/main" xmlns="" val="2603139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3000" y="152400"/>
            <a:ext cx="8229600" cy="1066800"/>
          </a:xfrm>
        </p:spPr>
        <p:txBody>
          <a:bodyPr/>
          <a:lstStyle/>
          <a:p>
            <a:pPr eaLnBrk="1" hangingPunct="1"/>
            <a:r>
              <a:rPr lang="en-US" sz="3200" dirty="0" smtClean="0">
                <a:latin typeface="Calibri" pitchFamily="34" charset="0"/>
                <a:cs typeface="Calibri" pitchFamily="34" charset="0"/>
              </a:rPr>
              <a:t>Project management plan</a:t>
            </a:r>
          </a:p>
        </p:txBody>
      </p:sp>
      <p:sp>
        <p:nvSpPr>
          <p:cNvPr id="7171" name="Content Placeholder 2"/>
          <p:cNvSpPr>
            <a:spLocks noGrp="1"/>
          </p:cNvSpPr>
          <p:nvPr>
            <p:ph idx="1"/>
          </p:nvPr>
        </p:nvSpPr>
        <p:spPr>
          <a:xfrm>
            <a:off x="457200" y="1447800"/>
            <a:ext cx="8229600" cy="4325112"/>
          </a:xfrm>
        </p:spPr>
        <p:txBody>
          <a:bodyPr/>
          <a:lstStyle/>
          <a:p>
            <a:pPr eaLnBrk="1" hangingPunct="1"/>
            <a:r>
              <a:rPr lang="en-US" dirty="0" smtClean="0">
                <a:latin typeface="Calibri" pitchFamily="34" charset="0"/>
                <a:cs typeface="Calibri" pitchFamily="34" charset="0"/>
              </a:rPr>
              <a:t>Using waterfall model.</a:t>
            </a:r>
          </a:p>
        </p:txBody>
      </p:sp>
      <p:pic>
        <p:nvPicPr>
          <p:cNvPr id="1026" name="Picture 2" descr="C:\Users\Administrator\Desktop\Waterfall_mode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969660"/>
            <a:ext cx="6357314" cy="48883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30259013"/>
              </p:ext>
            </p:extLst>
          </p:nvPr>
        </p:nvGraphicFramePr>
        <p:xfrm>
          <a:off x="133350" y="1183707"/>
          <a:ext cx="8858249" cy="5445692"/>
        </p:xfrm>
        <a:graphic>
          <a:graphicData uri="http://schemas.openxmlformats.org/drawingml/2006/table">
            <a:tbl>
              <a:tblPr>
                <a:tableStyleId>{5C22544A-7EE6-4342-B048-85BDC9FD1C3A}</a:tableStyleId>
              </a:tblPr>
              <a:tblGrid>
                <a:gridCol w="2089878"/>
                <a:gridCol w="1304746"/>
                <a:gridCol w="1304746"/>
                <a:gridCol w="1304746"/>
                <a:gridCol w="1304746"/>
                <a:gridCol w="1549387"/>
              </a:tblGrid>
              <a:tr h="1361422">
                <a:tc rowSpan="2">
                  <a:txBody>
                    <a:bodyPr/>
                    <a:lstStyle/>
                    <a:p>
                      <a:pPr algn="ctr" fontAlgn="ctr"/>
                      <a:r>
                        <a:rPr lang="en-US" sz="1600" u="none" strike="noStrike">
                          <a:effectLst/>
                        </a:rPr>
                        <a:t>Test Case </a:t>
                      </a:r>
                      <a:endParaRPr lang="en-US" sz="1600" b="1" i="0" u="none" strike="noStrike">
                        <a:solidFill>
                          <a:srgbClr val="000000"/>
                        </a:solidFill>
                        <a:effectLst/>
                        <a:latin typeface="Cambria"/>
                      </a:endParaRPr>
                    </a:p>
                  </a:txBody>
                  <a:tcPr marL="0" marR="0" marT="0" marB="0" anchor="ctr"/>
                </a:tc>
                <a:tc gridSpan="2">
                  <a:txBody>
                    <a:bodyPr/>
                    <a:lstStyle/>
                    <a:p>
                      <a:pPr algn="ctr" fontAlgn="ctr"/>
                      <a:r>
                        <a:rPr lang="en-US" sz="1600" u="none" strike="noStrike">
                          <a:effectLst/>
                        </a:rPr>
                        <a:t>Stage 1</a:t>
                      </a:r>
                      <a:endParaRPr lang="en-US" sz="1600" b="1" i="0" u="none" strike="noStrike">
                        <a:solidFill>
                          <a:srgbClr val="000000"/>
                        </a:solidFill>
                        <a:effectLst/>
                        <a:latin typeface="Cambria"/>
                      </a:endParaRPr>
                    </a:p>
                  </a:txBody>
                  <a:tcPr marL="0" marR="0" marT="0" marB="0" anchor="ctr"/>
                </a:tc>
                <a:tc hMerge="1">
                  <a:txBody>
                    <a:bodyPr/>
                    <a:lstStyle/>
                    <a:p>
                      <a:endParaRPr lang="en-US"/>
                    </a:p>
                  </a:txBody>
                  <a:tcPr/>
                </a:tc>
                <a:tc gridSpan="2">
                  <a:txBody>
                    <a:bodyPr/>
                    <a:lstStyle/>
                    <a:p>
                      <a:pPr algn="ctr" fontAlgn="ctr"/>
                      <a:r>
                        <a:rPr lang="en-US" sz="1600" u="none" strike="noStrike">
                          <a:effectLst/>
                        </a:rPr>
                        <a:t>Stage 2</a:t>
                      </a:r>
                      <a:endParaRPr lang="en-US" sz="1600" b="1" i="0" u="none" strike="noStrike">
                        <a:solidFill>
                          <a:srgbClr val="000000"/>
                        </a:solidFill>
                        <a:effectLst/>
                        <a:latin typeface="Cambria"/>
                      </a:endParaRPr>
                    </a:p>
                  </a:txBody>
                  <a:tcPr marL="0" marR="0" marT="0" marB="0" anchor="ctr"/>
                </a:tc>
                <a:tc hMerge="1">
                  <a:txBody>
                    <a:bodyPr/>
                    <a:lstStyle/>
                    <a:p>
                      <a:endParaRPr lang="en-US"/>
                    </a:p>
                  </a:txBody>
                  <a:tcPr/>
                </a:tc>
                <a:tc rowSpan="2">
                  <a:txBody>
                    <a:bodyPr/>
                    <a:lstStyle/>
                    <a:p>
                      <a:pPr algn="ctr" fontAlgn="ctr"/>
                      <a:r>
                        <a:rPr lang="en-US" sz="1600" u="none" strike="noStrike">
                          <a:effectLst/>
                        </a:rPr>
                        <a:t>Final </a:t>
                      </a:r>
                      <a:endParaRPr lang="en-US" sz="1600" b="1" i="0" u="none" strike="noStrike">
                        <a:solidFill>
                          <a:srgbClr val="000000"/>
                        </a:solidFill>
                        <a:effectLst/>
                        <a:latin typeface="Cambria"/>
                      </a:endParaRPr>
                    </a:p>
                  </a:txBody>
                  <a:tcPr marL="0" marR="0" marT="0" marB="0" anchor="ctr"/>
                </a:tc>
              </a:tr>
              <a:tr h="816854">
                <a:tc vMerge="1">
                  <a:txBody>
                    <a:bodyPr/>
                    <a:lstStyle/>
                    <a:p>
                      <a:endParaRPr lang="en-US"/>
                    </a:p>
                  </a:txBody>
                  <a:tcPr/>
                </a:tc>
                <a:tc>
                  <a:txBody>
                    <a:bodyPr/>
                    <a:lstStyle/>
                    <a:p>
                      <a:pPr algn="ctr" fontAlgn="ctr"/>
                      <a:r>
                        <a:rPr lang="en-US" sz="1600" u="none" strike="noStrike">
                          <a:effectLst/>
                        </a:rPr>
                        <a:t>Pass</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a:effectLst/>
                        </a:rPr>
                        <a:t>Fail</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a:effectLst/>
                        </a:rPr>
                        <a:t>Pass</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a:effectLst/>
                        </a:rPr>
                        <a:t>Fail</a:t>
                      </a:r>
                      <a:endParaRPr lang="en-US" sz="1600" b="1" i="0" u="none" strike="noStrike">
                        <a:solidFill>
                          <a:srgbClr val="000000"/>
                        </a:solidFill>
                        <a:effectLst/>
                        <a:latin typeface="Cambria"/>
                      </a:endParaRPr>
                    </a:p>
                  </a:txBody>
                  <a:tcPr marL="0" marR="0" marT="0" marB="0" anchor="ctr"/>
                </a:tc>
                <a:tc vMerge="1">
                  <a:txBody>
                    <a:bodyPr/>
                    <a:lstStyle/>
                    <a:p>
                      <a:endParaRPr lang="en-US"/>
                    </a:p>
                  </a:txBody>
                  <a:tcPr/>
                </a:tc>
              </a:tr>
              <a:tr h="816854">
                <a:tc>
                  <a:txBody>
                    <a:bodyPr/>
                    <a:lstStyle/>
                    <a:p>
                      <a:pPr algn="l" fontAlgn="ctr"/>
                      <a:r>
                        <a:rPr lang="en-US" sz="1600" b="0" i="0" u="none" strike="noStrike" smtClean="0">
                          <a:solidFill>
                            <a:schemeClr val="dk1"/>
                          </a:solidFill>
                          <a:effectLst/>
                          <a:latin typeface="+mn-lt"/>
                        </a:rPr>
                        <a:t>Android</a:t>
                      </a:r>
                      <a:r>
                        <a:rPr lang="en-US" sz="1600" b="0" i="0" u="none" strike="noStrike" baseline="0" smtClean="0">
                          <a:solidFill>
                            <a:schemeClr val="dk1"/>
                          </a:solidFill>
                          <a:effectLst/>
                          <a:latin typeface="+mn-lt"/>
                        </a:rPr>
                        <a:t> App</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23</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5</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28</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0</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28</a:t>
                      </a:r>
                      <a:endParaRPr lang="en-US" sz="1600" b="0" i="0" u="none" strike="noStrike">
                        <a:solidFill>
                          <a:srgbClr val="000000"/>
                        </a:solidFill>
                        <a:effectLst/>
                        <a:latin typeface="Cambria"/>
                      </a:endParaRPr>
                    </a:p>
                  </a:txBody>
                  <a:tcPr marL="0" marR="0" marT="0" marB="0" anchor="ctr"/>
                </a:tc>
              </a:tr>
              <a:tr h="816854">
                <a:tc>
                  <a:txBody>
                    <a:bodyPr/>
                    <a:lstStyle/>
                    <a:p>
                      <a:pPr algn="l" fontAlgn="ctr"/>
                      <a:r>
                        <a:rPr lang="en-US" sz="1600" u="none" strike="noStrike" smtClean="0">
                          <a:effectLst/>
                        </a:rPr>
                        <a:t>Website</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70</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10</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80</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0</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80</a:t>
                      </a:r>
                      <a:endParaRPr lang="en-US" sz="1600" b="0" i="0" u="none" strike="noStrike">
                        <a:solidFill>
                          <a:srgbClr val="000000"/>
                        </a:solidFill>
                        <a:effectLst/>
                        <a:latin typeface="Cambria"/>
                      </a:endParaRPr>
                    </a:p>
                  </a:txBody>
                  <a:tcPr marL="0" marR="0" marT="0" marB="0" anchor="ctr"/>
                </a:tc>
              </a:tr>
              <a:tr h="816854">
                <a:tc>
                  <a:txBody>
                    <a:bodyPr/>
                    <a:lstStyle/>
                    <a:p>
                      <a:pPr algn="l" fontAlgn="ctr"/>
                      <a:r>
                        <a:rPr lang="en-US" sz="1600" u="none" strike="noStrike">
                          <a:effectLst/>
                        </a:rPr>
                        <a:t>GUI Test Case </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46</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2</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48</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a:effectLst/>
                        </a:rPr>
                        <a:t>0</a:t>
                      </a:r>
                      <a:endParaRPr lang="en-US" sz="1600" b="0"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48</a:t>
                      </a:r>
                      <a:endParaRPr lang="en-US" sz="1600" b="0" i="0" u="none" strike="noStrike">
                        <a:solidFill>
                          <a:srgbClr val="000000"/>
                        </a:solidFill>
                        <a:effectLst/>
                        <a:latin typeface="Cambria"/>
                      </a:endParaRPr>
                    </a:p>
                  </a:txBody>
                  <a:tcPr marL="0" marR="0" marT="0" marB="0" anchor="ctr"/>
                </a:tc>
              </a:tr>
              <a:tr h="816854">
                <a:tc>
                  <a:txBody>
                    <a:bodyPr/>
                    <a:lstStyle/>
                    <a:p>
                      <a:pPr algn="l" fontAlgn="ctr"/>
                      <a:r>
                        <a:rPr lang="en-US" sz="1600" u="none" strike="noStrike">
                          <a:effectLst/>
                        </a:rPr>
                        <a:t>Total all Test Case</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139</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17</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156</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0</a:t>
                      </a:r>
                      <a:endParaRPr lang="en-US" sz="1600" b="1" i="0" u="none" strike="noStrike">
                        <a:solidFill>
                          <a:srgbClr val="000000"/>
                        </a:solidFill>
                        <a:effectLst/>
                        <a:latin typeface="Cambria"/>
                      </a:endParaRPr>
                    </a:p>
                  </a:txBody>
                  <a:tcPr marL="0" marR="0" marT="0" marB="0" anchor="ctr"/>
                </a:tc>
                <a:tc>
                  <a:txBody>
                    <a:bodyPr/>
                    <a:lstStyle/>
                    <a:p>
                      <a:pPr algn="ctr" fontAlgn="ctr"/>
                      <a:r>
                        <a:rPr lang="en-US" sz="1600" u="none" strike="noStrike" smtClean="0">
                          <a:effectLst/>
                        </a:rPr>
                        <a:t>156</a:t>
                      </a:r>
                      <a:endParaRPr lang="en-US" sz="1600" b="1" i="0" u="none" strike="noStrike">
                        <a:solidFill>
                          <a:srgbClr val="000000"/>
                        </a:solidFill>
                        <a:effectLst/>
                        <a:latin typeface="Cambria"/>
                      </a:endParaRPr>
                    </a:p>
                  </a:txBody>
                  <a:tcPr marL="0" marR="0" marT="0" marB="0" anchor="ctr"/>
                </a:tc>
              </a:tr>
            </a:tbl>
          </a:graphicData>
        </a:graphic>
      </p:graphicFrame>
      <p:sp>
        <p:nvSpPr>
          <p:cNvPr id="3" name="TextBox 2"/>
          <p:cNvSpPr txBox="1"/>
          <p:nvPr/>
        </p:nvSpPr>
        <p:spPr>
          <a:xfrm>
            <a:off x="1085334" y="433626"/>
            <a:ext cx="2115066" cy="861774"/>
          </a:xfrm>
          <a:prstGeom prst="rect">
            <a:avLst/>
          </a:prstGeom>
          <a:noFill/>
        </p:spPr>
        <p:txBody>
          <a:bodyPr wrap="none" rtlCol="0">
            <a:spAutoFit/>
          </a:bodyPr>
          <a:lstStyle/>
          <a:p>
            <a:r>
              <a:rPr lang="en-US" sz="3200" b="1" dirty="0">
                <a:solidFill>
                  <a:schemeClr val="bg1"/>
                </a:solidFill>
              </a:rPr>
              <a:t>Test Report</a:t>
            </a:r>
          </a:p>
          <a:p>
            <a:endParaRPr lang="en-US" dirty="0"/>
          </a:p>
        </p:txBody>
      </p:sp>
    </p:spTree>
    <p:extLst>
      <p:ext uri="{BB962C8B-B14F-4D97-AF65-F5344CB8AC3E}">
        <p14:creationId xmlns:p14="http://schemas.microsoft.com/office/powerpoint/2010/main" xmlns="" val="3046890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27684" y="2184737"/>
            <a:ext cx="2239716" cy="1015663"/>
          </a:xfrm>
          <a:prstGeom prst="rect">
            <a:avLst/>
          </a:prstGeom>
        </p:spPr>
        <p:txBody>
          <a:bodyPr wrap="none">
            <a:spAutoFit/>
          </a:bodyPr>
          <a:lstStyle/>
          <a:p>
            <a:r>
              <a:rPr lang="en-US" sz="6000" b="1" dirty="0" smtClean="0">
                <a:solidFill>
                  <a:schemeClr val="bg1"/>
                </a:solidFill>
                <a:cs typeface="Arial" pitchFamily="34" charset="0"/>
              </a:rPr>
              <a:t>DEMO</a:t>
            </a:r>
            <a:endParaRPr lang="en-US" sz="6000" b="1" dirty="0">
              <a:solidFill>
                <a:schemeClr val="bg1"/>
              </a:solidFill>
              <a:cs typeface="Arial" pitchFamily="34" charset="0"/>
            </a:endParaRPr>
          </a:p>
        </p:txBody>
      </p:sp>
      <p:pic>
        <p:nvPicPr>
          <p:cNvPr id="14" name="Picture 2" descr="C:\Users\The Beyonder\Desktop\SongFeeler\MobileApps\Android\SongFeeler\res\drawable\img_icon.png"/>
          <p:cNvPicPr>
            <a:picLocks noChangeAspect="1" noChangeArrowheads="1"/>
          </p:cNvPicPr>
          <p:nvPr/>
        </p:nvPicPr>
        <p:blipFill>
          <a:blip r:embed="rId3" cstate="print"/>
          <a:srcRect/>
          <a:stretch>
            <a:fillRect/>
          </a:stretch>
        </p:blipFill>
        <p:spPr bwMode="auto">
          <a:xfrm>
            <a:off x="3962400" y="4645025"/>
            <a:ext cx="1524000" cy="1527175"/>
          </a:xfrm>
          <a:prstGeom prst="rect">
            <a:avLst/>
          </a:prstGeom>
          <a:noFill/>
        </p:spPr>
      </p:pic>
    </p:spTree>
    <p:extLst>
      <p:ext uri="{BB962C8B-B14F-4D97-AF65-F5344CB8AC3E}">
        <p14:creationId xmlns:p14="http://schemas.microsoft.com/office/powerpoint/2010/main" xmlns="" val="146142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43000" y="457200"/>
            <a:ext cx="7391400" cy="487363"/>
          </a:xfrm>
        </p:spPr>
        <p:txBody>
          <a:bodyPr/>
          <a:lstStyle/>
          <a:p>
            <a:pPr eaLnBrk="1" hangingPunct="1"/>
            <a:r>
              <a:rPr lang="en-US" sz="3200" dirty="0" smtClean="0">
                <a:latin typeface="Calibri" pitchFamily="34" charset="0"/>
                <a:cs typeface="Calibri" pitchFamily="34" charset="0"/>
              </a:rPr>
              <a:t>Schedule</a:t>
            </a:r>
            <a:endParaRPr lang="en-US" dirty="0" smtClean="0">
              <a:latin typeface="Calibri" pitchFamily="34" charset="0"/>
              <a:cs typeface="Calibri" pitchFamily="34" charset="0"/>
            </a:endParaRPr>
          </a:p>
        </p:txBody>
      </p:sp>
      <p:pic>
        <p:nvPicPr>
          <p:cNvPr id="2051" name="Picture 3" descr="C:\Users\Administrator\Desktop\aaaaa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048000"/>
            <a:ext cx="9161318" cy="1752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200" dirty="0" smtClean="0">
                <a:latin typeface="Calibri" pitchFamily="34" charset="0"/>
                <a:cs typeface="Calibri" pitchFamily="34" charset="0"/>
              </a:rPr>
              <a:t>Objective</a:t>
            </a:r>
            <a:endParaRPr lang="en-US" dirty="0" smtClean="0">
              <a:latin typeface="Calibri" pitchFamily="34" charset="0"/>
              <a:cs typeface="Calibri" pitchFamily="34" charset="0"/>
            </a:endParaRPr>
          </a:p>
        </p:txBody>
      </p:sp>
      <p:graphicFrame>
        <p:nvGraphicFramePr>
          <p:cNvPr id="6" name="Table 5"/>
          <p:cNvGraphicFramePr>
            <a:graphicFrameLocks noGrp="1"/>
          </p:cNvGraphicFramePr>
          <p:nvPr/>
        </p:nvGraphicFramePr>
        <p:xfrm>
          <a:off x="533400" y="2286000"/>
          <a:ext cx="8127999" cy="2054408"/>
        </p:xfrm>
        <a:graphic>
          <a:graphicData uri="http://schemas.openxmlformats.org/drawingml/2006/table">
            <a:tbl>
              <a:tblPr firstRow="1" bandRow="1">
                <a:tableStyleId>{9DCAF9ED-07DC-4A11-8D7F-57B35C25682E}</a:tableStyleId>
              </a:tblPr>
              <a:tblGrid>
                <a:gridCol w="2555766"/>
                <a:gridCol w="2862900"/>
                <a:gridCol w="2709333"/>
              </a:tblGrid>
              <a:tr h="370780">
                <a:tc>
                  <a:txBody>
                    <a:bodyPr/>
                    <a:lstStyle/>
                    <a:p>
                      <a:r>
                        <a:rPr lang="en-US" sz="2000" dirty="0" smtClean="0">
                          <a:latin typeface="Calibri" pitchFamily="34" charset="0"/>
                          <a:cs typeface="Calibri" pitchFamily="34" charset="0"/>
                        </a:rPr>
                        <a:t>Metrics</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Committed</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Actual</a:t>
                      </a:r>
                      <a:endParaRPr lang="en-US" sz="2000" dirty="0">
                        <a:latin typeface="Calibri" pitchFamily="34" charset="0"/>
                        <a:cs typeface="Calibri" pitchFamily="34" charset="0"/>
                      </a:endParaRPr>
                    </a:p>
                  </a:txBody>
                  <a:tcPr marT="45713" marB="45713"/>
                </a:tc>
              </a:tr>
              <a:tr h="370780">
                <a:tc>
                  <a:txBody>
                    <a:bodyPr/>
                    <a:lstStyle/>
                    <a:p>
                      <a:r>
                        <a:rPr lang="en-US" sz="2000" dirty="0" smtClean="0">
                          <a:latin typeface="Calibri" pitchFamily="34" charset="0"/>
                          <a:cs typeface="Calibri" pitchFamily="34" charset="0"/>
                        </a:rPr>
                        <a:t>Start Date</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8-Sept-2014</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8-Sept-2014</a:t>
                      </a:r>
                      <a:endParaRPr lang="en-US" sz="2000" dirty="0">
                        <a:latin typeface="Calibri" pitchFamily="34" charset="0"/>
                        <a:cs typeface="Calibri" pitchFamily="34" charset="0"/>
                      </a:endParaRPr>
                    </a:p>
                  </a:txBody>
                  <a:tcPr marT="45713" marB="45713"/>
                </a:tc>
              </a:tr>
              <a:tr h="370780">
                <a:tc>
                  <a:txBody>
                    <a:bodyPr/>
                    <a:lstStyle/>
                    <a:p>
                      <a:r>
                        <a:rPr lang="en-US" sz="2000" dirty="0" smtClean="0">
                          <a:latin typeface="Calibri" pitchFamily="34" charset="0"/>
                          <a:cs typeface="Calibri" pitchFamily="34" charset="0"/>
                        </a:rPr>
                        <a:t>End Date</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19-Dec-2014</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19-Dec-2014</a:t>
                      </a:r>
                      <a:endParaRPr lang="en-US" sz="2000" dirty="0">
                        <a:latin typeface="Calibri" pitchFamily="34" charset="0"/>
                        <a:cs typeface="Calibri" pitchFamily="34" charset="0"/>
                      </a:endParaRPr>
                    </a:p>
                  </a:txBody>
                  <a:tcPr marT="45713" marB="45713"/>
                </a:tc>
              </a:tr>
              <a:tr h="469504">
                <a:tc>
                  <a:txBody>
                    <a:bodyPr/>
                    <a:lstStyle/>
                    <a:p>
                      <a:r>
                        <a:rPr lang="en-US" sz="2000" dirty="0" smtClean="0">
                          <a:latin typeface="Calibri" pitchFamily="34" charset="0"/>
                          <a:cs typeface="Calibri" pitchFamily="34" charset="0"/>
                        </a:rPr>
                        <a:t>Duration</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93 days</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93 days</a:t>
                      </a:r>
                      <a:endParaRPr lang="en-US" sz="2000" dirty="0">
                        <a:latin typeface="Calibri" pitchFamily="34" charset="0"/>
                        <a:cs typeface="Calibri" pitchFamily="34" charset="0"/>
                      </a:endParaRPr>
                    </a:p>
                  </a:txBody>
                  <a:tcPr marT="45713" marB="45713"/>
                </a:tc>
              </a:tr>
              <a:tr h="370780">
                <a:tc>
                  <a:txBody>
                    <a:bodyPr/>
                    <a:lstStyle/>
                    <a:p>
                      <a:r>
                        <a:rPr lang="en-US" sz="2000" dirty="0" smtClean="0">
                          <a:latin typeface="Calibri" pitchFamily="34" charset="0"/>
                          <a:cs typeface="Calibri" pitchFamily="34" charset="0"/>
                        </a:rPr>
                        <a:t>Team member</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6</a:t>
                      </a:r>
                      <a:endParaRPr lang="en-US" sz="2000" dirty="0">
                        <a:latin typeface="Calibri" pitchFamily="34" charset="0"/>
                        <a:cs typeface="Calibri" pitchFamily="34" charset="0"/>
                      </a:endParaRPr>
                    </a:p>
                  </a:txBody>
                  <a:tcPr marT="45713" marB="45713"/>
                </a:tc>
                <a:tc>
                  <a:txBody>
                    <a:bodyPr/>
                    <a:lstStyle/>
                    <a:p>
                      <a:r>
                        <a:rPr lang="en-US" sz="2000" dirty="0" smtClean="0">
                          <a:latin typeface="Calibri" pitchFamily="34" charset="0"/>
                          <a:cs typeface="Calibri" pitchFamily="34" charset="0"/>
                        </a:rPr>
                        <a:t>6</a:t>
                      </a:r>
                      <a:endParaRPr lang="en-US" sz="2000" dirty="0">
                        <a:latin typeface="Calibri" pitchFamily="34" charset="0"/>
                        <a:cs typeface="Calibri" pitchFamily="34" charset="0"/>
                      </a:endParaRPr>
                    </a:p>
                  </a:txBody>
                  <a:tcPr marT="45713" marB="45713"/>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smtClean="0">
                <a:latin typeface="Calibri" pitchFamily="34" charset="0"/>
                <a:cs typeface="Calibri" pitchFamily="34" charset="0"/>
              </a:rPr>
              <a:t>Risks</a:t>
            </a:r>
          </a:p>
        </p:txBody>
      </p:sp>
      <p:sp>
        <p:nvSpPr>
          <p:cNvPr id="10243" name="Content Placeholder 2"/>
          <p:cNvSpPr>
            <a:spLocks noGrp="1"/>
          </p:cNvSpPr>
          <p:nvPr>
            <p:ph idx="1"/>
          </p:nvPr>
        </p:nvSpPr>
        <p:spPr>
          <a:xfrm>
            <a:off x="457200" y="1609725"/>
            <a:ext cx="8229600" cy="5248275"/>
          </a:xfrm>
        </p:spPr>
        <p:txBody>
          <a:bodyPr/>
          <a:lstStyle/>
          <a:p>
            <a:r>
              <a:rPr lang="en-US" sz="3200" dirty="0" smtClean="0">
                <a:latin typeface="Calibri" pitchFamily="34" charset="0"/>
                <a:cs typeface="Calibri" pitchFamily="34" charset="0"/>
              </a:rPr>
              <a:t>Missed deadline.</a:t>
            </a:r>
          </a:p>
          <a:p>
            <a:r>
              <a:rPr lang="en-US" sz="3200" dirty="0" smtClean="0">
                <a:latin typeface="Calibri" pitchFamily="34" charset="0"/>
                <a:cs typeface="Calibri" pitchFamily="34" charset="0"/>
              </a:rPr>
              <a:t>Technologies traps.</a:t>
            </a:r>
          </a:p>
          <a:p>
            <a:r>
              <a:rPr lang="en-US" sz="3200" dirty="0" smtClean="0">
                <a:latin typeface="Calibri" pitchFamily="34" charset="0"/>
                <a:cs typeface="Calibri" pitchFamily="34" charset="0"/>
              </a:rPr>
              <a:t>Budget.</a:t>
            </a:r>
          </a:p>
          <a:p>
            <a:r>
              <a:rPr lang="en-US" sz="3200" dirty="0" smtClean="0">
                <a:latin typeface="Calibri" pitchFamily="34" charset="0"/>
                <a:cs typeface="Calibri" pitchFamily="34" charset="0"/>
              </a:rPr>
              <a:t>Human resources.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cdb2004117gl</Template>
  <TotalTime>1942</TotalTime>
  <Words>4813</Words>
  <Application>Microsoft Office PowerPoint</Application>
  <PresentationFormat>On-screen Show (4:3)</PresentationFormat>
  <Paragraphs>515</Paragraphs>
  <Slides>61</Slides>
  <Notes>45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sample</vt:lpstr>
      <vt:lpstr>Song Identification System</vt:lpstr>
      <vt:lpstr>Agenda</vt:lpstr>
      <vt:lpstr>Introduction</vt:lpstr>
      <vt:lpstr>Idea</vt:lpstr>
      <vt:lpstr>Roles &amp; Responsibilities</vt:lpstr>
      <vt:lpstr>Project management plan</vt:lpstr>
      <vt:lpstr>Schedule</vt:lpstr>
      <vt:lpstr>Objective</vt:lpstr>
      <vt:lpstr>Risks</vt:lpstr>
      <vt:lpstr>Project Tools &amp; Technologies</vt:lpstr>
      <vt:lpstr>System Requirements</vt:lpstr>
      <vt:lpstr>Non-functional Requirements</vt:lpstr>
      <vt:lpstr>Algorithm</vt:lpstr>
      <vt:lpstr>Frequency spectrum</vt:lpstr>
      <vt:lpstr>Short Time Fourier Transform (STFT)</vt:lpstr>
      <vt:lpstr>Fast Fourier Transform (FFT)</vt:lpstr>
      <vt:lpstr>Fast Fourier Transform (FFT)</vt:lpstr>
      <vt:lpstr>Fingerprint</vt:lpstr>
      <vt:lpstr>Required attributes of fingerprint</vt:lpstr>
      <vt:lpstr>Spectrogram peaks</vt:lpstr>
      <vt:lpstr>Frequency spectrum transforms into a set of peaks</vt:lpstr>
      <vt:lpstr>Simple matching method</vt:lpstr>
      <vt:lpstr>Offset matching chart</vt:lpstr>
      <vt:lpstr>Slide 24</vt:lpstr>
      <vt:lpstr>Fast Combinatorial Hashing </vt:lpstr>
      <vt:lpstr>Fast Combinatorial Hashing </vt:lpstr>
      <vt:lpstr>Fast Combinatorial Hashing </vt:lpstr>
      <vt:lpstr>How [hash:offset] is calculated</vt:lpstr>
      <vt:lpstr>Rule for pairing peaks</vt:lpstr>
      <vt:lpstr>What about survived percentage of new structure?</vt:lpstr>
      <vt:lpstr>Optimization</vt:lpstr>
      <vt:lpstr>FFT window</vt:lpstr>
      <vt:lpstr>FFT window</vt:lpstr>
      <vt:lpstr>FFT window</vt:lpstr>
      <vt:lpstr>Choosing a FFT window function</vt:lpstr>
      <vt:lpstr>Block shifting</vt:lpstr>
      <vt:lpstr>Slide 37</vt:lpstr>
      <vt:lpstr>Mobile application</vt:lpstr>
      <vt:lpstr>Slide 39</vt:lpstr>
      <vt:lpstr>Detector components</vt:lpstr>
      <vt:lpstr>Analyzing process</vt:lpstr>
      <vt:lpstr>Slide 42</vt:lpstr>
      <vt:lpstr>ASP.NET MVC</vt:lpstr>
      <vt:lpstr>Listing</vt:lpstr>
      <vt:lpstr>Create</vt:lpstr>
      <vt:lpstr>Edit</vt:lpstr>
      <vt:lpstr>Delete</vt:lpstr>
      <vt:lpstr>Attach/Detach</vt:lpstr>
      <vt:lpstr>ASP.NET API</vt:lpstr>
      <vt:lpstr>Database</vt:lpstr>
      <vt:lpstr>Mobile database</vt:lpstr>
      <vt:lpstr>Slide 52</vt:lpstr>
      <vt:lpstr>Test Model</vt:lpstr>
      <vt:lpstr>Test Stage</vt:lpstr>
      <vt:lpstr>Test process</vt:lpstr>
      <vt:lpstr>Tools and Environments</vt:lpstr>
      <vt:lpstr>Testing Execution</vt:lpstr>
      <vt:lpstr>Testing Execution</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 Identification System</dc:title>
  <dc:creator>DIEPNH</dc:creator>
  <cp:lastModifiedBy>thinhhv</cp:lastModifiedBy>
  <cp:revision>104</cp:revision>
  <dcterms:created xsi:type="dcterms:W3CDTF">2014-12-08T17:00:47Z</dcterms:created>
  <dcterms:modified xsi:type="dcterms:W3CDTF">2014-12-17T18:01:02Z</dcterms:modified>
</cp:coreProperties>
</file>