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4" r:id="rId3"/>
    <p:sldId id="257" r:id="rId4"/>
    <p:sldId id="258" r:id="rId5"/>
    <p:sldId id="259" r:id="rId6"/>
    <p:sldId id="313" r:id="rId7"/>
    <p:sldId id="307" r:id="rId8"/>
    <p:sldId id="260" r:id="rId9"/>
    <p:sldId id="261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300" r:id="rId29"/>
    <p:sldId id="283" r:id="rId30"/>
    <p:sldId id="284" r:id="rId31"/>
    <p:sldId id="316" r:id="rId32"/>
    <p:sldId id="310" r:id="rId33"/>
    <p:sldId id="311" r:id="rId34"/>
    <p:sldId id="312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301" r:id="rId45"/>
    <p:sldId id="302" r:id="rId46"/>
    <p:sldId id="303" r:id="rId47"/>
    <p:sldId id="304" r:id="rId48"/>
    <p:sldId id="305" r:id="rId49"/>
    <p:sldId id="306" r:id="rId50"/>
    <p:sldId id="294" r:id="rId51"/>
    <p:sldId id="295" r:id="rId52"/>
    <p:sldId id="296" r:id="rId53"/>
    <p:sldId id="297" r:id="rId54"/>
    <p:sldId id="298" r:id="rId55"/>
    <p:sldId id="299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3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6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699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01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0878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24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9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4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4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8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3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5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5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6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78F51-B822-4E7C-9EA6-126B6208F750}" type="datetimeFigureOut">
              <a:rPr lang="en-US" smtClean="0"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09D7CF-DFBB-4127-A8A4-B2E08E54E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6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1.png"/><Relationship Id="rId4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213" y="1289510"/>
            <a:ext cx="7148052" cy="1219430"/>
          </a:xfrm>
        </p:spPr>
        <p:txBody>
          <a:bodyPr>
            <a:noAutofit/>
          </a:bodyPr>
          <a:lstStyle/>
          <a:p>
            <a:r>
              <a:rPr lang="en-US" sz="6600" dirty="0" smtClean="0"/>
              <a:t>Easy Chemistry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433" y="2508940"/>
            <a:ext cx="4424516" cy="1491072"/>
          </a:xfrm>
        </p:spPr>
        <p:txBody>
          <a:bodyPr/>
          <a:lstStyle/>
          <a:p>
            <a:r>
              <a:rPr lang="en-US" dirty="0" smtClean="0"/>
              <a:t>Capstone project presentation</a:t>
            </a:r>
          </a:p>
          <a:p>
            <a:r>
              <a:rPr lang="ja-JP" altLang="en-US" dirty="0" smtClean="0"/>
              <a:t>卒業論文プレゼンテーション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117294" cy="128089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2.1 </a:t>
            </a:r>
            <a:r>
              <a:rPr lang="en-US" altLang="ja-JP" dirty="0" smtClean="0"/>
              <a:t>	Software </a:t>
            </a:r>
            <a:r>
              <a:rPr lang="en-US" altLang="ja-JP" dirty="0"/>
              <a:t>Project Life-cycle</a:t>
            </a:r>
            <a:br>
              <a:rPr lang="en-US" altLang="ja-JP" dirty="0"/>
            </a:br>
            <a:r>
              <a:rPr lang="en-US" altLang="ja-JP" dirty="0" smtClean="0"/>
              <a:t>		</a:t>
            </a:r>
            <a:r>
              <a:rPr lang="ja-JP" altLang="en-US" dirty="0" smtClean="0"/>
              <a:t>ソフトウェア </a:t>
            </a:r>
            <a:r>
              <a:rPr lang="ja-JP" altLang="en-US" dirty="0"/>
              <a:t>プロジェクト ライフサイクル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18" y="2089146"/>
            <a:ext cx="7693299" cy="4646417"/>
          </a:xfrm>
        </p:spPr>
      </p:pic>
      <p:sp>
        <p:nvSpPr>
          <p:cNvPr id="3" name="TextBox 2"/>
          <p:cNvSpPr txBox="1"/>
          <p:nvPr/>
        </p:nvSpPr>
        <p:spPr>
          <a:xfrm>
            <a:off x="928655" y="2239345"/>
            <a:ext cx="200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RUP</a:t>
            </a:r>
            <a:r>
              <a:rPr lang="ja-JP" altLang="en-US" dirty="0" smtClean="0"/>
              <a:t>モデル利用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8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2.2 </a:t>
            </a:r>
            <a:r>
              <a:rPr lang="en-US" altLang="ja-JP" dirty="0" smtClean="0"/>
              <a:t>	Task Plan</a:t>
            </a:r>
            <a:r>
              <a:rPr lang="en-US" dirty="0" smtClean="0"/>
              <a:t>・</a:t>
            </a:r>
            <a:r>
              <a:rPr lang="ja-JP" altLang="en-US" dirty="0" smtClean="0"/>
              <a:t>タスク計画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24" y="1377452"/>
            <a:ext cx="11114434" cy="50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	Equipment </a:t>
            </a:r>
            <a:r>
              <a:rPr lang="en-US" dirty="0"/>
              <a:t>and </a:t>
            </a:r>
            <a:r>
              <a:rPr lang="en-US" dirty="0" smtClean="0"/>
              <a:t>Tools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ja-JP" altLang="en-US" dirty="0" smtClean="0"/>
              <a:t>機器</a:t>
            </a:r>
            <a:r>
              <a:rPr lang="ja-JP" altLang="en-US" dirty="0"/>
              <a:t>やツール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23" y="4327132"/>
            <a:ext cx="1607602" cy="1607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08" y="4327132"/>
            <a:ext cx="1607602" cy="1607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02" y="4327132"/>
            <a:ext cx="1607602" cy="1607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21" y="2250242"/>
            <a:ext cx="1628775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05" y="2133600"/>
            <a:ext cx="2343045" cy="1757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14" y="4329446"/>
            <a:ext cx="1607602" cy="160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263701" y="2408903"/>
            <a:ext cx="1828800" cy="2084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76016" y="2408903"/>
            <a:ext cx="1828800" cy="2084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50942" y="1895165"/>
            <a:ext cx="2017624" cy="10938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2.4 </a:t>
            </a:r>
            <a:r>
              <a:rPr lang="en-US" dirty="0" smtClean="0"/>
              <a:t>	Project Organization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ja-JP" altLang="en-US" dirty="0" smtClean="0"/>
              <a:t>プロジェクト</a:t>
            </a:r>
            <a:r>
              <a:rPr lang="ja-JP" altLang="en-US" dirty="0"/>
              <a:t>組織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92608" y="3549688"/>
            <a:ext cx="1595617" cy="8234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 dirty="0" smtClean="0"/>
              <a:t>Hoang Trong Tue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900" dirty="0" smtClean="0"/>
              <a:t>iOS Technical Supporter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dirty="0"/>
              <a:t>iOS</a:t>
            </a:r>
            <a:r>
              <a:rPr lang="ja-JP" altLang="en-US" sz="1100" b="1" dirty="0" smtClean="0"/>
              <a:t>技術サポーター</a:t>
            </a:r>
            <a:endParaRPr lang="en-US" sz="1100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301838" y="2542864"/>
            <a:ext cx="1595617" cy="8234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 dirty="0" smtClean="0"/>
              <a:t>Lai Cong Thanh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900" dirty="0" smtClean="0"/>
              <a:t>iOS Technical Supporter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dirty="0"/>
              <a:t>iOS</a:t>
            </a:r>
            <a:r>
              <a:rPr lang="ja-JP" altLang="en-US" sz="1100" b="1" dirty="0" smtClean="0"/>
              <a:t>技術サポーター</a:t>
            </a:r>
            <a:endParaRPr lang="en-US" sz="1100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0380293" y="2542864"/>
            <a:ext cx="1595617" cy="8234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 dirty="0" smtClean="0"/>
              <a:t>Tran Thi Nga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000" dirty="0" smtClean="0"/>
              <a:t>Chemistry professional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ja-JP" altLang="en-US" sz="1100" b="1" dirty="0" smtClean="0"/>
              <a:t>化学専門家</a:t>
            </a:r>
            <a:endParaRPr lang="en-US" sz="1100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10380294" y="3549689"/>
            <a:ext cx="1595617" cy="8234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 dirty="0" smtClean="0"/>
              <a:t>Nguyen Tung Nam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900" dirty="0" smtClean="0"/>
              <a:t>Chemistry Gifted Student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ja-JP" altLang="en-US" sz="1100" b="1" dirty="0"/>
              <a:t>化学才能学生</a:t>
            </a:r>
            <a:endParaRPr lang="en-US" sz="1100" b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6360688" y="2018069"/>
            <a:ext cx="1595617" cy="8234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 dirty="0" smtClean="0"/>
              <a:t>Bui Dinh Chien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Supervisor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ja-JP" altLang="en-US" sz="1100" dirty="0"/>
              <a:t>指導</a:t>
            </a:r>
            <a:r>
              <a:rPr lang="ja-JP" altLang="en-US" sz="1100" dirty="0" smtClean="0"/>
              <a:t>教員</a:t>
            </a:r>
            <a:endParaRPr lang="ja-JP" altLang="en-US" sz="1100" dirty="0"/>
          </a:p>
        </p:txBody>
      </p:sp>
      <p:sp>
        <p:nvSpPr>
          <p:cNvPr id="22" name="Rectangle 21"/>
          <p:cNvSpPr/>
          <p:nvPr/>
        </p:nvSpPr>
        <p:spPr>
          <a:xfrm>
            <a:off x="4306528" y="3366319"/>
            <a:ext cx="5655461" cy="25308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322362" y="3549688"/>
            <a:ext cx="1672267" cy="8234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 dirty="0" smtClean="0"/>
              <a:t>Pham T. Minh Ngoc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Project Manager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ja-JP" altLang="en-US" sz="1000" dirty="0"/>
              <a:t>プロジェクトマネジャー</a:t>
            </a:r>
            <a:endParaRPr lang="en-US" sz="10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4478673" y="4897937"/>
            <a:ext cx="1672268" cy="8234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 dirty="0" smtClean="0"/>
              <a:t>Bach T. Le Thanh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Technical Leader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ja-JP" altLang="en-US" sz="1000" dirty="0"/>
              <a:t>技術開発</a:t>
            </a:r>
            <a:r>
              <a:rPr lang="ja-JP" altLang="en-US" sz="1000" dirty="0" smtClean="0"/>
              <a:t>リーダー</a:t>
            </a:r>
            <a:endParaRPr lang="en-US" sz="1000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6322361" y="4897938"/>
            <a:ext cx="1672268" cy="8234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 dirty="0" smtClean="0"/>
              <a:t>Tran Anh Tuan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Developer</a:t>
            </a:r>
            <a:endParaRPr lang="en-US" sz="1100" dirty="0"/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ja-JP" altLang="en-US" sz="1000" dirty="0"/>
              <a:t>開発者</a:t>
            </a:r>
            <a:endParaRPr lang="ja-JP" altLang="en-US" sz="1000" dirty="0" smtClean="0"/>
          </a:p>
        </p:txBody>
      </p:sp>
      <p:sp>
        <p:nvSpPr>
          <p:cNvPr id="39" name="Rectangle 38"/>
          <p:cNvSpPr/>
          <p:nvPr/>
        </p:nvSpPr>
        <p:spPr>
          <a:xfrm>
            <a:off x="8168565" y="4897937"/>
            <a:ext cx="1667236" cy="8234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200" b="1" dirty="0" smtClean="0"/>
              <a:t>Nguyen Thuy Hanh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dirty="0" smtClean="0"/>
              <a:t>Test Leader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ja-JP" altLang="en-US" sz="1100" dirty="0" smtClean="0"/>
              <a:t>テストリーダー</a:t>
            </a:r>
            <a:endParaRPr lang="en-US" sz="1100" dirty="0" smtClean="0"/>
          </a:p>
        </p:txBody>
      </p:sp>
      <p:cxnSp>
        <p:nvCxnSpPr>
          <p:cNvPr id="55" name="Straight Connector 54"/>
          <p:cNvCxnSpPr>
            <a:stCxn id="24" idx="2"/>
            <a:endCxn id="38" idx="0"/>
          </p:cNvCxnSpPr>
          <p:nvPr/>
        </p:nvCxnSpPr>
        <p:spPr>
          <a:xfrm flipH="1">
            <a:off x="7158495" y="4373143"/>
            <a:ext cx="1" cy="5247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39" idx="0"/>
          </p:cNvCxnSpPr>
          <p:nvPr/>
        </p:nvCxnSpPr>
        <p:spPr>
          <a:xfrm flipV="1">
            <a:off x="9002183" y="4635540"/>
            <a:ext cx="0" cy="2623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318266" y="4635540"/>
            <a:ext cx="0" cy="2623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336468" y="4635540"/>
            <a:ext cx="36657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737684" y="2989006"/>
            <a:ext cx="0" cy="3773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555832" y="2989006"/>
            <a:ext cx="0" cy="3773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04816" y="4050890"/>
            <a:ext cx="3017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04817" y="3854245"/>
            <a:ext cx="3017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9961989" y="4159045"/>
            <a:ext cx="3017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9961989" y="3971247"/>
            <a:ext cx="30171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7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2.5	Communication </a:t>
            </a:r>
            <a:r>
              <a:rPr lang="en-US" dirty="0"/>
              <a:t>Management</a:t>
            </a:r>
            <a:br>
              <a:rPr lang="en-US" dirty="0"/>
            </a:br>
            <a:r>
              <a:rPr lang="en-US" dirty="0" smtClean="0"/>
              <a:t>		</a:t>
            </a:r>
            <a:r>
              <a:rPr lang="ja-JP" altLang="en-US" dirty="0" smtClean="0"/>
              <a:t>コミュニケーション 管理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496" y="2551388"/>
            <a:ext cx="8915400" cy="3777622"/>
          </a:xfrm>
        </p:spPr>
        <p:txBody>
          <a:bodyPr/>
          <a:lstStyle/>
          <a:p>
            <a:r>
              <a:rPr lang="en-US" dirty="0" smtClean="0"/>
              <a:t>Kick-off meeting: 09/05/2014</a:t>
            </a:r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プロジェクト</a:t>
            </a:r>
            <a:r>
              <a:rPr lang="ja-JP" altLang="en-US" dirty="0"/>
              <a:t>発足</a:t>
            </a:r>
            <a:r>
              <a:rPr lang="ja-JP" altLang="en-US" dirty="0" smtClean="0"/>
              <a:t>会議： </a:t>
            </a:r>
            <a:r>
              <a:rPr lang="en-US" altLang="ja-JP" dirty="0"/>
              <a:t>2014</a:t>
            </a:r>
            <a:r>
              <a:rPr lang="ja-JP" altLang="en-US" dirty="0" smtClean="0"/>
              <a:t>年</a:t>
            </a:r>
            <a:r>
              <a:rPr lang="en-US" altLang="ja-JP" dirty="0" smtClean="0"/>
              <a:t>5</a:t>
            </a:r>
            <a:r>
              <a:rPr lang="ja-JP" altLang="en-US" dirty="0" smtClean="0"/>
              <a:t>月</a:t>
            </a:r>
            <a:r>
              <a:rPr lang="en-US" altLang="ja-JP" dirty="0" smtClean="0"/>
              <a:t>9</a:t>
            </a:r>
            <a:r>
              <a:rPr lang="ja-JP" altLang="en-US" dirty="0" smtClean="0"/>
              <a:t>日</a:t>
            </a:r>
            <a:endParaRPr lang="en-US" altLang="ja-JP" dirty="0" smtClean="0"/>
          </a:p>
          <a:p>
            <a:r>
              <a:rPr lang="en-US" dirty="0" smtClean="0"/>
              <a:t>Team meeting: every Saturday morning</a:t>
            </a:r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/>
              <a:t>　チームミーティング：毎週土曜日の朝</a:t>
            </a:r>
            <a:endParaRPr lang="en-US" dirty="0"/>
          </a:p>
          <a:p>
            <a:r>
              <a:rPr lang="en-US" dirty="0" smtClean="0"/>
              <a:t>Meeting with supervisor: every Friday afternoon</a:t>
            </a:r>
          </a:p>
          <a:p>
            <a:pPr marL="0" indent="0">
              <a:buNone/>
            </a:pPr>
            <a:r>
              <a:rPr lang="ja-JP" altLang="en-US" dirty="0"/>
              <a:t>　　監督とのミーティング：毎週金曜日の</a:t>
            </a:r>
            <a:r>
              <a:rPr lang="ja-JP" altLang="en-US" dirty="0" smtClean="0"/>
              <a:t>午後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831" y="1905000"/>
            <a:ext cx="1286044" cy="1292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831" y="5493080"/>
            <a:ext cx="1286044" cy="1286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831" y="3708974"/>
            <a:ext cx="1272909" cy="127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2.6 	Risk </a:t>
            </a:r>
            <a:r>
              <a:rPr lang="en-US" dirty="0"/>
              <a:t>Management</a:t>
            </a:r>
            <a:br>
              <a:rPr lang="en-US" dirty="0"/>
            </a:br>
            <a:r>
              <a:rPr lang="en-US" dirty="0" smtClean="0"/>
              <a:t>		</a:t>
            </a:r>
            <a:r>
              <a:rPr lang="ja-JP" altLang="en-US" dirty="0" smtClean="0"/>
              <a:t>リスク</a:t>
            </a:r>
            <a:r>
              <a:rPr lang="ja-JP" altLang="en-US" dirty="0"/>
              <a:t>の管理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987728"/>
              </p:ext>
            </p:extLst>
          </p:nvPr>
        </p:nvGraphicFramePr>
        <p:xfrm>
          <a:off x="1465007" y="2166702"/>
          <a:ext cx="9891251" cy="34166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6476"/>
                <a:gridCol w="1962890"/>
                <a:gridCol w="2268005"/>
                <a:gridCol w="2855145"/>
                <a:gridCol w="875071"/>
                <a:gridCol w="717754"/>
                <a:gridCol w="825910"/>
              </a:tblGrid>
              <a:tr h="6825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Description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Avoidance plan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Contingency plan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Probability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Impact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Status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592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Team members have accidents, get some problem with their health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 Keep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 touch with each team member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 Encourage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them to work if their health are not too bad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 Keep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in touch with each team member regularly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 Remind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them to concentrate to get high achieves so they won’t need to overtime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 Control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team member’s task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Activated/Solved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274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Team members have conflicts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Organize weekly meeting between team members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Hold team building frequently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PM must find the root cause and solve the problem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Activated/Solved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997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Equipment of team members are broken in the middle of the project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While executing a project, member have to keep their equipment carefully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Borrow other person equipment while buying the new one or repairing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Activated/Solved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69686" y="6090179"/>
            <a:ext cx="893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Risk Sample</a:t>
            </a:r>
            <a:r>
              <a:rPr lang="ja-JP" altLang="en-US" dirty="0"/>
              <a:t>・リスクのサンプル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2.7 	Quality Management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ja-JP" altLang="en-US" dirty="0" smtClean="0"/>
              <a:t>品質管理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Meet deadline</a:t>
            </a:r>
            <a:r>
              <a:rPr lang="ja-JP" altLang="en-US" sz="2400" dirty="0" smtClean="0"/>
              <a:t>・締め切りに間に合う</a:t>
            </a:r>
            <a:endParaRPr lang="en-US" altLang="ja-JP" sz="2400" dirty="0" smtClean="0"/>
          </a:p>
          <a:p>
            <a:r>
              <a:rPr lang="en-US" altLang="ja-JP" sz="2400" dirty="0" smtClean="0"/>
              <a:t>Review</a:t>
            </a:r>
            <a:r>
              <a:rPr lang="ja-JP" altLang="en-US" sz="2400" dirty="0"/>
              <a:t>・</a:t>
            </a:r>
            <a:r>
              <a:rPr lang="ja-JP" altLang="en-US" sz="2400" dirty="0" smtClean="0"/>
              <a:t>レビュー</a:t>
            </a:r>
            <a:endParaRPr lang="en-US" altLang="ja-JP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 smtClean="0"/>
              <a:t>Every document must be reviewed by checklist before deliver</a:t>
            </a:r>
            <a:endParaRPr lang="ja-JP" altLang="en-US" dirty="0"/>
          </a:p>
          <a:p>
            <a:r>
              <a:rPr lang="en-US" altLang="ja-JP" sz="2400" dirty="0" smtClean="0"/>
              <a:t>Test</a:t>
            </a:r>
            <a:r>
              <a:rPr lang="ja-JP" altLang="en-US" sz="2400" dirty="0"/>
              <a:t>・</a:t>
            </a:r>
            <a:r>
              <a:rPr lang="ja-JP" altLang="en-US" sz="2400" dirty="0" smtClean="0"/>
              <a:t>テスト</a:t>
            </a:r>
            <a:endParaRPr lang="en-US" altLang="ja-JP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Execute test 2 rounds for every subproject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9129545" cy="2262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	Requirement Specification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r>
              <a:rPr lang="ja-JP" altLang="en-US" dirty="0" smtClean="0"/>
              <a:t>要求</a:t>
            </a:r>
            <a:r>
              <a:rPr lang="ja-JP" altLang="en-US" dirty="0"/>
              <a:t>仕様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Easy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Content・</a:t>
            </a:r>
            <a:r>
              <a:rPr lang="ja-JP" altLang="en-US" dirty="0"/>
              <a:t>内容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07695"/>
            <a:ext cx="8915400" cy="4503527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1"/>
                </a:solidFill>
              </a:rPr>
              <a:t>3.1</a:t>
            </a:r>
            <a:r>
              <a:rPr lang="en-US" altLang="ja-JP" dirty="0" smtClean="0"/>
              <a:t> Important </a:t>
            </a:r>
            <a:r>
              <a:rPr lang="en-US" dirty="0"/>
              <a:t>Chemistry Logic and Knowledge</a:t>
            </a:r>
            <a:r>
              <a:rPr lang="en-US" dirty="0" smtClean="0"/>
              <a:t>・</a:t>
            </a:r>
            <a:r>
              <a:rPr lang="ja-JP" altLang="en-US" dirty="0" smtClean="0"/>
              <a:t>重要な化学ロギックと知識</a:t>
            </a:r>
            <a:endParaRPr lang="ja-JP" altLang="en-US" dirty="0"/>
          </a:p>
          <a:p>
            <a:r>
              <a:rPr lang="en-US" altLang="ja-JP" dirty="0" smtClean="0">
                <a:solidFill>
                  <a:schemeClr val="accent1"/>
                </a:solidFill>
              </a:rPr>
              <a:t>3.2</a:t>
            </a:r>
            <a:r>
              <a:rPr lang="en-US" altLang="ja-JP" dirty="0" smtClean="0"/>
              <a:t> </a:t>
            </a:r>
            <a:r>
              <a:rPr lang="en-US" dirty="0"/>
              <a:t>Functional Requirement・</a:t>
            </a:r>
            <a:r>
              <a:rPr lang="ja-JP" altLang="en-US" dirty="0"/>
              <a:t>機能仕様</a:t>
            </a:r>
          </a:p>
          <a:p>
            <a:r>
              <a:rPr lang="en-US" altLang="ja-JP" dirty="0" smtClean="0">
                <a:solidFill>
                  <a:schemeClr val="accent1"/>
                </a:solidFill>
              </a:rPr>
              <a:t>3.3</a:t>
            </a:r>
            <a:r>
              <a:rPr lang="en-US" altLang="ja-JP" dirty="0" smtClean="0"/>
              <a:t> </a:t>
            </a:r>
            <a:r>
              <a:rPr lang="en-US" dirty="0"/>
              <a:t>Non-functional Requirement・</a:t>
            </a:r>
            <a:r>
              <a:rPr lang="ja-JP" altLang="en-US" dirty="0"/>
              <a:t>非機能仕様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7581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3.1 	</a:t>
            </a:r>
            <a:r>
              <a:rPr lang="en-US" altLang="ja-JP" sz="3100" dirty="0" smtClean="0"/>
              <a:t>Important </a:t>
            </a:r>
            <a:r>
              <a:rPr lang="en-US" sz="3100" dirty="0"/>
              <a:t>Chemistry Logic and Knowledge </a:t>
            </a:r>
            <a:r>
              <a:rPr lang="en-US" sz="3100" dirty="0" smtClean="0"/>
              <a:t>		</a:t>
            </a:r>
            <a:r>
              <a:rPr lang="ja-JP" altLang="en-US" sz="3100" dirty="0" smtClean="0"/>
              <a:t>プロジェクトで使う重要な化学ロギックと知識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dirty="0"/>
              <a:t/>
            </a:r>
            <a:br>
              <a:rPr lang="ja-JP" alt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80" y="1883542"/>
            <a:ext cx="1679622" cy="2388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842" y="1883542"/>
            <a:ext cx="1682110" cy="2376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99" y="1883542"/>
            <a:ext cx="1709708" cy="2403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484" y="1883542"/>
            <a:ext cx="1584779" cy="2376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91" y="1883543"/>
            <a:ext cx="1679103" cy="2376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99" y="4460851"/>
            <a:ext cx="1460951" cy="2171947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57" y="4549447"/>
            <a:ext cx="2916816" cy="1939683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3" y="4460850"/>
            <a:ext cx="1536255" cy="2171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151" y="4549447"/>
            <a:ext cx="2553801" cy="107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Supervisor 	Bui Dinh Chien</a:t>
            </a:r>
          </a:p>
          <a:p>
            <a:r>
              <a:rPr lang="ja-JP" altLang="en-US" sz="2000" dirty="0" smtClean="0"/>
              <a:t>指導教員</a:t>
            </a:r>
          </a:p>
          <a:p>
            <a:endParaRPr lang="ja-JP" altLang="en-US" sz="2000" dirty="0" smtClean="0"/>
          </a:p>
          <a:p>
            <a:r>
              <a:rPr lang="en-US" sz="2000" dirty="0" smtClean="0"/>
              <a:t>Team member 	Pham Thi Minh Ngoc (01952)</a:t>
            </a:r>
          </a:p>
          <a:p>
            <a:r>
              <a:rPr lang="ja-JP" altLang="en-US" sz="2000" dirty="0" smtClean="0"/>
              <a:t>チームメンバー </a:t>
            </a:r>
            <a:r>
              <a:rPr lang="en-US" altLang="ja-JP" sz="2000" dirty="0" smtClean="0"/>
              <a:t>	</a:t>
            </a:r>
            <a:r>
              <a:rPr lang="en-US" sz="2000" dirty="0" smtClean="0"/>
              <a:t>Bach Thi Le Thanh (SE02282)</a:t>
            </a:r>
          </a:p>
          <a:p>
            <a:r>
              <a:rPr lang="en-US" sz="2000" dirty="0" smtClean="0"/>
              <a:t>					Nguyen Thuy Hanh (SE02823)</a:t>
            </a:r>
          </a:p>
          <a:p>
            <a:r>
              <a:rPr lang="en-US" sz="2000" dirty="0" smtClean="0"/>
              <a:t>					Tran Anh Tuan (01763)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480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3.1 </a:t>
            </a:r>
            <a:r>
              <a:rPr lang="en-US" sz="2800" dirty="0"/>
              <a:t>	</a:t>
            </a:r>
            <a:r>
              <a:rPr lang="en-US" altLang="ja-JP" sz="2800" dirty="0"/>
              <a:t>Important </a:t>
            </a:r>
            <a:r>
              <a:rPr lang="en-US" sz="2800" dirty="0"/>
              <a:t>Chemistry Logic and Knowledge 			Using in this </a:t>
            </a:r>
            <a:r>
              <a:rPr lang="en-US" sz="2800" dirty="0" smtClean="0"/>
              <a:t>Projec</a:t>
            </a:r>
            <a:r>
              <a:rPr lang="en-US" altLang="ja-JP" sz="2800" dirty="0" smtClean="0"/>
              <a:t>t</a:t>
            </a:r>
            <a:br>
              <a:rPr lang="en-US" altLang="ja-JP" sz="2800" dirty="0" smtClean="0"/>
            </a:br>
            <a:r>
              <a:rPr lang="en-US" altLang="ja-JP" sz="2800" dirty="0" smtClean="0"/>
              <a:t>		</a:t>
            </a:r>
            <a:r>
              <a:rPr lang="ja-JP" altLang="en-US" sz="2800" dirty="0" smtClean="0"/>
              <a:t>プロジェクト</a:t>
            </a:r>
            <a:r>
              <a:rPr lang="ja-JP" altLang="en-US" sz="2800" dirty="0"/>
              <a:t>で使う重要な化学ロギックと</a:t>
            </a:r>
            <a:r>
              <a:rPr lang="ja-JP" altLang="en-US" sz="2800" dirty="0" smtClean="0"/>
              <a:t>知識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592925" y="2034902"/>
            <a:ext cx="2406316" cy="7564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Oxide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45610" y="3690028"/>
            <a:ext cx="2406316" cy="7564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06546" y="2034902"/>
            <a:ext cx="2406316" cy="7564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Acidic Oxide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92925" y="5293701"/>
            <a:ext cx="2406316" cy="7564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306546" y="5293701"/>
            <a:ext cx="2406316" cy="7564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Acid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0509704" y="2995863"/>
            <a:ext cx="0" cy="1949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35467" y="4139861"/>
            <a:ext cx="1371600" cy="10737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197899" y="4552262"/>
            <a:ext cx="1058778" cy="801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940842" y="2538663"/>
            <a:ext cx="1275347" cy="9625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01389" y="2538663"/>
            <a:ext cx="1046748" cy="10587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85411" y="2903277"/>
            <a:ext cx="0" cy="22305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965275" y="2903277"/>
            <a:ext cx="12031" cy="22035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788568" y="4223084"/>
            <a:ext cx="962527" cy="950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101389" y="4636705"/>
            <a:ext cx="744221" cy="801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78591" y="2537709"/>
            <a:ext cx="2130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 acid</a:t>
            </a:r>
          </a:p>
          <a:p>
            <a:r>
              <a:rPr lang="en-US" sz="1400" dirty="0" smtClean="0"/>
              <a:t>+ acidic oxide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8578515" y="3038030"/>
            <a:ext cx="180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 base</a:t>
            </a:r>
          </a:p>
          <a:p>
            <a:r>
              <a:rPr lang="en-US" sz="1400" dirty="0" smtClean="0"/>
              <a:t>+ basic oxide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0602653" y="3734736"/>
            <a:ext cx="180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8904429" y="4298115"/>
            <a:ext cx="180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 acid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926395" y="5032091"/>
            <a:ext cx="1803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 metal</a:t>
            </a:r>
            <a:br>
              <a:rPr lang="en-US" sz="1400" dirty="0" smtClean="0"/>
            </a:br>
            <a:r>
              <a:rPr lang="en-US" sz="1400" dirty="0" smtClean="0"/>
              <a:t>+ base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507125" y="4888755"/>
            <a:ext cx="18039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 acid</a:t>
            </a:r>
            <a:br>
              <a:rPr lang="en-US" sz="1400" dirty="0" smtClean="0"/>
            </a:br>
            <a:r>
              <a:rPr lang="en-US" sz="1400" dirty="0" smtClean="0"/>
              <a:t>+ acidic oxide</a:t>
            </a:r>
          </a:p>
          <a:p>
            <a:r>
              <a:rPr lang="en-US" sz="1400" dirty="0" smtClean="0"/>
              <a:t>+ salt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611302" y="4375050"/>
            <a:ext cx="180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 base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937393" y="4264614"/>
            <a:ext cx="180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3287553" y="3208767"/>
            <a:ext cx="1803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decompose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75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38" y="137885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3.2 	Functional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Requirement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r>
              <a:rPr lang="ja-JP" altLang="en-US" dirty="0" smtClean="0"/>
              <a:t>機能</a:t>
            </a:r>
            <a:r>
              <a:rPr lang="ja-JP" altLang="en-US" dirty="0"/>
              <a:t>仕様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67" y="3198183"/>
            <a:ext cx="3621089" cy="6216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Main application Use Case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アプリケーションのユースケース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8067" y="4211076"/>
            <a:ext cx="3632977" cy="825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Administration application Use Case</a:t>
            </a:r>
          </a:p>
          <a:p>
            <a:pPr marL="0" indent="0">
              <a:buNone/>
            </a:pPr>
            <a:r>
              <a:rPr lang="ja-JP" altLang="en-US" dirty="0" smtClean="0"/>
              <a:t>　管理アプリケーションのユースケース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56" y="338974"/>
            <a:ext cx="8027237" cy="6184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78" y="703438"/>
            <a:ext cx="7988392" cy="615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3.3	Non-functional </a:t>
            </a:r>
            <a:r>
              <a:rPr lang="en-US" dirty="0"/>
              <a:t>Requirement</a:t>
            </a:r>
            <a:br>
              <a:rPr lang="en-US" dirty="0"/>
            </a:br>
            <a:r>
              <a:rPr lang="en-US" dirty="0" smtClean="0"/>
              <a:t>		</a:t>
            </a:r>
            <a:r>
              <a:rPr lang="ja-JP" altLang="en-US" dirty="0" smtClean="0"/>
              <a:t>非機能</a:t>
            </a:r>
            <a:r>
              <a:rPr lang="ja-JP" altLang="en-US" dirty="0"/>
              <a:t>仕様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Usability</a:t>
            </a:r>
            <a:r>
              <a:rPr lang="en-US" sz="2800" dirty="0"/>
              <a:t> ・ </a:t>
            </a:r>
            <a:r>
              <a:rPr lang="en-US" sz="2800" dirty="0" err="1" smtClean="0"/>
              <a:t>有用性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Interface should be simple, easy-to-use, clear.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Provide an introduction to support users.</a:t>
            </a:r>
          </a:p>
          <a:p>
            <a:r>
              <a:rPr lang="en-US" sz="2800" dirty="0" smtClean="0"/>
              <a:t>Performance</a:t>
            </a:r>
            <a:r>
              <a:rPr lang="en-US" sz="2800" dirty="0"/>
              <a:t> </a:t>
            </a:r>
            <a:r>
              <a:rPr lang="en-US" sz="2800" dirty="0" smtClean="0"/>
              <a:t>・</a:t>
            </a:r>
            <a:r>
              <a:rPr lang="en-US" sz="2800" dirty="0" err="1" smtClean="0"/>
              <a:t>性能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dirty="0"/>
              <a:t>Maximum response time for display information must be smaller than 0.5s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dirty="0"/>
              <a:t>Maximum balance chemical reaction time for display must be smaller than 0.5s</a:t>
            </a:r>
            <a:endParaRPr lang="en-US" sz="1300" dirty="0" smtClean="0"/>
          </a:p>
          <a:p>
            <a:r>
              <a:rPr lang="en-US" sz="2800" dirty="0" smtClean="0"/>
              <a:t>Reliability</a:t>
            </a:r>
            <a:r>
              <a:rPr lang="en-US" sz="2800" dirty="0"/>
              <a:t> </a:t>
            </a:r>
            <a:r>
              <a:rPr lang="en-US" sz="2800" dirty="0" smtClean="0"/>
              <a:t>・</a:t>
            </a:r>
            <a:r>
              <a:rPr lang="en-US" sz="2800" dirty="0" err="1" smtClean="0"/>
              <a:t>信頼性</a:t>
            </a: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Chemical Compounds and Chemical Elements information must be reliable.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Chemical Reaction Balancing must be reliable.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Search result return must be correctly.</a:t>
            </a:r>
          </a:p>
        </p:txBody>
      </p:sp>
    </p:spTree>
    <p:extLst>
      <p:ext uri="{BB962C8B-B14F-4D97-AF65-F5344CB8AC3E}">
        <p14:creationId xmlns:p14="http://schemas.microsoft.com/office/powerpoint/2010/main" val="13754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</a:t>
            </a:r>
            <a:r>
              <a:rPr lang="en-US" altLang="ja-JP" dirty="0" smtClean="0"/>
              <a:t>.	Software Design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		</a:t>
            </a:r>
            <a:r>
              <a:rPr lang="ja-JP" altLang="en-US" dirty="0" smtClean="0"/>
              <a:t>ソフトウェア </a:t>
            </a:r>
            <a:r>
              <a:rPr lang="ja-JP" altLang="en-US" dirty="0"/>
              <a:t>デザイン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Easy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2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1395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Content・</a:t>
            </a:r>
            <a:r>
              <a:rPr lang="ja-JP" altLang="en-US" dirty="0"/>
              <a:t>内容</a:t>
            </a:r>
            <a:br>
              <a:rPr lang="ja-JP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31758"/>
            <a:ext cx="8915400" cy="447946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4.1</a:t>
            </a:r>
            <a:r>
              <a:rPr lang="en-US" dirty="0"/>
              <a:t> Architecture Design・</a:t>
            </a:r>
            <a:r>
              <a:rPr lang="ja-JP" altLang="en-US" dirty="0"/>
              <a:t>アーキテクチャ設計</a:t>
            </a:r>
          </a:p>
          <a:p>
            <a:r>
              <a:rPr lang="en-US" altLang="ja-JP" dirty="0" smtClean="0">
                <a:solidFill>
                  <a:schemeClr val="accent1"/>
                </a:solidFill>
              </a:rPr>
              <a:t>4.2</a:t>
            </a:r>
            <a:r>
              <a:rPr lang="en-US" altLang="ja-JP" dirty="0" smtClean="0"/>
              <a:t> </a:t>
            </a:r>
            <a:r>
              <a:rPr lang="en-US" dirty="0"/>
              <a:t>Screen Design・</a:t>
            </a:r>
            <a:r>
              <a:rPr lang="ja-JP" altLang="en-US" dirty="0"/>
              <a:t>画面設計</a:t>
            </a:r>
          </a:p>
          <a:p>
            <a:r>
              <a:rPr lang="en-US" altLang="ja-JP" dirty="0" smtClean="0">
                <a:solidFill>
                  <a:schemeClr val="accent1"/>
                </a:solidFill>
              </a:rPr>
              <a:t>4.3</a:t>
            </a:r>
            <a:r>
              <a:rPr lang="en-US" altLang="ja-JP" dirty="0" smtClean="0"/>
              <a:t> </a:t>
            </a:r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Application Logical </a:t>
            </a:r>
            <a:r>
              <a:rPr lang="en-US" alt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View</a:t>
            </a:r>
            <a:r>
              <a:rPr lang="en-US" dirty="0"/>
              <a:t>・</a:t>
            </a:r>
            <a:r>
              <a:rPr lang="ja-JP" alt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アプリケーション</a:t>
            </a:r>
            <a:r>
              <a:rPr lang="ja-JP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の論理</a:t>
            </a:r>
            <a:r>
              <a:rPr lang="ja-JP" altLang="en-US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ビュー</a:t>
            </a:r>
            <a:endParaRPr lang="en-US" altLang="ja-JP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4.4 </a:t>
            </a:r>
            <a:r>
              <a:rPr lang="en-US" dirty="0" smtClean="0"/>
              <a:t>Chemical reaction balancing algorithm</a:t>
            </a:r>
            <a:r>
              <a:rPr lang="en-US" dirty="0"/>
              <a:t> ・</a:t>
            </a:r>
            <a:r>
              <a:rPr lang="ja-JP" altLang="en-US" dirty="0" smtClean="0"/>
              <a:t>科学</a:t>
            </a:r>
            <a:r>
              <a:rPr lang="ja-JP" altLang="en-US" dirty="0"/>
              <a:t>反応バランシング方法</a:t>
            </a:r>
            <a:endParaRPr lang="en-US" altLang="ja-JP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altLang="ja-JP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4.5</a:t>
            </a:r>
            <a:r>
              <a:rPr lang="en-US" altLang="ja-JP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Data Design</a:t>
            </a:r>
            <a:r>
              <a:rPr lang="ja-JP" altLang="en-US" dirty="0" smtClean="0"/>
              <a:t>・データ設計</a:t>
            </a:r>
          </a:p>
        </p:txBody>
      </p:sp>
    </p:spTree>
    <p:extLst>
      <p:ext uri="{BB962C8B-B14F-4D97-AF65-F5344CB8AC3E}">
        <p14:creationId xmlns:p14="http://schemas.microsoft.com/office/powerpoint/2010/main" val="114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4.1	Architecture Design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ja-JP" altLang="en-US" dirty="0" smtClean="0"/>
              <a:t>アーキテクチャ</a:t>
            </a:r>
            <a:r>
              <a:rPr lang="ja-JP" altLang="en-US" dirty="0"/>
              <a:t>設計</a:t>
            </a:r>
            <a:endParaRPr lang="en-US" dirty="0"/>
          </a:p>
        </p:txBody>
      </p:sp>
      <p:pic>
        <p:nvPicPr>
          <p:cNvPr id="4" name="Picture 3" descr="C:\Users\iOSDev\Desktop\EC Software Architect Diagra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4865" y="1905000"/>
            <a:ext cx="6626717" cy="452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3132667"/>
            <a:ext cx="265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MVC Design Pattern</a:t>
            </a:r>
          </a:p>
          <a:p>
            <a:r>
              <a:rPr lang="en-US" dirty="0" smtClean="0"/>
              <a:t>MVC </a:t>
            </a:r>
            <a:r>
              <a:rPr lang="ja-JP" altLang="en-US" dirty="0" smtClean="0"/>
              <a:t>デザイン</a:t>
            </a:r>
            <a:r>
              <a:rPr lang="ja-JP" altLang="en-US" dirty="0"/>
              <a:t>パターン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153" y="1577958"/>
            <a:ext cx="5107188" cy="3702083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4.2 </a:t>
            </a:r>
            <a:r>
              <a:rPr lang="en-US" alt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Screen Design</a:t>
            </a:r>
            <a:br>
              <a:rPr lang="en-US" alt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en-US" alt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</a:t>
            </a:r>
            <a:r>
              <a:rPr lang="ja-JP" alt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画面</a:t>
            </a:r>
            <a:r>
              <a:rPr lang="ja-JP" alt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設計</a:t>
            </a:r>
            <a: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92" y="3257836"/>
            <a:ext cx="2545817" cy="2435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Screen </a:t>
            </a:r>
            <a:r>
              <a:rPr lang="en-US" alt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flow</a:t>
            </a: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画面</a:t>
            </a:r>
            <a:r>
              <a:rPr lang="ja-JP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フロー</a:t>
            </a:r>
            <a:endParaRPr lang="en-US" alt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61" y="0"/>
            <a:ext cx="6806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4.2 	Screen Design</a:t>
            </a:r>
            <a:b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		</a:t>
            </a:r>
            <a:r>
              <a:rPr lang="ja-JP" alt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画面設計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905000"/>
            <a:ext cx="4104270" cy="9444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Example: </a:t>
            </a:r>
            <a:r>
              <a:rPr lang="en-US" altLang="en-US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Periodic Table Screen</a:t>
            </a:r>
          </a:p>
          <a:p>
            <a:pPr marL="0" indent="0">
              <a:buNone/>
            </a:pPr>
            <a:r>
              <a:rPr lang="ja-JP" altLang="en-US" dirty="0" smtClean="0">
                <a:latin typeface="メイリオ (Body)"/>
                <a:cs typeface="メイリオ (Body)"/>
              </a:rPr>
              <a:t>例：周期表画面</a:t>
            </a:r>
            <a:endParaRPr lang="en-US" dirty="0">
              <a:latin typeface="メイリオ (Body)"/>
              <a:cs typeface="メイリオ (Body)"/>
            </a:endParaRPr>
          </a:p>
        </p:txBody>
      </p:sp>
      <p:pic>
        <p:nvPicPr>
          <p:cNvPr id="4" name="Picture 3" descr="PerodictTab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38" y="624110"/>
            <a:ext cx="4809281" cy="25371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031011"/>
              </p:ext>
            </p:extLst>
          </p:nvPr>
        </p:nvGraphicFramePr>
        <p:xfrm>
          <a:off x="2859109" y="3282842"/>
          <a:ext cx="8645503" cy="34106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5696"/>
                <a:gridCol w="1574894"/>
                <a:gridCol w="914400"/>
                <a:gridCol w="971452"/>
                <a:gridCol w="1589483"/>
                <a:gridCol w="3139578"/>
              </a:tblGrid>
              <a:tr h="2492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Component Name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Required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Format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</a:rPr>
                        <a:t>Reference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</a:rPr>
                        <a:t>Note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</a:tr>
              <a:tr h="2492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1.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Back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Touch 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Icon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Main Screen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Back into previous screen.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</a:tr>
              <a:tr h="4985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Chemistry Compound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Touch 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EditText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Search Chemical Compound Screen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Input text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</a:tr>
              <a:tr h="2492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PeriodicTable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Icon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View whole period table.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</a:tr>
              <a:tr h="2492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TemperatureBar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Slide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Slider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Slide the bar to change the temperature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</a:tr>
              <a:tr h="2492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Touch 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Button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Periodic Table Change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Display only s block in the periodic table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</a:tr>
              <a:tr h="2492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Touch 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Button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Periodic Table Change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Display only p block in the periodic table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</a:tr>
              <a:tr h="3053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7.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Touch 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Button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Periodic Table Change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Display only d block in the periodic table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</a:tr>
              <a:tr h="2492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8.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Touch 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Button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>
                          <a:effectLst/>
                        </a:rPr>
                        <a:t>Periodic Table Change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200" dirty="0">
                          <a:effectLst/>
                        </a:rPr>
                        <a:t>Display only f block in the periodic table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3500" marR="635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925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504" y="115291"/>
            <a:ext cx="8911687" cy="128089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4.</a:t>
            </a:r>
            <a:r>
              <a:rPr lang="en-US" altLang="ja-JP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en-US" alt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	Application Logical </a:t>
            </a:r>
            <a:r>
              <a:rPr lang="en-US" alt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View</a:t>
            </a:r>
            <a: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/>
            </a:r>
            <a:br>
              <a:rPr lang="en-US" altLang="en-US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1241" y="1190387"/>
            <a:ext cx="4670760" cy="4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>
                <a:latin typeface="Century Gothic" panose="020B0502020202020204" pitchFamily="34" charset="0"/>
              </a:rPr>
              <a:t>Class Diagram</a:t>
            </a:r>
            <a:r>
              <a:rPr lang="en-US" dirty="0" smtClean="0"/>
              <a:t>・</a:t>
            </a:r>
            <a:r>
              <a:rPr lang="ja-JP" altLang="en-US" dirty="0" smtClean="0"/>
              <a:t>クラス図</a:t>
            </a:r>
            <a:endParaRPr lang="en-US" altLang="ja-JP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06" y="1601975"/>
            <a:ext cx="11200035" cy="50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0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4.</a:t>
            </a:r>
            <a:r>
              <a:rPr lang="en-US" altLang="ja-JP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en-US" altLang="en-US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Application Logical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450" y="1453362"/>
            <a:ext cx="4670760" cy="4115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 smtClean="0">
                <a:latin typeface="Century Gothic" panose="020B0502020202020204" pitchFamily="34" charset="0"/>
              </a:rPr>
              <a:t>　　</a:t>
            </a:r>
            <a:r>
              <a:rPr lang="en-US" altLang="en-US" dirty="0" smtClean="0">
                <a:latin typeface="Century Gothic" panose="020B0502020202020204" pitchFamily="34" charset="0"/>
              </a:rPr>
              <a:t>Class </a:t>
            </a:r>
            <a:r>
              <a:rPr lang="en-US" altLang="en-US" dirty="0">
                <a:latin typeface="Century Gothic" panose="020B0502020202020204" pitchFamily="34" charset="0"/>
              </a:rPr>
              <a:t>detailed </a:t>
            </a:r>
            <a:r>
              <a:rPr lang="en-US" altLang="en-US" dirty="0" smtClean="0">
                <a:latin typeface="Century Gothic" panose="020B0502020202020204" pitchFamily="34" charset="0"/>
              </a:rPr>
              <a:t>design</a:t>
            </a:r>
            <a:r>
              <a:rPr lang="en-US" dirty="0"/>
              <a:t> ・</a:t>
            </a:r>
            <a:r>
              <a:rPr lang="ja-JP" altLang="en-US" dirty="0" smtClean="0">
                <a:latin typeface="Century Gothic" panose="020B0502020202020204" pitchFamily="34" charset="0"/>
              </a:rPr>
              <a:t>クラス</a:t>
            </a:r>
            <a:r>
              <a:rPr lang="ja-JP" altLang="en-US" dirty="0">
                <a:latin typeface="Century Gothic" panose="020B0502020202020204" pitchFamily="34" charset="0"/>
              </a:rPr>
              <a:t>詳細設計</a:t>
            </a:r>
            <a:endParaRPr lang="en-US" altLang="ja-JP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79" y="2056769"/>
            <a:ext cx="7916332" cy="44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7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br>
              <a:rPr lang="en-US" altLang="ja-JP" dirty="0" smtClean="0"/>
            </a:br>
            <a:r>
              <a:rPr lang="ja-JP" altLang="en-US" dirty="0" smtClean="0"/>
              <a:t>アウトライン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1.</a:t>
            </a:r>
            <a:r>
              <a:rPr lang="en-US" dirty="0" smtClean="0"/>
              <a:t> Overview・</a:t>
            </a:r>
            <a:r>
              <a:rPr lang="ja-JP" altLang="en-US" dirty="0" smtClean="0"/>
              <a:t>概要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2.</a:t>
            </a:r>
            <a:r>
              <a:rPr lang="en-US" dirty="0" smtClean="0"/>
              <a:t> Project Management・</a:t>
            </a:r>
            <a:r>
              <a:rPr lang="ja-JP" altLang="en-US" dirty="0" smtClean="0"/>
              <a:t>プロジェクト管理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3.</a:t>
            </a:r>
            <a:r>
              <a:rPr lang="en-US" dirty="0" smtClean="0"/>
              <a:t> Requirement Specification・</a:t>
            </a:r>
            <a:r>
              <a:rPr lang="ja-JP" altLang="en-US" dirty="0" smtClean="0"/>
              <a:t>要求仕様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4.</a:t>
            </a:r>
            <a:r>
              <a:rPr lang="en-US" dirty="0" smtClean="0"/>
              <a:t> Software Design ・</a:t>
            </a:r>
            <a:r>
              <a:rPr lang="ja-JP" altLang="en-US" dirty="0" smtClean="0"/>
              <a:t>ソフトウェア設計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5.</a:t>
            </a:r>
            <a:r>
              <a:rPr lang="en-US" dirty="0" smtClean="0"/>
              <a:t> Coding・</a:t>
            </a:r>
            <a:r>
              <a:rPr lang="ja-JP" altLang="en-US" dirty="0" smtClean="0"/>
              <a:t>コディング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6.</a:t>
            </a:r>
            <a:r>
              <a:rPr lang="en-US" dirty="0" smtClean="0"/>
              <a:t> Quality Control・</a:t>
            </a:r>
            <a:r>
              <a:rPr lang="ja-JP" altLang="en-US" dirty="0" smtClean="0"/>
              <a:t>品質管理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7.</a:t>
            </a:r>
            <a:r>
              <a:rPr lang="en-US" dirty="0" smtClean="0"/>
              <a:t> Summary・</a:t>
            </a:r>
            <a:r>
              <a:rPr lang="ja-JP" altLang="en-US" dirty="0" smtClean="0"/>
              <a:t>要約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8.</a:t>
            </a:r>
            <a:r>
              <a:rPr lang="en-US" dirty="0" smtClean="0"/>
              <a:t> Demo・</a:t>
            </a:r>
            <a:r>
              <a:rPr lang="ja-JP" altLang="en-US" dirty="0" smtClean="0"/>
              <a:t>デモ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9.</a:t>
            </a:r>
            <a:r>
              <a:rPr lang="en-US" dirty="0" smtClean="0"/>
              <a:t> 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713866" y="289739"/>
            <a:ext cx="3505199" cy="150237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latin typeface="Century Gothic" panose="020B0502020202020204" pitchFamily="34" charset="0"/>
              </a:rPr>
              <a:t>Sequence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Diagram</a:t>
            </a:r>
            <a:endParaRPr lang="en-US" altLang="en-US" sz="2000" dirty="0"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ja-JP" altLang="en-US" sz="2000" dirty="0">
                <a:latin typeface="Century Gothic" panose="020B0502020202020204" pitchFamily="34" charset="0"/>
              </a:rPr>
              <a:t>シーケンス</a:t>
            </a:r>
            <a:r>
              <a:rPr lang="zh-CN" altLang="en-US" sz="2000" dirty="0">
                <a:latin typeface="Century Gothic" panose="020B0502020202020204" pitchFamily="34" charset="0"/>
              </a:rPr>
              <a:t>図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8996" y="1570318"/>
            <a:ext cx="8076560" cy="410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9447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4.4 Chemical reaction balancing algorithm</a:t>
            </a:r>
            <a:r>
              <a:rPr lang="en-US" dirty="0"/>
              <a:t> </a:t>
            </a:r>
            <a:br>
              <a:rPr lang="en-US" dirty="0"/>
            </a:br>
            <a:r>
              <a:rPr lang="ja-JP" altLang="en-US" dirty="0" smtClean="0"/>
              <a:t>　　科学</a:t>
            </a:r>
            <a:r>
              <a:rPr lang="ja-JP" altLang="en-US" dirty="0"/>
              <a:t>反応</a:t>
            </a:r>
            <a:r>
              <a:rPr lang="ja-JP" altLang="en-US" dirty="0" smtClean="0"/>
              <a:t>バランシング方法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400" y="4858364"/>
            <a:ext cx="4800600" cy="187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522" y="2048182"/>
            <a:ext cx="363855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427" y="1952933"/>
            <a:ext cx="596265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Elbow Connector 13"/>
          <p:cNvCxnSpPr/>
          <p:nvPr/>
        </p:nvCxnSpPr>
        <p:spPr>
          <a:xfrm rot="10800000" flipV="1">
            <a:off x="8346000" y="4667866"/>
            <a:ext cx="1682903" cy="986145"/>
          </a:xfrm>
          <a:prstGeom prst="bentConnector3">
            <a:avLst>
              <a:gd name="adj1" fmla="val -24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  <a:endCxn id="10" idx="1"/>
          </p:cNvCxnSpPr>
          <p:nvPr/>
        </p:nvCxnSpPr>
        <p:spPr>
          <a:xfrm flipV="1">
            <a:off x="4920072" y="3286433"/>
            <a:ext cx="946355" cy="476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666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1171" y="1986117"/>
            <a:ext cx="8911687" cy="1280890"/>
          </a:xfrm>
        </p:spPr>
        <p:txBody>
          <a:bodyPr/>
          <a:lstStyle/>
          <a:p>
            <a:r>
              <a:rPr lang="en-US" dirty="0" smtClean="0"/>
              <a:t>4.4 Data Design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ja-JP" altLang="en-US" dirty="0" smtClean="0"/>
              <a:t>データ設計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81038" y="3603158"/>
            <a:ext cx="3535739" cy="2252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Main application ERD</a:t>
            </a:r>
          </a:p>
          <a:p>
            <a:pPr marL="0" indent="0">
              <a:buNone/>
            </a:pPr>
            <a:r>
              <a:rPr lang="ja-JP" altLang="en-US" dirty="0" smtClean="0"/>
              <a:t>アプリケーションの</a:t>
            </a:r>
            <a:r>
              <a:rPr lang="en-US" dirty="0"/>
              <a:t>ERD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702" y="19665"/>
            <a:ext cx="8127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6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4.5 </a:t>
            </a:r>
            <a:r>
              <a:rPr lang="en-US" dirty="0"/>
              <a:t>Data </a:t>
            </a:r>
            <a:r>
              <a:rPr lang="en-US" dirty="0" smtClean="0"/>
              <a:t>Design</a:t>
            </a:r>
            <a:r>
              <a:rPr lang="ja-JP" altLang="en-US" dirty="0" smtClean="0"/>
              <a:t>・データ設計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940648"/>
              </p:ext>
            </p:extLst>
          </p:nvPr>
        </p:nvGraphicFramePr>
        <p:xfrm>
          <a:off x="1820335" y="1834443"/>
          <a:ext cx="8904110" cy="3850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331"/>
                <a:gridCol w="1249201"/>
                <a:gridCol w="946036"/>
                <a:gridCol w="475725"/>
                <a:gridCol w="713249"/>
                <a:gridCol w="713249"/>
                <a:gridCol w="713249"/>
                <a:gridCol w="3734070"/>
              </a:tblGrid>
              <a:tr h="1718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Field 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Null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Unique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P/F Key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Default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76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INTEGER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PK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Auto Number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18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descriptionID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INTEGER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FK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Foreign key link to description of compound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6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stateID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INTEGER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FK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Foreign key linking to state of compound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18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englishName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VARCHAR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English name of chemical compound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2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symbol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VARCHAR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Symbol of chemical compound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37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vietnameseName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VARCHAR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Vietnamese name of chemical compound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18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appearance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VARCHAR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Appearance of chemical compound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22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uses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TEXT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Uses of chemical compound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18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property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TEXT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Property of chemical compound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855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density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VARCHAR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Density of chemical compound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18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melt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FLOAT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Melt degree of chemical compound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855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boil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FLOAT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Boil degree of chemical l compound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23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safety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VARCHAR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The safety level of chemical compound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91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molarMass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FLOAT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Molar mass of chemical compound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18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otherName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VARCHAR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Other name of chemical compound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18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note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VARCHAR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Other note about chemical compound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18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image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VARCHAR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Store the path of the image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18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videoLink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VARCHAR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300"/>
                        </a:spcAft>
                      </a:pPr>
                      <a:r>
                        <a:rPr lang="en-US" sz="1100" dirty="0">
                          <a:effectLst/>
                        </a:rPr>
                        <a:t>Store the link of the video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30013" y="6044654"/>
            <a:ext cx="734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Sample: </a:t>
            </a:r>
            <a:r>
              <a:rPr lang="en-US" dirty="0" err="1" smtClean="0"/>
              <a:t>ChemicalCompound</a:t>
            </a:r>
            <a:r>
              <a:rPr lang="en-US" dirty="0" smtClean="0"/>
              <a:t> table</a:t>
            </a:r>
          </a:p>
          <a:p>
            <a:pPr algn="ctr"/>
            <a:r>
              <a:rPr lang="ja-JP" altLang="en-US" dirty="0" smtClean="0"/>
              <a:t>サンプル：</a:t>
            </a:r>
            <a:r>
              <a:rPr lang="en-US" dirty="0" err="1"/>
              <a:t>ChemicalCompound</a:t>
            </a:r>
            <a:r>
              <a:rPr lang="en-US" dirty="0"/>
              <a:t> </a:t>
            </a:r>
            <a:r>
              <a:rPr lang="ja-JP" altLang="en-US" dirty="0" smtClean="0"/>
              <a:t>テーブル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70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78" y="780684"/>
            <a:ext cx="7772400" cy="4752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8645" y="5762259"/>
            <a:ext cx="767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Database sample</a:t>
            </a:r>
          </a:p>
          <a:p>
            <a:r>
              <a:rPr lang="ja-JP" altLang="en-US" dirty="0" smtClean="0"/>
              <a:t>データベース　サンプル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42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smtClean="0"/>
              <a:t>	Coding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		</a:t>
            </a:r>
            <a:r>
              <a:rPr lang="ja-JP" altLang="en-US" sz="4000" dirty="0" smtClean="0"/>
              <a:t>コディング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Easy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93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8476"/>
          </a:xfrm>
        </p:spPr>
        <p:txBody>
          <a:bodyPr/>
          <a:lstStyle/>
          <a:p>
            <a:r>
              <a:rPr lang="en-US" dirty="0"/>
              <a:t>Content</a:t>
            </a:r>
            <a:r>
              <a:rPr lang="ja-JP" altLang="en-US" dirty="0"/>
              <a:t>・内容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32586"/>
            <a:ext cx="8915400" cy="437863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5.1</a:t>
            </a:r>
            <a:r>
              <a:rPr lang="en-US" dirty="0"/>
              <a:t> Development Environment</a:t>
            </a:r>
            <a:r>
              <a:rPr lang="ja-JP" altLang="en-US" dirty="0"/>
              <a:t>・開発環境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5.2</a:t>
            </a:r>
            <a:r>
              <a:rPr lang="en-US" dirty="0"/>
              <a:t> Deployment Environment</a:t>
            </a:r>
            <a:r>
              <a:rPr lang="ja-JP" altLang="en-US" dirty="0"/>
              <a:t>・展開環境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5.3</a:t>
            </a:r>
            <a:r>
              <a:rPr lang="en-US" dirty="0"/>
              <a:t> Coding Convention</a:t>
            </a:r>
            <a:r>
              <a:rPr lang="ja-JP" altLang="en-US" dirty="0"/>
              <a:t>・コーディング規約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5.4</a:t>
            </a:r>
            <a:r>
              <a:rPr lang="en-US" dirty="0"/>
              <a:t> Source code Review</a:t>
            </a:r>
            <a:r>
              <a:rPr lang="ja-JP" altLang="en-US" dirty="0"/>
              <a:t>・ソースコード レビュー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75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5.1 </a:t>
            </a:r>
            <a:r>
              <a:rPr lang="en-US" sz="4000" dirty="0" smtClean="0"/>
              <a:t>	Development </a:t>
            </a:r>
            <a:r>
              <a:rPr lang="en-US" sz="4000" dirty="0"/>
              <a:t>Environment</a:t>
            </a:r>
            <a:br>
              <a:rPr lang="en-US" sz="4000" dirty="0"/>
            </a:br>
            <a:r>
              <a:rPr lang="en-US" sz="4000" dirty="0" smtClean="0"/>
              <a:t>		</a:t>
            </a:r>
            <a:r>
              <a:rPr lang="ja-JP" altLang="en-US" sz="4000" dirty="0" smtClean="0"/>
              <a:t>開発</a:t>
            </a:r>
            <a:r>
              <a:rPr lang="ja-JP" altLang="en-US" sz="4000" dirty="0"/>
              <a:t>環境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39" y="3991865"/>
            <a:ext cx="2143125" cy="2143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17" y="1905000"/>
            <a:ext cx="2480996" cy="1696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39" y="1905000"/>
            <a:ext cx="2261465" cy="1696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65" y="4125800"/>
            <a:ext cx="2343045" cy="1757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5584" y="4125800"/>
            <a:ext cx="1936198" cy="1606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5584" y="1895393"/>
            <a:ext cx="1705706" cy="170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56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5.2 </a:t>
            </a:r>
            <a:r>
              <a:rPr lang="en-US" sz="4000" dirty="0" smtClean="0"/>
              <a:t>	Deployment </a:t>
            </a:r>
            <a:r>
              <a:rPr lang="en-US" sz="4000" dirty="0"/>
              <a:t>Environment</a:t>
            </a:r>
            <a:br>
              <a:rPr lang="en-US" sz="4000" dirty="0"/>
            </a:br>
            <a:r>
              <a:rPr lang="en-US" sz="4000" dirty="0" smtClean="0"/>
              <a:t>		</a:t>
            </a:r>
            <a:r>
              <a:rPr lang="ja-JP" altLang="en-US" sz="4000" dirty="0" smtClean="0"/>
              <a:t>展開</a:t>
            </a:r>
            <a:r>
              <a:rPr lang="ja-JP" altLang="en-US" sz="4000" dirty="0"/>
              <a:t>環境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39" y="1905000"/>
            <a:ext cx="4582651" cy="3778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69" y="2537956"/>
            <a:ext cx="2518431" cy="2296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1233" y="5015928"/>
            <a:ext cx="291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iOS 7.0 or higher</a:t>
            </a:r>
          </a:p>
          <a:p>
            <a:r>
              <a:rPr lang="en-US" dirty="0" err="1"/>
              <a:t>iOS</a:t>
            </a:r>
            <a:r>
              <a:rPr lang="en-US" dirty="0"/>
              <a:t> 7.0以上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9247" y="5808371"/>
            <a:ext cx="507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iPhone 5 &amp; iPhone 5S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0587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5.3 </a:t>
            </a:r>
            <a:r>
              <a:rPr lang="en-US" sz="4000" dirty="0" smtClean="0"/>
              <a:t>	Coding </a:t>
            </a:r>
            <a:r>
              <a:rPr lang="en-US" sz="4000" dirty="0"/>
              <a:t>Convention</a:t>
            </a:r>
            <a:br>
              <a:rPr lang="en-US" sz="4000" dirty="0"/>
            </a:br>
            <a:r>
              <a:rPr lang="en-US" sz="4000" dirty="0" smtClean="0"/>
              <a:t>		</a:t>
            </a:r>
            <a:r>
              <a:rPr lang="ja-JP" altLang="en-US" sz="4000" dirty="0" smtClean="0"/>
              <a:t>コーディング</a:t>
            </a:r>
            <a:r>
              <a:rPr lang="ja-JP" altLang="en-US" sz="4000" dirty="0"/>
              <a:t>規約</a:t>
            </a:r>
            <a:r>
              <a:rPr lang="ja-JP" altLang="en-US" sz="3200" dirty="0"/>
              <a:t/>
            </a:r>
            <a:br>
              <a:rPr lang="ja-JP" altLang="en-US" sz="3200" dirty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" r="481" b="6411"/>
          <a:stretch/>
        </p:blipFill>
        <p:spPr bwMode="auto">
          <a:xfrm>
            <a:off x="2595014" y="1857460"/>
            <a:ext cx="8806763" cy="44502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350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	Overview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ja-JP" altLang="en-US" dirty="0" smtClean="0"/>
              <a:t>概要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Easy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5.4 </a:t>
            </a:r>
            <a:r>
              <a:rPr lang="en-US" sz="4000" dirty="0" smtClean="0"/>
              <a:t>	Source </a:t>
            </a:r>
            <a:r>
              <a:rPr lang="en-US" sz="4000" dirty="0"/>
              <a:t>code Review</a:t>
            </a:r>
            <a:br>
              <a:rPr lang="en-US" sz="4000" dirty="0"/>
            </a:br>
            <a:r>
              <a:rPr lang="en-US" sz="4000" dirty="0" smtClean="0"/>
              <a:t>		</a:t>
            </a:r>
            <a:r>
              <a:rPr lang="ja-JP" altLang="en-US" sz="4000" dirty="0" smtClean="0"/>
              <a:t>ソースコード </a:t>
            </a:r>
            <a:r>
              <a:rPr lang="ja-JP" altLang="en-US" sz="4000" dirty="0"/>
              <a:t>レビュー</a:t>
            </a:r>
            <a:r>
              <a:rPr lang="ja-JP" altLang="en-US" sz="3200" dirty="0"/>
              <a:t/>
            </a:r>
            <a:br>
              <a:rPr lang="ja-JP" alt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6473" y="2868664"/>
            <a:ext cx="2317640" cy="1794457"/>
          </a:xfrm>
        </p:spPr>
        <p:txBody>
          <a:bodyPr/>
          <a:lstStyle/>
          <a:p>
            <a:r>
              <a:rPr lang="en-US" dirty="0" smtClean="0"/>
              <a:t>Self-review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自省</a:t>
            </a:r>
            <a:endParaRPr lang="en-US" sz="1000" dirty="0"/>
          </a:p>
          <a:p>
            <a:r>
              <a:rPr lang="en-US" dirty="0"/>
              <a:t>Peer review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 smtClean="0"/>
              <a:t>ピアレビュー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85" y="1980962"/>
            <a:ext cx="5490344" cy="46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81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 </a:t>
            </a:r>
            <a:r>
              <a:rPr lang="en-US" dirty="0" smtClean="0"/>
              <a:t>	Quality </a:t>
            </a:r>
            <a:r>
              <a:rPr lang="en-US" dirty="0"/>
              <a:t>Control</a:t>
            </a:r>
            <a:br>
              <a:rPr lang="en-US" dirty="0"/>
            </a:br>
            <a:r>
              <a:rPr lang="en-US" dirty="0" smtClean="0"/>
              <a:t>		</a:t>
            </a:r>
            <a:r>
              <a:rPr lang="ja-JP" altLang="en-US" sz="4400" dirty="0" smtClean="0"/>
              <a:t>品質</a:t>
            </a:r>
            <a:r>
              <a:rPr lang="ja-JP" altLang="en-US" sz="4400" dirty="0"/>
              <a:t>管理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Easy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5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817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Content</a:t>
            </a:r>
            <a:r>
              <a:rPr lang="ja-JP" altLang="en-US" sz="4000" dirty="0"/>
              <a:t>・内容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32586"/>
            <a:ext cx="8915400" cy="437863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6.1</a:t>
            </a:r>
            <a:r>
              <a:rPr lang="en-US" dirty="0"/>
              <a:t> Review</a:t>
            </a:r>
            <a:r>
              <a:rPr lang="ja-JP" altLang="en-US" dirty="0"/>
              <a:t>・レビュー</a:t>
            </a:r>
            <a:endParaRPr lang="en-US" altLang="ja-JP" dirty="0"/>
          </a:p>
          <a:p>
            <a:r>
              <a:rPr lang="en-US" dirty="0">
                <a:solidFill>
                  <a:schemeClr val="accent1"/>
                </a:solidFill>
              </a:rPr>
              <a:t>6.2</a:t>
            </a:r>
            <a:r>
              <a:rPr lang="en-US" dirty="0"/>
              <a:t> Testing</a:t>
            </a:r>
            <a:r>
              <a:rPr lang="ja-JP" altLang="en-US" dirty="0"/>
              <a:t>・テスティング</a:t>
            </a:r>
            <a:endParaRPr lang="en-US" altLang="ja-JP" dirty="0"/>
          </a:p>
          <a:p>
            <a:r>
              <a:rPr lang="en-US" dirty="0">
                <a:solidFill>
                  <a:schemeClr val="accent1"/>
                </a:solidFill>
              </a:rPr>
              <a:t>6.3</a:t>
            </a:r>
            <a:r>
              <a:rPr lang="en-US" dirty="0"/>
              <a:t> </a:t>
            </a:r>
            <a:r>
              <a:rPr lang="en-US" dirty="0" smtClean="0"/>
              <a:t>Bug list</a:t>
            </a:r>
            <a:r>
              <a:rPr lang="ja-JP" altLang="en-US" dirty="0" smtClean="0"/>
              <a:t>・バーグリスト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79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6.1 </a:t>
            </a:r>
            <a:r>
              <a:rPr lang="en-US" sz="4000" dirty="0" smtClean="0"/>
              <a:t>	Review</a:t>
            </a:r>
            <a:br>
              <a:rPr lang="en-US" sz="4000" dirty="0" smtClean="0"/>
            </a:br>
            <a:r>
              <a:rPr lang="en-US" sz="4000" dirty="0"/>
              <a:t>	</a:t>
            </a:r>
            <a:r>
              <a:rPr lang="en-US" sz="4000" dirty="0" smtClean="0"/>
              <a:t>	</a:t>
            </a:r>
            <a:r>
              <a:rPr lang="ja-JP" altLang="en-US" sz="4000" dirty="0" smtClean="0"/>
              <a:t>レビュー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431" y="2133600"/>
            <a:ext cx="10461523" cy="3777622"/>
          </a:xfrm>
        </p:spPr>
        <p:txBody>
          <a:bodyPr numCol="2">
            <a:normAutofit/>
          </a:bodyPr>
          <a:lstStyle/>
          <a:p>
            <a:r>
              <a:rPr lang="en-US" dirty="0"/>
              <a:t>Project </a:t>
            </a:r>
            <a:r>
              <a:rPr lang="en-US" dirty="0" smtClean="0"/>
              <a:t>Plan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ja-JP" altLang="en-US" dirty="0" smtClean="0"/>
              <a:t>プロジェクト計画書</a:t>
            </a:r>
            <a:endParaRPr lang="en-US" dirty="0" smtClean="0"/>
          </a:p>
          <a:p>
            <a:r>
              <a:rPr lang="en-US" dirty="0" smtClean="0"/>
              <a:t>Software Requirement Specification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ja-JP" altLang="en-US" dirty="0" smtClean="0"/>
              <a:t>ソフトウェア</a:t>
            </a:r>
            <a:r>
              <a:rPr lang="ja-JP" altLang="en-US" dirty="0"/>
              <a:t>要求仕様書</a:t>
            </a:r>
            <a:endParaRPr lang="en-US" dirty="0"/>
          </a:p>
          <a:p>
            <a:r>
              <a:rPr lang="en-US" dirty="0"/>
              <a:t>Design documents</a:t>
            </a:r>
          </a:p>
          <a:p>
            <a:pPr marL="0" indent="0">
              <a:buNone/>
            </a:pPr>
            <a:r>
              <a:rPr lang="ja-JP" altLang="en-US" dirty="0"/>
              <a:t>デザイン</a:t>
            </a:r>
            <a:r>
              <a:rPr lang="ja-JP" altLang="en-US" dirty="0" smtClean="0"/>
              <a:t>資料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dirty="0" smtClean="0"/>
              <a:t>Source </a:t>
            </a:r>
            <a:r>
              <a:rPr lang="en-US" dirty="0"/>
              <a:t>code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ja-JP" altLang="en-US" dirty="0"/>
              <a:t>ソースコード</a:t>
            </a:r>
            <a:endParaRPr lang="en-US" dirty="0"/>
          </a:p>
          <a:p>
            <a:r>
              <a:rPr lang="en-US" dirty="0"/>
              <a:t>Test plan and Test case</a:t>
            </a:r>
          </a:p>
          <a:p>
            <a:pPr marL="0" indent="0">
              <a:buNone/>
            </a:pPr>
            <a:r>
              <a:rPr lang="ja-JP" altLang="en-US" dirty="0"/>
              <a:t>テスト計画書、テストケース</a:t>
            </a:r>
            <a:endParaRPr lang="en-US" dirty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935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852710"/>
            <a:ext cx="8911687" cy="1280890"/>
          </a:xfrm>
        </p:spPr>
        <p:txBody>
          <a:bodyPr>
            <a:normAutofit/>
          </a:bodyPr>
          <a:lstStyle/>
          <a:p>
            <a:r>
              <a:rPr lang="en-US" sz="2200" dirty="0"/>
              <a:t>A sample of checklist</a:t>
            </a:r>
            <a:r>
              <a:rPr lang="ja-JP" altLang="en-US" sz="2200" dirty="0"/>
              <a:t>・チェックリストのサンプル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1561" y="1493155"/>
            <a:ext cx="5509480" cy="494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39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6.2 </a:t>
            </a:r>
            <a:r>
              <a:rPr lang="en-US" dirty="0" smtClean="0"/>
              <a:t>	Testing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ja-JP" altLang="en-US" dirty="0" smtClean="0"/>
              <a:t>テスティング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9212" y="1919819"/>
            <a:ext cx="357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6.2.1 Test Model</a:t>
            </a:r>
            <a:r>
              <a:rPr lang="ja-JP" altLang="en-US" dirty="0"/>
              <a:t>・テストモデル</a:t>
            </a:r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204158" y="2266305"/>
            <a:ext cx="7172231" cy="4273589"/>
            <a:chOff x="1120035" y="2150163"/>
            <a:chExt cx="7172231" cy="4273589"/>
          </a:xfrm>
        </p:grpSpPr>
        <p:sp>
          <p:nvSpPr>
            <p:cNvPr id="6" name="Diagonal Stripe 5"/>
            <p:cNvSpPr/>
            <p:nvPr/>
          </p:nvSpPr>
          <p:spPr>
            <a:xfrm rot="21403525">
              <a:off x="4636593" y="2674960"/>
              <a:ext cx="2869676" cy="3666904"/>
            </a:xfrm>
            <a:prstGeom prst="diagStripe">
              <a:avLst>
                <a:gd name="adj" fmla="val 9090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120035" y="2150163"/>
              <a:ext cx="7172231" cy="4273589"/>
              <a:chOff x="1120035" y="2150163"/>
              <a:chExt cx="7172231" cy="4273589"/>
            </a:xfrm>
          </p:grpSpPr>
          <p:sp>
            <p:nvSpPr>
              <p:cNvPr id="8" name="Diagonal Stripe 7"/>
              <p:cNvSpPr/>
              <p:nvPr/>
            </p:nvSpPr>
            <p:spPr>
              <a:xfrm rot="6089577">
                <a:off x="1704604" y="2804530"/>
                <a:ext cx="2855688" cy="3407765"/>
              </a:xfrm>
              <a:prstGeom prst="diagStripe">
                <a:avLst>
                  <a:gd name="adj" fmla="val 90902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120035" y="2418571"/>
                <a:ext cx="1483652" cy="76806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ja-JP" sz="1600" dirty="0"/>
                  <a:t>Requirement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Specification</a:t>
                </a:r>
              </a:p>
              <a:p>
                <a:pPr algn="ctr"/>
                <a:r>
                  <a:rPr lang="ja-JP" altLang="en-US" sz="1600" dirty="0"/>
                  <a:t>要求仕様</a:t>
                </a:r>
                <a:endParaRPr lang="en-US" sz="16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015024" y="3474966"/>
                <a:ext cx="1483652" cy="79157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/>
                  <a:t>High level </a:t>
                </a:r>
                <a:r>
                  <a:rPr lang="en-US" sz="1600" dirty="0" smtClean="0"/>
                  <a:t>design</a:t>
                </a:r>
              </a:p>
              <a:p>
                <a:pPr algn="ctr"/>
                <a:r>
                  <a:rPr lang="ja-JP" altLang="en-US" sz="1600" dirty="0" smtClean="0"/>
                  <a:t>上級</a:t>
                </a:r>
                <a:r>
                  <a:rPr lang="ja-JP" altLang="en-US" sz="1600" dirty="0"/>
                  <a:t>設計</a:t>
                </a:r>
                <a:endParaRPr lang="en-US" sz="16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628279" y="4548209"/>
                <a:ext cx="1483652" cy="79157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/>
                  <a:t>Detailed </a:t>
                </a:r>
                <a:r>
                  <a:rPr lang="en-US" sz="1600" dirty="0" smtClean="0"/>
                  <a:t>design</a:t>
                </a:r>
              </a:p>
              <a:p>
                <a:pPr algn="ctr"/>
                <a:r>
                  <a:rPr lang="ja-JP" altLang="en-US" sz="1600" dirty="0" smtClean="0"/>
                  <a:t>詳細</a:t>
                </a:r>
                <a:r>
                  <a:rPr lang="ja-JP" altLang="en-US" sz="1600" dirty="0"/>
                  <a:t>設計</a:t>
                </a:r>
                <a:endParaRPr lang="en-US" sz="16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50596" y="5632178"/>
                <a:ext cx="1483652" cy="79157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ja-JP" sz="1600" dirty="0" smtClean="0"/>
                  <a:t>Coding</a:t>
                </a:r>
              </a:p>
              <a:p>
                <a:pPr algn="ctr"/>
                <a:r>
                  <a:rPr lang="ja-JP" altLang="en-US" sz="1600" dirty="0"/>
                  <a:t>コディング</a:t>
                </a:r>
                <a:endParaRPr lang="en-US" sz="16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053053" y="4548209"/>
                <a:ext cx="1483652" cy="79157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/>
                  <a:t>Unit </a:t>
                </a:r>
                <a:r>
                  <a:rPr lang="en-US" sz="1600" dirty="0" smtClean="0"/>
                  <a:t>test</a:t>
                </a:r>
              </a:p>
              <a:p>
                <a:pPr algn="ctr"/>
                <a:r>
                  <a:rPr lang="ja-JP" altLang="en-US" sz="1600" dirty="0"/>
                  <a:t>単体テスト</a:t>
                </a:r>
                <a:endParaRPr lang="en-US" sz="16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05832" y="3474966"/>
                <a:ext cx="1483652" cy="79157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/>
                  <a:t>Integration </a:t>
                </a:r>
                <a:r>
                  <a:rPr lang="en-US" sz="1600" dirty="0" smtClean="0"/>
                  <a:t>test</a:t>
                </a:r>
              </a:p>
              <a:p>
                <a:pPr algn="ctr"/>
                <a:r>
                  <a:rPr lang="ja-JP" altLang="en-US" sz="1600" dirty="0" smtClean="0"/>
                  <a:t>統合</a:t>
                </a:r>
                <a:r>
                  <a:rPr lang="ja-JP" altLang="en-US" sz="1600" dirty="0"/>
                  <a:t>テスト</a:t>
                </a:r>
                <a:endParaRPr lang="en-US" sz="16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547279" y="2395000"/>
                <a:ext cx="1483652" cy="79157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dirty="0"/>
                  <a:t>System </a:t>
                </a:r>
                <a:r>
                  <a:rPr lang="en-US" sz="1600" dirty="0" smtClean="0"/>
                  <a:t>test</a:t>
                </a:r>
              </a:p>
              <a:p>
                <a:pPr algn="ctr"/>
                <a:r>
                  <a:rPr lang="ja-JP" altLang="en-US" sz="1600" dirty="0"/>
                  <a:t>総合テスト</a:t>
                </a:r>
                <a:endParaRPr lang="en-US" sz="1600" dirty="0"/>
              </a:p>
            </p:txBody>
          </p:sp>
          <p:cxnSp>
            <p:nvCxnSpPr>
              <p:cNvPr id="16" name="Straight Arrow Connector 15"/>
              <p:cNvCxnSpPr>
                <a:stCxn id="9" idx="3"/>
                <a:endCxn id="15" idx="1"/>
              </p:cNvCxnSpPr>
              <p:nvPr/>
            </p:nvCxnSpPr>
            <p:spPr>
              <a:xfrm flipV="1">
                <a:off x="2603687" y="2790787"/>
                <a:ext cx="3943592" cy="118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 w="med" len="med"/>
                <a:tailEnd type="arrow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10" idx="3"/>
                <a:endCxn id="14" idx="1"/>
              </p:cNvCxnSpPr>
              <p:nvPr/>
            </p:nvCxnSpPr>
            <p:spPr>
              <a:xfrm>
                <a:off x="3498676" y="3870753"/>
                <a:ext cx="210715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 w="med" len="med"/>
                <a:tailEnd type="arrow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1" idx="3"/>
                <a:endCxn id="13" idx="1"/>
              </p:cNvCxnSpPr>
              <p:nvPr/>
            </p:nvCxnSpPr>
            <p:spPr>
              <a:xfrm>
                <a:off x="4111931" y="4943996"/>
                <a:ext cx="94112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 w="med" len="med"/>
                <a:tailEnd type="arrow" w="med" len="med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5401898" y="2150163"/>
                <a:ext cx="2890368" cy="229755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85217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6.2 </a:t>
            </a:r>
            <a:r>
              <a:rPr lang="en-US" dirty="0" smtClean="0"/>
              <a:t>	Testing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ja-JP" altLang="en-US" dirty="0" smtClean="0"/>
              <a:t>テスティング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9212" y="1905000"/>
            <a:ext cx="4886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6.2.2 Test Stage</a:t>
            </a:r>
            <a:r>
              <a:rPr lang="ja-JP" altLang="en-US" dirty="0"/>
              <a:t>・テスト段階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78281"/>
              </p:ext>
            </p:extLst>
          </p:nvPr>
        </p:nvGraphicFramePr>
        <p:xfrm>
          <a:off x="3527016" y="2418736"/>
          <a:ext cx="6511719" cy="2054400"/>
        </p:xfrm>
        <a:graphic>
          <a:graphicData uri="http://schemas.openxmlformats.org/drawingml/2006/table">
            <a:tbl>
              <a:tblPr firstRow="1" bandRow="1" bandCol="1">
                <a:tableStyleId>{7DF18680-E054-41AD-8BC1-D1AEF772440D}</a:tableStyleId>
              </a:tblPr>
              <a:tblGrid>
                <a:gridCol w="2460227"/>
                <a:gridCol w="2025746"/>
                <a:gridCol w="2025746"/>
              </a:tblGrid>
              <a:tr h="2650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Test </a:t>
                      </a:r>
                      <a:r>
                        <a:rPr lang="en-US" sz="1600" dirty="0" smtClean="0">
                          <a:effectLst/>
                        </a:rPr>
                        <a:t>Type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dirty="0" smtClean="0">
                          <a:effectLst/>
                        </a:rPr>
                        <a:t>テストタイプ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Test </a:t>
                      </a:r>
                      <a:r>
                        <a:rPr lang="en-US" sz="1600" dirty="0" smtClean="0">
                          <a:effectLst/>
                        </a:rPr>
                        <a:t>Stage</a:t>
                      </a:r>
                      <a:r>
                        <a:rPr lang="ja-JP" altLang="en-US" sz="1600" dirty="0" smtClean="0">
                          <a:effectLst/>
                        </a:rPr>
                        <a:t>／テスト階段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Unit </a:t>
                      </a:r>
                      <a:r>
                        <a:rPr lang="en-US" sz="1400" dirty="0" smtClean="0">
                          <a:effectLst/>
                        </a:rPr>
                        <a:t>Test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400" dirty="0" smtClean="0">
                          <a:effectLst/>
                        </a:rPr>
                        <a:t>単体テスト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System </a:t>
                      </a:r>
                      <a:r>
                        <a:rPr lang="en-US" sz="1400" dirty="0" smtClean="0">
                          <a:effectLst/>
                        </a:rPr>
                        <a:t>Test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400" dirty="0" smtClean="0">
                          <a:effectLst/>
                        </a:rPr>
                        <a:t>システムテスト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42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Functional </a:t>
                      </a:r>
                      <a:r>
                        <a:rPr lang="en-US" sz="1400" dirty="0" smtClean="0">
                          <a:effectLst/>
                        </a:rPr>
                        <a:t>Test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400" dirty="0" smtClean="0">
                          <a:effectLst/>
                        </a:rPr>
                        <a:t>機能テスト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42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User Interface </a:t>
                      </a:r>
                      <a:r>
                        <a:rPr lang="en-US" sz="1400" dirty="0" smtClean="0">
                          <a:effectLst/>
                        </a:rPr>
                        <a:t>Test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400" dirty="0" smtClean="0">
                          <a:effectLst/>
                        </a:rPr>
                        <a:t>ユーザインタフェーステスト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42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Regression </a:t>
                      </a:r>
                      <a:r>
                        <a:rPr lang="en-US" sz="1400" dirty="0" smtClean="0">
                          <a:effectLst/>
                        </a:rPr>
                        <a:t>Test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400" dirty="0" smtClean="0">
                          <a:effectLst/>
                        </a:rPr>
                        <a:t>回帰テスト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61187" y="4611329"/>
            <a:ext cx="549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Acceptance Criteria</a:t>
            </a:r>
            <a:r>
              <a:rPr lang="ja-JP" altLang="en-US" dirty="0"/>
              <a:t>・受入基準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472762"/>
              </p:ext>
            </p:extLst>
          </p:nvPr>
        </p:nvGraphicFramePr>
        <p:xfrm>
          <a:off x="3503646" y="5051183"/>
          <a:ext cx="6525258" cy="1615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45202"/>
                <a:gridCol w="1790028"/>
                <a:gridCol w="1790028"/>
              </a:tblGrid>
              <a:tr h="526123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Unit Test</a:t>
                      </a:r>
                    </a:p>
                    <a:p>
                      <a:pPr algn="ctr"/>
                      <a:r>
                        <a:rPr lang="ja-JP" altLang="en-US" sz="1600" dirty="0" smtClean="0"/>
                        <a:t>単体テスト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System Test</a:t>
                      </a:r>
                    </a:p>
                    <a:p>
                      <a:pPr algn="ctr"/>
                      <a:r>
                        <a:rPr lang="ja-JP" altLang="en-US" sz="1600" dirty="0" smtClean="0"/>
                        <a:t>システムテスト</a:t>
                      </a:r>
                      <a:endParaRPr lang="en-US" sz="1600" dirty="0"/>
                    </a:p>
                  </a:txBody>
                  <a:tcPr anchor="ctr"/>
                </a:tc>
              </a:tr>
              <a:tr h="47074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Number of test</a:t>
                      </a:r>
                      <a:r>
                        <a:rPr lang="en-US" sz="1400" baseline="0" dirty="0" smtClean="0"/>
                        <a:t> case/KLOC</a:t>
                      </a:r>
                    </a:p>
                    <a:p>
                      <a:pPr algn="l"/>
                      <a:r>
                        <a:rPr lang="ja-JP" altLang="en-US" sz="1400" dirty="0" smtClean="0"/>
                        <a:t>テストケース数</a:t>
                      </a:r>
                      <a:r>
                        <a:rPr lang="en-US" altLang="ja-JP" sz="1400" dirty="0" smtClean="0"/>
                        <a:t>/</a:t>
                      </a:r>
                      <a:r>
                        <a:rPr lang="en-US" altLang="ja-JP" sz="1400" dirty="0" smtClean="0"/>
                        <a:t>KLOC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80-100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100-120</a:t>
                      </a:r>
                      <a:endParaRPr lang="en-US" sz="1400" dirty="0"/>
                    </a:p>
                  </a:txBody>
                  <a:tcPr anchor="ctr"/>
                </a:tc>
              </a:tr>
              <a:tr h="47074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Weighted defect/KLOC</a:t>
                      </a:r>
                    </a:p>
                    <a:p>
                      <a:pPr algn="l"/>
                      <a:r>
                        <a:rPr lang="ja-JP" altLang="en-US" sz="1400" dirty="0" smtClean="0"/>
                        <a:t>不具合数</a:t>
                      </a:r>
                      <a:r>
                        <a:rPr lang="en-US" altLang="ja-JP" sz="1400" dirty="0" smtClean="0"/>
                        <a:t>/</a:t>
                      </a:r>
                      <a:r>
                        <a:rPr lang="en-US" altLang="ja-JP" sz="1400" dirty="0" smtClean="0"/>
                        <a:t>KLOC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6-8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3-4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80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	Testing</a:t>
            </a:r>
            <a:br>
              <a:rPr lang="en-US" dirty="0"/>
            </a:br>
            <a:r>
              <a:rPr lang="en-US" dirty="0"/>
              <a:t>		</a:t>
            </a:r>
            <a:r>
              <a:rPr lang="ja-JP" altLang="en-US" dirty="0"/>
              <a:t>テスティング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2925" y="1858833"/>
            <a:ext cx="3391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6.2.3 Test case</a:t>
            </a:r>
            <a:r>
              <a:rPr lang="ja-JP" altLang="en-US" dirty="0" smtClean="0"/>
              <a:t>・テストケース　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92925" y="2228165"/>
            <a:ext cx="433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of test case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272" y="2675533"/>
            <a:ext cx="7149435" cy="39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25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6.2 	</a:t>
            </a:r>
            <a:r>
              <a:rPr lang="en-US" dirty="0" smtClean="0"/>
              <a:t>Testing</a:t>
            </a:r>
            <a:r>
              <a:rPr lang="ja-JP" altLang="en-US" dirty="0" smtClean="0"/>
              <a:t>・</a:t>
            </a:r>
            <a:r>
              <a:rPr lang="ja-JP" altLang="en-US" dirty="0"/>
              <a:t>テスティング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433" y="2387600"/>
            <a:ext cx="5806900" cy="1196622"/>
          </a:xfrm>
        </p:spPr>
        <p:txBody>
          <a:bodyPr>
            <a:normAutofit/>
          </a:bodyPr>
          <a:lstStyle/>
          <a:p>
            <a:r>
              <a:rPr lang="en-US" sz="1600" dirty="0"/>
              <a:t>Number of Test </a:t>
            </a:r>
            <a:r>
              <a:rPr lang="en-US" sz="1600" dirty="0" smtClean="0"/>
              <a:t>cases</a:t>
            </a:r>
            <a:endParaRPr lang="en-US" sz="1600" dirty="0"/>
          </a:p>
          <a:p>
            <a:pPr marL="0" indent="0">
              <a:buNone/>
            </a:pPr>
            <a:r>
              <a:rPr lang="en-US" altLang="ja-JP" sz="1600" dirty="0" smtClean="0"/>
              <a:t>         </a:t>
            </a:r>
            <a:r>
              <a:rPr lang="ja-JP" altLang="en-US" sz="1600" dirty="0" smtClean="0"/>
              <a:t>テストケースの数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9212" y="1696135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6.2.5 Test Report</a:t>
            </a:r>
            <a:r>
              <a:rPr lang="ja-JP" altLang="en-US" dirty="0"/>
              <a:t>・テスト実行報告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821359"/>
              </p:ext>
            </p:extLst>
          </p:nvPr>
        </p:nvGraphicFramePr>
        <p:xfrm>
          <a:off x="2589212" y="3342969"/>
          <a:ext cx="2553059" cy="1927120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589732"/>
                <a:gridCol w="963327"/>
              </a:tblGrid>
              <a:tr h="5384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  <a:p>
                      <a:pPr algn="ctr"/>
                      <a:r>
                        <a:rPr lang="ja-JP" altLang="en-US" sz="1400" dirty="0"/>
                        <a:t>合計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5384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Unit test</a:t>
                      </a:r>
                    </a:p>
                    <a:p>
                      <a:r>
                        <a:rPr lang="ja-JP" altLang="en-US" sz="1400" dirty="0" smtClean="0"/>
                        <a:t>単体テスト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444</a:t>
                      </a:r>
                      <a:endParaRPr lang="en-US" sz="1400" dirty="0"/>
                    </a:p>
                  </a:txBody>
                  <a:tcPr anchor="ctr"/>
                </a:tc>
              </a:tr>
              <a:tr h="5384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 test</a:t>
                      </a:r>
                    </a:p>
                    <a:p>
                      <a:r>
                        <a:rPr lang="ja-JP" altLang="en-US" sz="1400" dirty="0" smtClean="0"/>
                        <a:t>システムテスト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1508</a:t>
                      </a:r>
                      <a:endParaRPr lang="en-US" sz="1400" dirty="0"/>
                    </a:p>
                  </a:txBody>
                  <a:tcPr anchor="ctr"/>
                </a:tc>
              </a:tr>
              <a:tr h="3117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1952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943166"/>
              </p:ext>
            </p:extLst>
          </p:nvPr>
        </p:nvGraphicFramePr>
        <p:xfrm>
          <a:off x="5624867" y="3401403"/>
          <a:ext cx="6383689" cy="14132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04"/>
                <a:gridCol w="1119847"/>
                <a:gridCol w="1037908"/>
                <a:gridCol w="1051564"/>
                <a:gridCol w="970181"/>
                <a:gridCol w="752085"/>
              </a:tblGrid>
              <a:tr h="47942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Cosmetic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Medium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Serious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Fatal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  <a:p>
                      <a:pPr algn="ctr"/>
                      <a:r>
                        <a:rPr lang="ja-JP" altLang="en-US" sz="1400" dirty="0"/>
                        <a:t>合計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89513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 test</a:t>
                      </a:r>
                    </a:p>
                    <a:p>
                      <a:r>
                        <a:rPr lang="ja-JP" altLang="en-US" sz="1400" dirty="0" smtClean="0"/>
                        <a:t>システムテスト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274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299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212945" y="2370667"/>
            <a:ext cx="5806900" cy="119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Number of defects</a:t>
            </a:r>
          </a:p>
          <a:p>
            <a:pPr marL="0" indent="0">
              <a:buNone/>
            </a:pPr>
            <a:r>
              <a:rPr lang="ja-JP" altLang="en-US" sz="1600" dirty="0" smtClean="0"/>
              <a:t>　　不具合の数</a:t>
            </a:r>
            <a:endParaRPr lang="en-US" sz="1600" dirty="0" smtClean="0"/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06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6.3 </a:t>
            </a:r>
            <a:r>
              <a:rPr lang="en-US" dirty="0"/>
              <a:t>	</a:t>
            </a:r>
            <a:r>
              <a:rPr lang="en-US" dirty="0" smtClean="0"/>
              <a:t>Bug list</a:t>
            </a:r>
            <a:r>
              <a:rPr lang="ja-JP" altLang="en-US" dirty="0" smtClean="0"/>
              <a:t>・バーグリスト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046" y="1905000"/>
            <a:ext cx="8572398" cy="421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36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1.1 </a:t>
            </a:r>
            <a:r>
              <a:rPr lang="en-US" dirty="0" smtClean="0"/>
              <a:t>	Our idea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ja-JP" altLang="en-US" dirty="0" smtClean="0"/>
              <a:t>我々</a:t>
            </a:r>
            <a:r>
              <a:rPr lang="ja-JP" altLang="en-US" dirty="0"/>
              <a:t>のアイデア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58" y="2202425"/>
            <a:ext cx="9307820" cy="3777622"/>
          </a:xfrm>
        </p:spPr>
        <p:txBody>
          <a:bodyPr/>
          <a:lstStyle/>
          <a:p>
            <a:r>
              <a:rPr lang="en-US" sz="2400" dirty="0" smtClean="0"/>
              <a:t>A lot of people feel that chemistry is a little bit hard to study</a:t>
            </a:r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ja-JP" altLang="en-US" sz="2400" dirty="0" smtClean="0"/>
              <a:t>化学が少し習いにくいと感じる人が多い</a:t>
            </a:r>
            <a:endParaRPr lang="en-US" sz="2400" dirty="0" smtClean="0"/>
          </a:p>
          <a:p>
            <a:r>
              <a:rPr lang="en-US" sz="2400" dirty="0" smtClean="0"/>
              <a:t>A product that can help user balance chemical reaction</a:t>
            </a:r>
          </a:p>
          <a:p>
            <a:pPr marL="0" indent="0">
              <a:buNone/>
            </a:pPr>
            <a:r>
              <a:rPr lang="ja-JP" altLang="en-US" sz="2400" dirty="0" smtClean="0"/>
              <a:t>　ユーザが化学反応がバランスできるための製品</a:t>
            </a:r>
            <a:endParaRPr lang="en-US" sz="2400" dirty="0" smtClean="0"/>
          </a:p>
          <a:p>
            <a:r>
              <a:rPr lang="en-US" sz="2400" dirty="0" smtClean="0"/>
              <a:t>Bring chemistry closer </a:t>
            </a:r>
            <a:r>
              <a:rPr lang="en-US" sz="2400" dirty="0"/>
              <a:t>to life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400" dirty="0" smtClean="0"/>
              <a:t>化学を生活により近くする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40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7. </a:t>
            </a:r>
            <a:r>
              <a:rPr lang="en-US" dirty="0" smtClean="0"/>
              <a:t>	Summary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</a:t>
            </a:r>
            <a:r>
              <a:rPr lang="ja-JP" altLang="en-US" sz="4400" dirty="0" smtClean="0"/>
              <a:t>サマリー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Easy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51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000" dirty="0"/>
              <a:t>7.1</a:t>
            </a:r>
            <a:r>
              <a:rPr lang="ja-JP" altLang="en-US" sz="4000" dirty="0"/>
              <a:t> </a:t>
            </a:r>
            <a:r>
              <a:rPr lang="en-GB" sz="4000" dirty="0" smtClean="0"/>
              <a:t>Future Develop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>	</a:t>
            </a:r>
            <a:r>
              <a:rPr lang="ja-JP" altLang="en-US" sz="4000" dirty="0" smtClean="0"/>
              <a:t>拡張</a:t>
            </a:r>
            <a:r>
              <a:rPr lang="ja-JP" altLang="en-US" sz="4000" dirty="0"/>
              <a:t>機能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 chemical reaction and show step by step</a:t>
            </a:r>
          </a:p>
          <a:p>
            <a:pPr marL="0" indent="0">
              <a:buNone/>
            </a:pPr>
            <a:r>
              <a:rPr lang="ja-JP" altLang="en-US" dirty="0" smtClean="0"/>
              <a:t>　化学反応バランシングのステップを表示する</a:t>
            </a:r>
            <a:endParaRPr lang="en-US" dirty="0"/>
          </a:p>
          <a:p>
            <a:r>
              <a:rPr lang="en-US" dirty="0" smtClean="0"/>
              <a:t>Not only inorganic compounds anymore</a:t>
            </a:r>
          </a:p>
          <a:p>
            <a:pPr marL="0" indent="0">
              <a:buNone/>
            </a:pPr>
            <a:r>
              <a:rPr lang="ja-JP" altLang="en-US" dirty="0"/>
              <a:t>　無機</a:t>
            </a:r>
            <a:r>
              <a:rPr lang="ja-JP" altLang="en-US" dirty="0" smtClean="0"/>
              <a:t>化合物だけではない</a:t>
            </a:r>
            <a:endParaRPr lang="en-US" dirty="0"/>
          </a:p>
          <a:p>
            <a:r>
              <a:rPr lang="en-US" dirty="0" smtClean="0"/>
              <a:t>Redox</a:t>
            </a:r>
            <a:r>
              <a:rPr lang="en-US" dirty="0"/>
              <a:t> </a:t>
            </a:r>
            <a:r>
              <a:rPr lang="en-US" dirty="0" smtClean="0"/>
              <a:t>reactions are solvable</a:t>
            </a:r>
          </a:p>
          <a:p>
            <a:pPr marL="0" indent="0">
              <a:buNone/>
            </a:pPr>
            <a:r>
              <a:rPr lang="ja-JP" altLang="en-US" dirty="0"/>
              <a:t>　酸化還元</a:t>
            </a:r>
            <a:r>
              <a:rPr lang="ja-JP" altLang="en-US" dirty="0" smtClean="0"/>
              <a:t>反応も理解できる</a:t>
            </a:r>
            <a:endParaRPr lang="en-US" dirty="0"/>
          </a:p>
          <a:p>
            <a:r>
              <a:rPr lang="en-US" dirty="0" smtClean="0"/>
              <a:t>English and Japanese also supported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英語と日本語もサポートする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62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7.2</a:t>
            </a:r>
            <a:r>
              <a:rPr lang="ja-JP" altLang="en-US" dirty="0"/>
              <a:t> </a:t>
            </a:r>
            <a:r>
              <a:rPr lang="en-US" altLang="ja-JP" dirty="0" smtClean="0"/>
              <a:t>	</a:t>
            </a:r>
            <a:r>
              <a:rPr lang="en-US" dirty="0" smtClean="0"/>
              <a:t>Lesson Learned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ja-JP" altLang="en-US" sz="3200" dirty="0" smtClean="0"/>
              <a:t>学んだ</a:t>
            </a:r>
            <a:r>
              <a:rPr lang="ja-JP" altLang="en-US" sz="3200" dirty="0"/>
              <a:t>こと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Technique</a:t>
            </a:r>
            <a:r>
              <a:rPr lang="en-US" dirty="0"/>
              <a:t>: Understand and able to </a:t>
            </a:r>
            <a:r>
              <a:rPr lang="en-US" dirty="0" smtClean="0"/>
              <a:t>create </a:t>
            </a:r>
            <a:r>
              <a:rPr lang="en-US" dirty="0"/>
              <a:t>an </a:t>
            </a:r>
            <a:r>
              <a:rPr lang="en-US" dirty="0" smtClean="0"/>
              <a:t>iOS application</a:t>
            </a:r>
            <a:endParaRPr lang="en-US" dirty="0"/>
          </a:p>
          <a:p>
            <a:pPr marL="0" indent="0">
              <a:buNone/>
            </a:pPr>
            <a:r>
              <a:rPr lang="ja-JP" altLang="en-US" dirty="0"/>
              <a:t>　技術</a:t>
            </a:r>
            <a:r>
              <a:rPr lang="ja-JP" altLang="en-US" dirty="0" smtClean="0"/>
              <a:t>：</a:t>
            </a:r>
            <a:r>
              <a:rPr lang="en-US" dirty="0" err="1"/>
              <a:t>iOS</a:t>
            </a:r>
            <a:r>
              <a:rPr lang="en-US" dirty="0"/>
              <a:t> </a:t>
            </a:r>
            <a:r>
              <a:rPr lang="ja-JP" altLang="en-US" dirty="0" smtClean="0"/>
              <a:t>アプリケーションが作れた</a:t>
            </a:r>
            <a:endParaRPr lang="en-US" altLang="ja-JP" dirty="0" smtClean="0"/>
          </a:p>
          <a:p>
            <a:r>
              <a:rPr lang="en-US" altLang="ja-JP" b="1" dirty="0"/>
              <a:t>Teamwork</a:t>
            </a:r>
            <a:r>
              <a:rPr lang="en-US" dirty="0"/>
              <a:t>:  Improve teamwork skill and communication</a:t>
            </a:r>
          </a:p>
          <a:p>
            <a:pPr marL="0" indent="0">
              <a:buNone/>
            </a:pPr>
            <a:r>
              <a:rPr lang="ja-JP" altLang="en-US" dirty="0"/>
              <a:t>　チームワーク：　コミュニケーションとチームワーク</a:t>
            </a:r>
            <a:r>
              <a:rPr lang="zh-CN" altLang="en-US" dirty="0"/>
              <a:t> </a:t>
            </a:r>
            <a:r>
              <a:rPr lang="ja-JP" altLang="en-US" dirty="0"/>
              <a:t>スキルを改善した。</a:t>
            </a:r>
            <a:endParaRPr lang="en-US" dirty="0"/>
          </a:p>
          <a:p>
            <a:r>
              <a:rPr lang="en-US" b="1" dirty="0"/>
              <a:t>Process</a:t>
            </a:r>
            <a:r>
              <a:rPr lang="en-US" dirty="0"/>
              <a:t>: Earn knowledge about FSOFT process and able to use some FSOFT document</a:t>
            </a:r>
          </a:p>
          <a:p>
            <a:pPr marL="0" indent="0">
              <a:buNone/>
            </a:pPr>
            <a:r>
              <a:rPr lang="ja-JP" altLang="en-US" dirty="0"/>
              <a:t>　工程：</a:t>
            </a:r>
            <a:r>
              <a:rPr lang="en-US" altLang="ja-JP" dirty="0"/>
              <a:t>FPT</a:t>
            </a:r>
            <a:r>
              <a:rPr lang="ja-JP" altLang="en-US" dirty="0"/>
              <a:t>ソフトウェア株式会社の標準の工程</a:t>
            </a:r>
            <a:r>
              <a:rPr lang="ja-JP" altLang="en-US" dirty="0" smtClean="0"/>
              <a:t>を理解し、</a:t>
            </a:r>
            <a:r>
              <a:rPr lang="ja-JP" altLang="en-US" dirty="0"/>
              <a:t>資料を使われた。</a:t>
            </a:r>
            <a:endParaRPr lang="en-US" dirty="0"/>
          </a:p>
          <a:p>
            <a:r>
              <a:rPr lang="en-US" b="1" dirty="0"/>
              <a:t>Management</a:t>
            </a:r>
            <a:r>
              <a:rPr lang="en-US" dirty="0"/>
              <a:t>: Improve organization skill and planning skill</a:t>
            </a:r>
          </a:p>
          <a:p>
            <a:pPr marL="0" indent="0">
              <a:buNone/>
            </a:pPr>
            <a:r>
              <a:rPr lang="ja-JP" altLang="en-US" dirty="0"/>
              <a:t>　マネジメント：設計を作成するスキルと組織スキルを改善した。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06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8. </a:t>
            </a:r>
            <a:r>
              <a:rPr lang="en-US" dirty="0" smtClean="0"/>
              <a:t>	Demo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ja-JP" altLang="en-US" dirty="0" smtClean="0"/>
              <a:t>デモ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Easy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14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9. </a:t>
            </a:r>
            <a:r>
              <a:rPr lang="en-US" dirty="0" smtClean="0"/>
              <a:t>	Q&amp;A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Easy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936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Thanks for your attention!</a:t>
            </a:r>
            <a:br>
              <a:rPr lang="en-US" dirty="0"/>
            </a:br>
            <a:r>
              <a:rPr lang="ja-JP" altLang="en-US" dirty="0"/>
              <a:t>ありがとうございました！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3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Survey・</a:t>
            </a:r>
            <a:r>
              <a:rPr lang="ja-JP" altLang="en-US" dirty="0" smtClean="0"/>
              <a:t>調査　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768" y="1535654"/>
            <a:ext cx="3229110" cy="2315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054" y="4225332"/>
            <a:ext cx="3537824" cy="2456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287" y="4151680"/>
            <a:ext cx="3218322" cy="2530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925" y="1535654"/>
            <a:ext cx="3505047" cy="21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Why iOS</a:t>
            </a:r>
            <a:r>
              <a:rPr lang="en-US" dirty="0"/>
              <a:t>?</a:t>
            </a:r>
            <a:br>
              <a:rPr lang="en-US" dirty="0"/>
            </a:br>
            <a:r>
              <a:rPr lang="ja-JP" altLang="en-US" dirty="0" smtClean="0"/>
              <a:t>　　なぜ </a:t>
            </a:r>
            <a:r>
              <a:rPr lang="en-US" dirty="0" smtClean="0"/>
              <a:t>iOS</a:t>
            </a:r>
            <a:r>
              <a:rPr lang="ja-JP" altLang="en-US" dirty="0" smtClean="0"/>
              <a:t>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members are all the Apple fan</a:t>
            </a:r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dirty="0"/>
              <a:t>　チームメンバーは、</a:t>
            </a:r>
            <a:r>
              <a:rPr lang="ja-JP" altLang="en-US" dirty="0" smtClean="0"/>
              <a:t>すべて</a:t>
            </a:r>
            <a:r>
              <a:rPr lang="en-US" altLang="ja-JP" dirty="0" smtClean="0"/>
              <a:t>Apple</a:t>
            </a:r>
            <a:r>
              <a:rPr lang="ja-JP" altLang="en-US" dirty="0"/>
              <a:t>ファンである</a:t>
            </a:r>
            <a:endParaRPr lang="en-US" dirty="0"/>
          </a:p>
          <a:p>
            <a:r>
              <a:rPr lang="en-US" dirty="0"/>
              <a:t>Make a difference in </a:t>
            </a:r>
            <a:r>
              <a:rPr lang="en-US" dirty="0" smtClean="0"/>
              <a:t>topic</a:t>
            </a:r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dirty="0" smtClean="0">
                <a:solidFill>
                  <a:schemeClr val="tx1"/>
                </a:solidFill>
              </a:rPr>
              <a:t>トピックにおける</a:t>
            </a:r>
            <a:r>
              <a:rPr lang="ja-JP" altLang="en-US" dirty="0">
                <a:solidFill>
                  <a:schemeClr val="tx1"/>
                </a:solidFill>
              </a:rPr>
              <a:t>違いを生む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Challenge the ability of </a:t>
            </a:r>
            <a:r>
              <a:rPr lang="en-US" dirty="0" smtClean="0"/>
              <a:t>ourselves</a:t>
            </a:r>
          </a:p>
          <a:p>
            <a:pPr marL="0" indent="0">
              <a:buNone/>
            </a:pPr>
            <a:r>
              <a:rPr lang="ja-JP" altLang="en-US" dirty="0"/>
              <a:t>　　自身の能力に挑戦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3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2.	Project Management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		</a:t>
            </a:r>
            <a:r>
              <a:rPr lang="ja-JP" altLang="en-US" dirty="0" smtClean="0"/>
              <a:t>プロジェクト管理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Easy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3077"/>
          </a:xfrm>
        </p:spPr>
        <p:txBody>
          <a:bodyPr/>
          <a:lstStyle/>
          <a:p>
            <a:r>
              <a:rPr lang="en-US" dirty="0"/>
              <a:t>Content・</a:t>
            </a:r>
            <a:r>
              <a:rPr lang="ja-JP" altLang="en-US" dirty="0"/>
              <a:t>内容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37187"/>
            <a:ext cx="8915400" cy="45740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2.1</a:t>
            </a:r>
            <a:r>
              <a:rPr lang="en-US" dirty="0" smtClean="0"/>
              <a:t> Software </a:t>
            </a:r>
            <a:r>
              <a:rPr lang="en-US" dirty="0"/>
              <a:t>Project Life-cycle・</a:t>
            </a:r>
            <a:r>
              <a:rPr lang="ja-JP" altLang="en-US" dirty="0"/>
              <a:t>ソフトウェア プロジェクト ライフサイクル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2.2</a:t>
            </a:r>
            <a:r>
              <a:rPr lang="en-US" dirty="0" smtClean="0"/>
              <a:t> Task </a:t>
            </a:r>
            <a:r>
              <a:rPr lang="en-US" dirty="0"/>
              <a:t>Plan</a:t>
            </a:r>
            <a:r>
              <a:rPr lang="en-US" dirty="0" smtClean="0"/>
              <a:t>・</a:t>
            </a:r>
            <a:r>
              <a:rPr lang="ja-JP" altLang="en-US" dirty="0" smtClean="0"/>
              <a:t>タスク計画</a:t>
            </a:r>
            <a:endParaRPr lang="ja-JP" alt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2.3</a:t>
            </a:r>
            <a:r>
              <a:rPr lang="en-US" dirty="0" smtClean="0"/>
              <a:t> Equipment </a:t>
            </a:r>
            <a:r>
              <a:rPr lang="en-US" dirty="0"/>
              <a:t>and Tools・</a:t>
            </a:r>
            <a:r>
              <a:rPr lang="ja-JP" altLang="en-US" dirty="0"/>
              <a:t>機器やツール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2.4 </a:t>
            </a:r>
            <a:r>
              <a:rPr lang="en-US" dirty="0" smtClean="0"/>
              <a:t>Project </a:t>
            </a:r>
            <a:r>
              <a:rPr lang="en-US" dirty="0"/>
              <a:t>Organization・</a:t>
            </a:r>
            <a:r>
              <a:rPr lang="ja-JP" altLang="en-US" dirty="0"/>
              <a:t>プロジェクト組織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2.5</a:t>
            </a:r>
            <a:r>
              <a:rPr lang="en-US" dirty="0" smtClean="0"/>
              <a:t> Communication </a:t>
            </a:r>
            <a:r>
              <a:rPr lang="en-US" dirty="0"/>
              <a:t>Management・</a:t>
            </a:r>
            <a:r>
              <a:rPr lang="ja-JP" altLang="en-US" dirty="0"/>
              <a:t>コミュニケーション </a:t>
            </a:r>
            <a:r>
              <a:rPr lang="ja-JP" altLang="en-US" dirty="0" smtClean="0"/>
              <a:t>管理</a:t>
            </a:r>
            <a:endParaRPr lang="ja-JP" alt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2.6</a:t>
            </a:r>
            <a:r>
              <a:rPr lang="en-US" dirty="0" smtClean="0"/>
              <a:t> Risk </a:t>
            </a:r>
            <a:r>
              <a:rPr lang="en-US" dirty="0"/>
              <a:t>Management・</a:t>
            </a:r>
            <a:r>
              <a:rPr lang="ja-JP" altLang="en-US" dirty="0" smtClean="0"/>
              <a:t>リスク管理</a:t>
            </a:r>
            <a:endParaRPr lang="ja-JP" alt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2.7</a:t>
            </a:r>
            <a:r>
              <a:rPr lang="en-US" dirty="0" smtClean="0"/>
              <a:t> Quality </a:t>
            </a:r>
            <a:r>
              <a:rPr lang="en-US" dirty="0"/>
              <a:t>Management・</a:t>
            </a:r>
            <a:r>
              <a:rPr lang="ja-JP" altLang="en-US" dirty="0"/>
              <a:t>品質管理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1121</TotalTime>
  <Words>1251</Words>
  <Application>Microsoft Office PowerPoint</Application>
  <PresentationFormat>Widescreen</PresentationFormat>
  <Paragraphs>549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メイリオ</vt:lpstr>
      <vt:lpstr>MS Mincho</vt:lpstr>
      <vt:lpstr>SimSun</vt:lpstr>
      <vt:lpstr>幼圆</vt:lpstr>
      <vt:lpstr>メイリオ (Body)</vt:lpstr>
      <vt:lpstr>Arial</vt:lpstr>
      <vt:lpstr>Calibri</vt:lpstr>
      <vt:lpstr>Century Gothic</vt:lpstr>
      <vt:lpstr>Times New Roman</vt:lpstr>
      <vt:lpstr>Wingdings 3</vt:lpstr>
      <vt:lpstr>Wisp</vt:lpstr>
      <vt:lpstr>Easy Chemistry</vt:lpstr>
      <vt:lpstr>Supervisor  Bui Dinh Chien 指導教員  Team member  Pham Thi Minh Ngoc (01952) チームメンバー  Bach Thi Le Thanh (SE02282)      Nguyen Thuy Hanh (SE02823)      Tran Anh Tuan (01763)</vt:lpstr>
      <vt:lpstr>OUTLINE アウトライン</vt:lpstr>
      <vt:lpstr>1. Overview   概要</vt:lpstr>
      <vt:lpstr>1.1  Our idea   我々のアイデア </vt:lpstr>
      <vt:lpstr>1.2 Survey・調査　</vt:lpstr>
      <vt:lpstr>1.3 Why iOS? 　　なぜ iOS？</vt:lpstr>
      <vt:lpstr>2. Project Management   プロジェクト管理</vt:lpstr>
      <vt:lpstr>Content・内容</vt:lpstr>
      <vt:lpstr>2.1  Software Project Life-cycle   ソフトウェア プロジェクト ライフサイクル</vt:lpstr>
      <vt:lpstr>2.2  Task Plan・タスク計画　</vt:lpstr>
      <vt:lpstr>2.3  Equipment and Tools   機器やツール</vt:lpstr>
      <vt:lpstr>2.4  Project Organization   プロジェクト組織</vt:lpstr>
      <vt:lpstr>2.5 Communication Management   コミュニケーション 管理</vt:lpstr>
      <vt:lpstr>2.6  Risk Management   リスクの管理</vt:lpstr>
      <vt:lpstr>2.7  Quality Management   品質管理</vt:lpstr>
      <vt:lpstr>3.  Requirement Specification   要求仕様</vt:lpstr>
      <vt:lpstr>Content・内容</vt:lpstr>
      <vt:lpstr> 3.1  Important Chemistry Logic and Knowledge   プロジェクトで使う重要な化学ロギックと知識    </vt:lpstr>
      <vt:lpstr>3.1  Important Chemistry Logic and Knowledge    Using in this Project   プロジェクトで使う重要な化学ロギックと知識 </vt:lpstr>
      <vt:lpstr>3.2  Functional    Requirement   機能仕様</vt:lpstr>
      <vt:lpstr>3.3 Non-functional Requirement   非機能仕様</vt:lpstr>
      <vt:lpstr>4. Software Design   ソフトウェア デザイン</vt:lpstr>
      <vt:lpstr>Content・内容 </vt:lpstr>
      <vt:lpstr>4.1 Architecture Design   アーキテクチャ設計</vt:lpstr>
      <vt:lpstr>4.2  Screen Design   画面設計 </vt:lpstr>
      <vt:lpstr>4.2  Screen Design   画面設計</vt:lpstr>
      <vt:lpstr>4.3  Application Logical View </vt:lpstr>
      <vt:lpstr>4.3 Application Logical View</vt:lpstr>
      <vt:lpstr>PowerPoint Presentation</vt:lpstr>
      <vt:lpstr>4.4 Chemical reaction balancing algorithm  　　科学反応バランシング方法 </vt:lpstr>
      <vt:lpstr>4.4 Data Design   データ設計</vt:lpstr>
      <vt:lpstr>4.5 Data Design・データ設計</vt:lpstr>
      <vt:lpstr>PowerPoint Presentation</vt:lpstr>
      <vt:lpstr>5.  Coding   コディング</vt:lpstr>
      <vt:lpstr>Content・内容</vt:lpstr>
      <vt:lpstr>5.1  Development Environment   開発環境 </vt:lpstr>
      <vt:lpstr>5.2  Deployment Environment   展開環境 </vt:lpstr>
      <vt:lpstr>5.3  Coding Convention   コーディング規約 </vt:lpstr>
      <vt:lpstr>5.4  Source code Review   ソースコード レビュー </vt:lpstr>
      <vt:lpstr>6.  Quality Control   品質管理</vt:lpstr>
      <vt:lpstr>Content・内容 </vt:lpstr>
      <vt:lpstr>6.1  Review   レビュー </vt:lpstr>
      <vt:lpstr>A sample of checklist・チェックリストのサンプル </vt:lpstr>
      <vt:lpstr>6.2  Testing   テスティング </vt:lpstr>
      <vt:lpstr>6.2  Testing   テスティング </vt:lpstr>
      <vt:lpstr>6.2  Testing   テスティング</vt:lpstr>
      <vt:lpstr>6.2  Testing・テスティング</vt:lpstr>
      <vt:lpstr>6.3  Bug list・バーグリスト   </vt:lpstr>
      <vt:lpstr>7.  Summary   サマリー</vt:lpstr>
      <vt:lpstr>7.1 Future Develop  拡張機能 </vt:lpstr>
      <vt:lpstr>7.2  Lesson Learned   学んだこと </vt:lpstr>
      <vt:lpstr>8.  Demo   デモ</vt:lpstr>
      <vt:lpstr>9.  Q&amp;A</vt:lpstr>
      <vt:lpstr>Thanks for your attention! ありがとうございました！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 Chemistry</dc:title>
  <dc:creator>Cat Cozy</dc:creator>
  <cp:lastModifiedBy>Cat Cozy</cp:lastModifiedBy>
  <cp:revision>147</cp:revision>
  <dcterms:created xsi:type="dcterms:W3CDTF">2014-12-14T15:22:51Z</dcterms:created>
  <dcterms:modified xsi:type="dcterms:W3CDTF">2014-12-18T14:33:42Z</dcterms:modified>
</cp:coreProperties>
</file>