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7" r:id="rId2"/>
    <p:sldId id="258" r:id="rId3"/>
    <p:sldId id="259" r:id="rId4"/>
    <p:sldId id="260" r:id="rId5"/>
    <p:sldId id="291" r:id="rId6"/>
    <p:sldId id="261" r:id="rId7"/>
    <p:sldId id="292" r:id="rId8"/>
    <p:sldId id="262" r:id="rId9"/>
    <p:sldId id="293" r:id="rId10"/>
    <p:sldId id="294" r:id="rId11"/>
    <p:sldId id="265" r:id="rId12"/>
    <p:sldId id="271" r:id="rId13"/>
    <p:sldId id="295" r:id="rId14"/>
    <p:sldId id="276" r:id="rId15"/>
    <p:sldId id="278" r:id="rId16"/>
    <p:sldId id="296" r:id="rId17"/>
    <p:sldId id="277" r:id="rId18"/>
    <p:sldId id="297" r:id="rId19"/>
    <p:sldId id="298" r:id="rId20"/>
    <p:sldId id="280" r:id="rId21"/>
    <p:sldId id="281" r:id="rId22"/>
    <p:sldId id="299" r:id="rId23"/>
    <p:sldId id="300" r:id="rId24"/>
    <p:sldId id="283" r:id="rId25"/>
    <p:sldId id="284" r:id="rId26"/>
    <p:sldId id="266" r:id="rId27"/>
    <p:sldId id="285" r:id="rId28"/>
    <p:sldId id="286" r:id="rId29"/>
    <p:sldId id="287" r:id="rId30"/>
    <p:sldId id="301" r:id="rId31"/>
    <p:sldId id="302" r:id="rId32"/>
    <p:sldId id="303" r:id="rId33"/>
    <p:sldId id="304" r:id="rId34"/>
    <p:sldId id="267" r:id="rId35"/>
    <p:sldId id="305" r:id="rId36"/>
    <p:sldId id="290" r:id="rId37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7" autoAdjust="0"/>
    <p:restoredTop sz="94676" autoAdjust="0"/>
  </p:normalViewPr>
  <p:slideViewPr>
    <p:cSldViewPr>
      <p:cViewPr varScale="1">
        <p:scale>
          <a:sx n="75" d="100"/>
          <a:sy n="75" d="100"/>
        </p:scale>
        <p:origin x="-1164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76F1-F5AF-46D9-8C2B-7CADFECD6CFC}" type="datetimeFigureOut">
              <a:rPr lang="vi-VN" smtClean="0"/>
              <a:t>22/12/2015</a:t>
            </a:fld>
            <a:endParaRPr lang="vi-VN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0FFEB0B-831D-4335-BB4D-AE23EDA9097C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76F1-F5AF-46D9-8C2B-7CADFECD6CFC}" type="datetimeFigureOut">
              <a:rPr lang="vi-VN" smtClean="0"/>
              <a:t>22/12/2015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EB0B-831D-4335-BB4D-AE23EDA9097C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76F1-F5AF-46D9-8C2B-7CADFECD6CFC}" type="datetimeFigureOut">
              <a:rPr lang="vi-VN" smtClean="0"/>
              <a:t>22/12/2015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EB0B-831D-4335-BB4D-AE23EDA9097C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76F1-F5AF-46D9-8C2B-7CADFECD6CFC}" type="datetimeFigureOut">
              <a:rPr lang="vi-VN" smtClean="0"/>
              <a:t>22/12/2015</a:t>
            </a:fld>
            <a:endParaRPr lang="vi-V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vi-V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0FFEB0B-831D-4335-BB4D-AE23EDA9097C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76F1-F5AF-46D9-8C2B-7CADFECD6CFC}" type="datetimeFigureOut">
              <a:rPr lang="vi-VN" smtClean="0"/>
              <a:t>22/12/2015</a:t>
            </a:fld>
            <a:endParaRPr lang="vi-VN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EB0B-831D-4335-BB4D-AE23EDA9097C}" type="slidenum">
              <a:rPr lang="vi-VN" smtClean="0"/>
              <a:t>‹#›</a:t>
            </a:fld>
            <a:endParaRPr lang="vi-V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76F1-F5AF-46D9-8C2B-7CADFECD6CFC}" type="datetimeFigureOut">
              <a:rPr lang="vi-VN" smtClean="0"/>
              <a:t>22/12/2015</a:t>
            </a:fld>
            <a:endParaRPr lang="vi-VN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EB0B-831D-4335-BB4D-AE23EDA9097C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76F1-F5AF-46D9-8C2B-7CADFECD6CFC}" type="datetimeFigureOut">
              <a:rPr lang="vi-VN" smtClean="0"/>
              <a:t>22/12/2015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0FFEB0B-831D-4335-BB4D-AE23EDA9097C}" type="slidenum">
              <a:rPr lang="vi-VN" smtClean="0"/>
              <a:t>‹#›</a:t>
            </a:fld>
            <a:endParaRPr lang="vi-VN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76F1-F5AF-46D9-8C2B-7CADFECD6CFC}" type="datetimeFigureOut">
              <a:rPr lang="vi-VN" smtClean="0"/>
              <a:t>22/12/2015</a:t>
            </a:fld>
            <a:endParaRPr lang="vi-VN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EB0B-831D-4335-BB4D-AE23EDA9097C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76F1-F5AF-46D9-8C2B-7CADFECD6CFC}" type="datetimeFigureOut">
              <a:rPr lang="vi-VN" smtClean="0"/>
              <a:t>22/12/2015</a:t>
            </a:fld>
            <a:endParaRPr lang="vi-VN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EB0B-831D-4335-BB4D-AE23EDA9097C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76F1-F5AF-46D9-8C2B-7CADFECD6CFC}" type="datetimeFigureOut">
              <a:rPr lang="vi-VN" smtClean="0"/>
              <a:t>22/12/2015</a:t>
            </a:fld>
            <a:endParaRPr lang="vi-VN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EB0B-831D-4335-BB4D-AE23EDA9097C}" type="slidenum">
              <a:rPr lang="vi-VN" smtClean="0"/>
              <a:t>‹#›</a:t>
            </a:fld>
            <a:endParaRPr lang="vi-V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E76F1-F5AF-46D9-8C2B-7CADFECD6CFC}" type="datetimeFigureOut">
              <a:rPr lang="vi-VN" smtClean="0"/>
              <a:t>22/12/2015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EB0B-831D-4335-BB4D-AE23EDA9097C}" type="slidenum">
              <a:rPr lang="vi-VN" smtClean="0"/>
              <a:t>‹#›</a:t>
            </a:fld>
            <a:endParaRPr lang="vi-VN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0DE76F1-F5AF-46D9-8C2B-7CADFECD6CFC}" type="datetimeFigureOut">
              <a:rPr lang="vi-VN" smtClean="0"/>
              <a:t>22/12/2015</a:t>
            </a:fld>
            <a:endParaRPr lang="vi-VN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0FFEB0B-831D-4335-BB4D-AE23EDA9097C}" type="slidenum">
              <a:rPr lang="vi-VN" smtClean="0"/>
              <a:t>‹#›</a:t>
            </a:fld>
            <a:endParaRPr lang="vi-VN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1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7656912" cy="1944216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Rockwell Extra Bold" pitchFamily="18" charset="0"/>
              </a:rPr>
              <a:t>Future </a:t>
            </a:r>
            <a:r>
              <a:rPr lang="en-US" sz="4000" b="1" dirty="0">
                <a:solidFill>
                  <a:srgbClr val="FF0000"/>
                </a:solidFill>
                <a:latin typeface="Rockwell Extra Bold" pitchFamily="18" charset="0"/>
              </a:rPr>
              <a:t>Lock Security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250285490"/>
              </p:ext>
            </p:extLst>
          </p:nvPr>
        </p:nvGraphicFramePr>
        <p:xfrm>
          <a:off x="103312" y="1772816"/>
          <a:ext cx="9036496" cy="46976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18248"/>
                <a:gridCol w="4518248"/>
              </a:tblGrid>
              <a:tr h="98274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vi-VN" sz="11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Future </a:t>
                      </a:r>
                      <a:r>
                        <a:rPr lang="en-US" sz="1800" dirty="0">
                          <a:effectLst/>
                        </a:rPr>
                        <a:t>Lock Security</a:t>
                      </a:r>
                      <a:endParaRPr lang="vi-V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/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</a:tr>
              <a:tr h="70864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Group Member</a:t>
                      </a:r>
                      <a:endParaRPr lang="vi-V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  </a:t>
                      </a:r>
                      <a:r>
                        <a:rPr lang="en-US" sz="1600" b="1" dirty="0" err="1" smtClean="0">
                          <a:solidFill>
                            <a:srgbClr val="0070C0"/>
                          </a:solidFill>
                          <a:effectLst/>
                        </a:rPr>
                        <a:t>Nguyễn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70C0"/>
                          </a:solidFill>
                          <a:effectLst/>
                        </a:rPr>
                        <a:t>Văn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70C0"/>
                          </a:solidFill>
                          <a:effectLst/>
                        </a:rPr>
                        <a:t>Tuyền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</a:rPr>
                        <a:t> – SE02119</a:t>
                      </a:r>
                      <a:endParaRPr lang="vi-VN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/>
                </a:tc>
              </a:tr>
              <a:tr h="708646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  </a:t>
                      </a:r>
                      <a:r>
                        <a:rPr lang="en-US" sz="1600" b="1" dirty="0" err="1" smtClean="0">
                          <a:solidFill>
                            <a:srgbClr val="0070C0"/>
                          </a:solidFill>
                          <a:effectLst/>
                        </a:rPr>
                        <a:t>Vũ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70C0"/>
                          </a:solidFill>
                          <a:effectLst/>
                        </a:rPr>
                        <a:t>Ngọc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70C0"/>
                          </a:solidFill>
                          <a:effectLst/>
                        </a:rPr>
                        <a:t>Linh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</a:rPr>
                        <a:t> – 01138</a:t>
                      </a:r>
                      <a:endParaRPr lang="vi-VN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/>
                </a:tc>
              </a:tr>
              <a:tr h="821844">
                <a:tc v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  </a:t>
                      </a:r>
                      <a:r>
                        <a:rPr lang="en-US" sz="1600" b="1" dirty="0" err="1" smtClean="0">
                          <a:solidFill>
                            <a:srgbClr val="0070C0"/>
                          </a:solidFill>
                          <a:effectLst/>
                        </a:rPr>
                        <a:t>Vũ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70C0"/>
                          </a:solidFill>
                          <a:effectLst/>
                        </a:rPr>
                        <a:t>Văn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</a:rPr>
                        <a:t> An – SE02207</a:t>
                      </a:r>
                      <a:endParaRPr lang="vi-VN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/>
                </a:tc>
              </a:tr>
              <a:tr h="7671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Supervisor</a:t>
                      </a:r>
                      <a:endParaRPr lang="vi-V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  </a:t>
                      </a:r>
                      <a:r>
                        <a:rPr lang="en-US" sz="1600" b="1" dirty="0" err="1" smtClean="0">
                          <a:solidFill>
                            <a:srgbClr val="0070C0"/>
                          </a:solidFill>
                          <a:effectLst/>
                        </a:rPr>
                        <a:t>Hoàng</a:t>
                      </a:r>
                      <a:r>
                        <a:rPr lang="en-US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70C0"/>
                          </a:solidFill>
                          <a:effectLst/>
                        </a:rPr>
                        <a:t>Xuân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</a:rPr>
                        <a:t> </a:t>
                      </a:r>
                      <a:r>
                        <a:rPr lang="en-US" sz="1600" b="1" dirty="0" err="1">
                          <a:solidFill>
                            <a:srgbClr val="0070C0"/>
                          </a:solidFill>
                          <a:effectLst/>
                        </a:rPr>
                        <a:t>Sơn</a:t>
                      </a:r>
                      <a:endParaRPr lang="vi-VN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/>
                </a:tc>
              </a:tr>
              <a:tr h="7086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dirty="0" smtClean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effectLst/>
                        </a:rPr>
                        <a:t>Project </a:t>
                      </a:r>
                      <a:r>
                        <a:rPr lang="en-US" sz="1600" dirty="0">
                          <a:effectLst/>
                        </a:rPr>
                        <a:t>Code</a:t>
                      </a:r>
                      <a:endParaRPr lang="vi-VN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600" b="1" dirty="0" smtClean="0">
                        <a:solidFill>
                          <a:srgbClr val="0070C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1" dirty="0" smtClean="0">
                          <a:solidFill>
                            <a:srgbClr val="0070C0"/>
                          </a:solidFill>
                          <a:effectLst/>
                        </a:rPr>
                        <a:t>  Future </a:t>
                      </a:r>
                      <a:r>
                        <a:rPr lang="en-US" sz="1600" b="1" dirty="0">
                          <a:solidFill>
                            <a:srgbClr val="0070C0"/>
                          </a:solidFill>
                          <a:effectLst/>
                        </a:rPr>
                        <a:t>Lock Security</a:t>
                      </a:r>
                      <a:endParaRPr lang="vi-VN" sz="16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829" marR="40829" marT="0" marB="0"/>
                </a:tc>
              </a:tr>
            </a:tbl>
          </a:graphicData>
        </a:graphic>
      </p:graphicFrame>
      <p:pic>
        <p:nvPicPr>
          <p:cNvPr id="5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880" y="74836"/>
            <a:ext cx="2195736" cy="476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tuyen\Desktop\lo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348" y="366936"/>
            <a:ext cx="812552" cy="812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50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68960"/>
            <a:ext cx="8610600" cy="1440160"/>
          </a:xfrm>
        </p:spPr>
        <p:txBody>
          <a:bodyPr>
            <a:normAutofit/>
          </a:bodyPr>
          <a:lstStyle/>
          <a:p>
            <a:pPr algn="ctr"/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0"/>
            <a:ext cx="4104456" cy="83671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Future Lock Security</a:t>
            </a:r>
            <a:endParaRPr lang="vi-V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81444" y="1416968"/>
            <a:ext cx="8611036" cy="53244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/>
              <a:t>Project </a:t>
            </a:r>
            <a:r>
              <a:rPr lang="en-US" sz="2800" b="1" dirty="0" smtClean="0"/>
              <a:t>organization:</a:t>
            </a:r>
            <a:endParaRPr lang="en-US" sz="2800" b="1" dirty="0" smtClean="0"/>
          </a:p>
          <a:p>
            <a:pPr>
              <a:lnSpc>
                <a:spcPct val="150000"/>
              </a:lnSpc>
            </a:pPr>
            <a:r>
              <a:rPr lang="en-US" dirty="0"/>
              <a:t>Tools and Techniques</a:t>
            </a:r>
            <a:r>
              <a:rPr lang="en-US" dirty="0" smtClean="0"/>
              <a:t>:</a:t>
            </a:r>
            <a:endParaRPr lang="en-US" dirty="0" smtClean="0"/>
          </a:p>
          <a:p>
            <a:pPr marL="0" lvl="0" indent="0">
              <a:lnSpc>
                <a:spcPct val="1500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sz="2100" dirty="0" smtClean="0">
                <a:solidFill>
                  <a:srgbClr val="0070C0"/>
                </a:solidFill>
              </a:rPr>
              <a:t>Proteus.</a:t>
            </a:r>
          </a:p>
          <a:p>
            <a:pPr lvl="0">
              <a:lnSpc>
                <a:spcPct val="150000"/>
              </a:lnSpc>
            </a:pPr>
            <a:endParaRPr lang="vi-VN" sz="2100" dirty="0"/>
          </a:p>
          <a:p>
            <a:pPr marL="0" lvl="0" indent="0">
              <a:lnSpc>
                <a:spcPct val="150000"/>
              </a:lnSpc>
              <a:buNone/>
            </a:pPr>
            <a:r>
              <a:rPr lang="en-US" sz="2100" dirty="0" smtClean="0"/>
              <a:t>		          </a:t>
            </a:r>
            <a:r>
              <a:rPr lang="en-US" sz="2100" dirty="0" err="1" smtClean="0">
                <a:solidFill>
                  <a:srgbClr val="0070C0"/>
                </a:solidFill>
              </a:rPr>
              <a:t>Arduino</a:t>
            </a:r>
            <a:r>
              <a:rPr lang="en-US" sz="2100" dirty="0" smtClean="0">
                <a:solidFill>
                  <a:srgbClr val="0070C0"/>
                </a:solidFill>
              </a:rPr>
              <a:t> </a:t>
            </a:r>
            <a:r>
              <a:rPr lang="en-US" sz="2100" dirty="0">
                <a:solidFill>
                  <a:srgbClr val="0070C0"/>
                </a:solidFill>
              </a:rPr>
              <a:t>IDE</a:t>
            </a:r>
            <a:r>
              <a:rPr lang="en-US" sz="2100" dirty="0" smtClean="0">
                <a:solidFill>
                  <a:srgbClr val="0070C0"/>
                </a:solidFill>
              </a:rPr>
              <a:t>.</a:t>
            </a:r>
          </a:p>
          <a:p>
            <a:pPr lvl="0">
              <a:lnSpc>
                <a:spcPct val="150000"/>
              </a:lnSpc>
            </a:pPr>
            <a:endParaRPr lang="vi-VN" sz="2100" dirty="0"/>
          </a:p>
          <a:p>
            <a:pPr marL="0" lvl="0" indent="0">
              <a:lnSpc>
                <a:spcPct val="150000"/>
              </a:lnSpc>
              <a:buNone/>
            </a:pPr>
            <a:r>
              <a:rPr lang="en-US" sz="2100" dirty="0" smtClean="0"/>
              <a:t>				       </a:t>
            </a:r>
            <a:r>
              <a:rPr lang="en-US" sz="2100" dirty="0" smtClean="0">
                <a:solidFill>
                  <a:srgbClr val="0070C0"/>
                </a:solidFill>
              </a:rPr>
              <a:t>Android Studio</a:t>
            </a:r>
            <a:r>
              <a:rPr lang="en-US" dirty="0" smtClean="0">
                <a:solidFill>
                  <a:srgbClr val="0070C0"/>
                </a:solidFill>
              </a:rPr>
              <a:t>.</a:t>
            </a:r>
            <a:endParaRPr lang="vi-VN" dirty="0">
              <a:solidFill>
                <a:srgbClr val="0070C0"/>
              </a:solidFill>
            </a:endParaRPr>
          </a:p>
          <a:p>
            <a:endParaRPr lang="vi-VN" dirty="0"/>
          </a:p>
          <a:p>
            <a:endParaRPr lang="vi-VN" dirty="0"/>
          </a:p>
        </p:txBody>
      </p:sp>
      <p:pic>
        <p:nvPicPr>
          <p:cNvPr id="7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596"/>
            <a:ext cx="2714352" cy="6010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75928" y="620688"/>
            <a:ext cx="8610600" cy="15925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b="1" dirty="0" smtClean="0"/>
              <a:t>Software project management</a:t>
            </a:r>
            <a:r>
              <a:rPr lang="vi-VN" dirty="0" smtClean="0"/>
              <a:t/>
            </a:r>
            <a:br>
              <a:rPr lang="vi-VN" dirty="0" smtClean="0"/>
            </a:br>
            <a:endParaRPr lang="vi-VN" dirty="0"/>
          </a:p>
        </p:txBody>
      </p:sp>
      <p:pic>
        <p:nvPicPr>
          <p:cNvPr id="9" name="Picture 2" descr="C:\Users\tuyen\Desktop\lo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tuyen\Desktop\studio-logo-e1418075863674-1900x700_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1285" y="5157192"/>
            <a:ext cx="2345403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tuyen\Desktop\arduino_logo-svg_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228" y="3712666"/>
            <a:ext cx="2125507" cy="96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tuyen\Desktop\717_882200-1408244986-0-h1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708920"/>
            <a:ext cx="1944216" cy="1094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31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620688"/>
            <a:ext cx="936104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vi-VN" b="1" dirty="0" smtClean="0"/>
              <a:t>Software requirements specification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0"/>
            <a:ext cx="4104456" cy="83671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Future Lock Security</a:t>
            </a:r>
            <a:endParaRPr lang="vi-V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81444" y="1916832"/>
            <a:ext cx="8755052" cy="40324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/>
              <a:t>User </a:t>
            </a:r>
            <a:r>
              <a:rPr lang="en-US" sz="2800" b="1" dirty="0"/>
              <a:t>Requirement Specification  </a:t>
            </a:r>
            <a:endParaRPr lang="vi-VN" sz="28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70C0"/>
                </a:solidFill>
              </a:rPr>
              <a:t>	_ User requirement.</a:t>
            </a:r>
            <a:endParaRPr lang="vi-VN" dirty="0">
              <a:solidFill>
                <a:srgbClr val="0070C0"/>
              </a:solidFill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70C0"/>
                </a:solidFill>
              </a:rPr>
              <a:t>	_ Lock </a:t>
            </a:r>
            <a:r>
              <a:rPr lang="en-US" dirty="0">
                <a:solidFill>
                  <a:srgbClr val="0070C0"/>
                </a:solidFill>
              </a:rPr>
              <a:t>system </a:t>
            </a:r>
            <a:r>
              <a:rPr lang="en-US" dirty="0" smtClean="0">
                <a:solidFill>
                  <a:srgbClr val="0070C0"/>
                </a:solidFill>
              </a:rPr>
              <a:t>requirement.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70C0"/>
                </a:solidFill>
              </a:rPr>
              <a:t>	_ Android </a:t>
            </a:r>
            <a:r>
              <a:rPr lang="en-US" dirty="0">
                <a:solidFill>
                  <a:srgbClr val="0070C0"/>
                </a:solidFill>
              </a:rPr>
              <a:t>application requirement</a:t>
            </a:r>
            <a:endParaRPr lang="en-US" dirty="0" smtClean="0">
              <a:solidFill>
                <a:srgbClr val="0070C0"/>
              </a:solidFill>
            </a:endParaRPr>
          </a:p>
          <a:p>
            <a:pPr lvl="0"/>
            <a:endParaRPr lang="vi-VN" dirty="0"/>
          </a:p>
        </p:txBody>
      </p:sp>
      <p:pic>
        <p:nvPicPr>
          <p:cNvPr id="7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596"/>
            <a:ext cx="2714352" cy="601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tuyen\Desktop\lo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8498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620688"/>
            <a:ext cx="936104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vi-VN" b="1" dirty="0" smtClean="0"/>
              <a:t>Software requirements specification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0"/>
            <a:ext cx="4104456" cy="83671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Future Lock Security</a:t>
            </a:r>
            <a:endParaRPr lang="vi-V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81444" y="1988840"/>
            <a:ext cx="8755052" cy="48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System </a:t>
            </a:r>
            <a:r>
              <a:rPr lang="en-US" sz="2800" b="1" dirty="0" smtClean="0"/>
              <a:t>Requirement</a:t>
            </a:r>
          </a:p>
          <a:p>
            <a:r>
              <a:rPr lang="en-US" dirty="0"/>
              <a:t>Interface requirement</a:t>
            </a:r>
            <a:endParaRPr lang="vi-VN" b="1" dirty="0">
              <a:solidFill>
                <a:srgbClr val="0070C0"/>
              </a:solidFill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70C0"/>
                </a:solidFill>
              </a:rPr>
              <a:t>	</a:t>
            </a:r>
            <a:r>
              <a:rPr lang="en-US" sz="2100" dirty="0" smtClean="0">
                <a:solidFill>
                  <a:srgbClr val="0070C0"/>
                </a:solidFill>
              </a:rPr>
              <a:t>_ </a:t>
            </a:r>
            <a:r>
              <a:rPr lang="en-US" sz="2100" dirty="0">
                <a:solidFill>
                  <a:srgbClr val="0070C0"/>
                </a:solidFill>
              </a:rPr>
              <a:t>User </a:t>
            </a:r>
            <a:r>
              <a:rPr lang="en-US" sz="2100" dirty="0" smtClean="0">
                <a:solidFill>
                  <a:srgbClr val="0070C0"/>
                </a:solidFill>
              </a:rPr>
              <a:t>interfaces.</a:t>
            </a:r>
            <a:endParaRPr lang="en-US" sz="2100" dirty="0" smtClean="0">
              <a:solidFill>
                <a:srgbClr val="0070C0"/>
              </a:solidFill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sz="2100" dirty="0" smtClean="0">
                <a:solidFill>
                  <a:srgbClr val="0070C0"/>
                </a:solidFill>
              </a:rPr>
              <a:t>	_ </a:t>
            </a:r>
            <a:r>
              <a:rPr lang="en-US" sz="2100" dirty="0">
                <a:solidFill>
                  <a:srgbClr val="0070C0"/>
                </a:solidFill>
              </a:rPr>
              <a:t>Hardware </a:t>
            </a:r>
            <a:r>
              <a:rPr lang="en-US" sz="2100" dirty="0" smtClean="0">
                <a:solidFill>
                  <a:srgbClr val="0070C0"/>
                </a:solidFill>
              </a:rPr>
              <a:t>interfaces.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2100" dirty="0">
                <a:solidFill>
                  <a:srgbClr val="0070C0"/>
                </a:solidFill>
              </a:rPr>
              <a:t>	</a:t>
            </a:r>
            <a:r>
              <a:rPr lang="en-US" sz="2100" dirty="0" smtClean="0">
                <a:solidFill>
                  <a:srgbClr val="0070C0"/>
                </a:solidFill>
              </a:rPr>
              <a:t>_ </a:t>
            </a:r>
            <a:r>
              <a:rPr lang="en-US" sz="2100" dirty="0">
                <a:solidFill>
                  <a:srgbClr val="0070C0"/>
                </a:solidFill>
              </a:rPr>
              <a:t>Application </a:t>
            </a:r>
            <a:r>
              <a:rPr lang="en-US" sz="2100" dirty="0" smtClean="0">
                <a:solidFill>
                  <a:srgbClr val="0070C0"/>
                </a:solidFill>
              </a:rPr>
              <a:t>interface.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en-US" sz="2100" dirty="0">
                <a:solidFill>
                  <a:srgbClr val="0070C0"/>
                </a:solidFill>
              </a:rPr>
              <a:t>	</a:t>
            </a:r>
            <a:r>
              <a:rPr lang="en-US" sz="2100" dirty="0" smtClean="0">
                <a:solidFill>
                  <a:srgbClr val="0070C0"/>
                </a:solidFill>
              </a:rPr>
              <a:t>_ </a:t>
            </a:r>
            <a:r>
              <a:rPr lang="en-US" sz="2100" dirty="0">
                <a:solidFill>
                  <a:srgbClr val="0070C0"/>
                </a:solidFill>
              </a:rPr>
              <a:t>Communications </a:t>
            </a:r>
            <a:r>
              <a:rPr lang="en-US" sz="2100" dirty="0" smtClean="0">
                <a:solidFill>
                  <a:srgbClr val="0070C0"/>
                </a:solidFill>
              </a:rPr>
              <a:t>Protocol.</a:t>
            </a:r>
            <a:endParaRPr lang="vi-VN" sz="21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vi-VN" dirty="0"/>
          </a:p>
        </p:txBody>
      </p:sp>
      <p:pic>
        <p:nvPicPr>
          <p:cNvPr id="7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596"/>
            <a:ext cx="2714352" cy="601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tuyen\Desktop\lo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17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620688"/>
            <a:ext cx="936104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vi-VN" b="1" dirty="0" smtClean="0"/>
              <a:t>Software requirements specification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0"/>
            <a:ext cx="4104456" cy="83671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Future Lock Security</a:t>
            </a:r>
            <a:endParaRPr lang="vi-V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81444" y="1556792"/>
            <a:ext cx="8755052" cy="530120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/>
              <a:t>System </a:t>
            </a:r>
            <a:r>
              <a:rPr lang="en-US" sz="2800" b="1" dirty="0" smtClean="0"/>
              <a:t>Requirement</a:t>
            </a:r>
          </a:p>
          <a:p>
            <a:pPr>
              <a:lnSpc>
                <a:spcPct val="150000"/>
              </a:lnSpc>
            </a:pPr>
            <a:r>
              <a:rPr lang="en-US" dirty="0"/>
              <a:t>Functional </a:t>
            </a:r>
            <a:r>
              <a:rPr lang="en-US" dirty="0" smtClean="0"/>
              <a:t>Requirements.</a:t>
            </a:r>
            <a:endParaRPr lang="vi-VN" dirty="0"/>
          </a:p>
          <a:p>
            <a:pPr marL="0" lvl="0" indent="0">
              <a:lnSpc>
                <a:spcPct val="150000"/>
              </a:lnSpc>
              <a:buNone/>
            </a:pPr>
            <a:r>
              <a:rPr lang="en-US" dirty="0" smtClean="0">
                <a:solidFill>
                  <a:srgbClr val="0070C0"/>
                </a:solidFill>
              </a:rPr>
              <a:t>	</a:t>
            </a:r>
            <a:r>
              <a:rPr lang="en-US" sz="2100" dirty="0" smtClean="0">
                <a:solidFill>
                  <a:srgbClr val="0070C0"/>
                </a:solidFill>
              </a:rPr>
              <a:t>_ </a:t>
            </a:r>
            <a:r>
              <a:rPr lang="en-US" sz="2100" dirty="0">
                <a:solidFill>
                  <a:srgbClr val="0070C0"/>
                </a:solidFill>
              </a:rPr>
              <a:t>Overall</a:t>
            </a:r>
            <a:r>
              <a:rPr lang="en-US" sz="2100" dirty="0" smtClean="0">
                <a:solidFill>
                  <a:srgbClr val="0070C0"/>
                </a:solidFill>
              </a:rPr>
              <a:t>.</a:t>
            </a:r>
            <a:endParaRPr lang="en-US" sz="2100" dirty="0" smtClean="0">
              <a:solidFill>
                <a:srgbClr val="0070C0"/>
              </a:solidFill>
            </a:endParaRPr>
          </a:p>
          <a:p>
            <a:pPr marL="0" lvl="0" indent="0">
              <a:lnSpc>
                <a:spcPct val="150000"/>
              </a:lnSpc>
              <a:buNone/>
            </a:pPr>
            <a:r>
              <a:rPr lang="en-US" sz="2100" dirty="0" smtClean="0">
                <a:solidFill>
                  <a:srgbClr val="0070C0"/>
                </a:solidFill>
              </a:rPr>
              <a:t>	_ </a:t>
            </a:r>
            <a:r>
              <a:rPr lang="en-US" sz="2100" dirty="0">
                <a:solidFill>
                  <a:srgbClr val="0070C0"/>
                </a:solidFill>
              </a:rPr>
              <a:t>Use Case Diagram and Specification</a:t>
            </a:r>
            <a:r>
              <a:rPr lang="en-US" sz="2100" dirty="0" smtClean="0">
                <a:solidFill>
                  <a:srgbClr val="0070C0"/>
                </a:solidFill>
              </a:rPr>
              <a:t>.</a:t>
            </a:r>
          </a:p>
          <a:p>
            <a:pPr marL="0" lvl="0" indent="0">
              <a:lnSpc>
                <a:spcPct val="150000"/>
              </a:lnSpc>
              <a:buNone/>
            </a:pPr>
            <a:endParaRPr lang="en-US" sz="2100" dirty="0" smtClean="0">
              <a:solidFill>
                <a:srgbClr val="0070C0"/>
              </a:solidFill>
            </a:endParaRPr>
          </a:p>
        </p:txBody>
      </p:sp>
      <p:pic>
        <p:nvPicPr>
          <p:cNvPr id="7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596"/>
            <a:ext cx="2714352" cy="601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tuyen\Desktop\lo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1484" y="4149080"/>
            <a:ext cx="6492924" cy="2557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555367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620688"/>
            <a:ext cx="936104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vi-VN" b="1" dirty="0" smtClean="0"/>
              <a:t>Software requirements specification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0"/>
            <a:ext cx="4104456" cy="83671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Future Lock Security</a:t>
            </a:r>
            <a:endParaRPr lang="vi-V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988828939"/>
              </p:ext>
            </p:extLst>
          </p:nvPr>
        </p:nvGraphicFramePr>
        <p:xfrm>
          <a:off x="0" y="1772811"/>
          <a:ext cx="9036495" cy="47525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1973"/>
                <a:gridCol w="2435506"/>
                <a:gridCol w="5649016"/>
              </a:tblGrid>
              <a:tr h="582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</a:t>
                      </a:r>
                      <a:endParaRPr lang="vi-V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Use Case Name</a:t>
                      </a:r>
                      <a:endParaRPr lang="vi-V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Summary</a:t>
                      </a:r>
                      <a:endParaRPr lang="vi-V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25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A1</a:t>
                      </a:r>
                      <a:endParaRPr lang="vi-V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Change lock’s status</a:t>
                      </a:r>
                      <a:endParaRPr lang="vi-V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User tap on the status icon to change the status of the lock</a:t>
                      </a:r>
                      <a:endParaRPr lang="vi-V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95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A2</a:t>
                      </a:r>
                      <a:endParaRPr lang="vi-V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Connect to the lock system</a:t>
                      </a:r>
                      <a:endParaRPr lang="vi-V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User select the lock system from </a:t>
                      </a:r>
                      <a:r>
                        <a:rPr lang="en-US" sz="1800" dirty="0" err="1">
                          <a:effectLst/>
                        </a:rPr>
                        <a:t>bluetooth</a:t>
                      </a:r>
                      <a:r>
                        <a:rPr lang="en-US" sz="1800" dirty="0">
                          <a:effectLst/>
                        </a:rPr>
                        <a:t> list (can change to auto connect) and enter the password</a:t>
                      </a:r>
                      <a:endParaRPr lang="vi-V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95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A3</a:t>
                      </a:r>
                      <a:endParaRPr lang="vi-V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Change password</a:t>
                      </a:r>
                      <a:endParaRPr lang="vi-V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Master User can change the current password to the new one</a:t>
                      </a:r>
                      <a:endParaRPr lang="vi-V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195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A4</a:t>
                      </a:r>
                      <a:endParaRPr lang="vi-V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Configure the lock mode</a:t>
                      </a:r>
                      <a:endParaRPr lang="vi-V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Master User can change the parameters in the lock mode (auto mode, smart mode,….)</a:t>
                      </a:r>
                      <a:endParaRPr lang="vi-V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596"/>
            <a:ext cx="2714352" cy="6010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03375" y="36877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C:\Users\tuyen\Desktop\lo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6029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620688"/>
            <a:ext cx="936104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vi-VN" b="1" dirty="0" smtClean="0"/>
              <a:t>Software requirements specification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0"/>
            <a:ext cx="4104456" cy="83671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Future Lock Security</a:t>
            </a:r>
            <a:endParaRPr lang="vi-VN" dirty="0"/>
          </a:p>
        </p:txBody>
      </p:sp>
      <p:pic>
        <p:nvPicPr>
          <p:cNvPr id="7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596"/>
            <a:ext cx="2714352" cy="6010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03375" y="36877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855944977"/>
              </p:ext>
            </p:extLst>
          </p:nvPr>
        </p:nvGraphicFramePr>
        <p:xfrm>
          <a:off x="611560" y="3138234"/>
          <a:ext cx="7992888" cy="2952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7346"/>
                <a:gridCol w="1692612"/>
                <a:gridCol w="5842930"/>
              </a:tblGrid>
              <a:tr h="738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</a:t>
                      </a:r>
                      <a:endParaRPr lang="vi-V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65" marR="49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Item</a:t>
                      </a:r>
                      <a:endParaRPr lang="vi-V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65" marR="49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Why do we use it?</a:t>
                      </a:r>
                      <a:endParaRPr lang="vi-V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65" marR="49565" marT="0" marB="0"/>
                </a:tc>
              </a:tr>
              <a:tr h="738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</a:t>
                      </a:r>
                      <a:endParaRPr lang="vi-V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65" marR="49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Arduino</a:t>
                      </a:r>
                      <a:r>
                        <a:rPr lang="en-US" sz="1800" dirty="0">
                          <a:effectLst/>
                        </a:rPr>
                        <a:t> Uno</a:t>
                      </a:r>
                      <a:endParaRPr lang="vi-V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65" marR="49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Popular and approach to new products. 3</a:t>
                      </a:r>
                      <a:endParaRPr lang="vi-V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65" marR="49565" marT="0" marB="0"/>
                </a:tc>
              </a:tr>
              <a:tr h="738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</a:t>
                      </a:r>
                      <a:endParaRPr lang="vi-V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65" marR="49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HC-05</a:t>
                      </a:r>
                      <a:endParaRPr lang="vi-V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65" marR="49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New module communicate using Bluetooth.</a:t>
                      </a:r>
                      <a:endParaRPr lang="vi-V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65" marR="49565" marT="0" marB="0"/>
                </a:tc>
              </a:tr>
              <a:tr h="7380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3</a:t>
                      </a:r>
                      <a:endParaRPr lang="vi-VN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65" marR="49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vi-V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65" marR="4956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vi-VN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9565" marR="49565" marT="0" marB="0"/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85180" y="1216569"/>
            <a:ext cx="8863012" cy="1920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300" b="1" dirty="0">
              <a:solidFill>
                <a:srgbClr val="5B9BD5"/>
              </a:solidFill>
              <a:latin typeface="Calibri Light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5B9BD5"/>
              </a:solidFill>
              <a:effectLst/>
              <a:latin typeface="Calibri Light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Infrastructure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and </a:t>
            </a: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Tools: </a:t>
            </a:r>
            <a:endParaRPr kumimoji="0" lang="en-US" sz="240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100" i="0" u="none" strike="noStrike" cap="none" normalizeH="0" baseline="0" dirty="0" smtClean="0">
                <a:ln>
                  <a:noFill/>
                </a:ln>
                <a:solidFill>
                  <a:srgbClr val="5B9BD5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_ Hardware:</a:t>
            </a:r>
            <a:endParaRPr kumimoji="0" lang="en-US" sz="2100" i="0" u="none" strike="noStrike" cap="none" normalizeH="0" baseline="0" dirty="0" smtClean="0">
              <a:ln>
                <a:noFill/>
              </a:ln>
              <a:solidFill>
                <a:srgbClr val="5B9BD5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C:\Users\tuyen\Desktop\lo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48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620688"/>
            <a:ext cx="9361040" cy="1440160"/>
          </a:xfrm>
        </p:spPr>
        <p:txBody>
          <a:bodyPr>
            <a:normAutofit fontScale="90000"/>
          </a:bodyPr>
          <a:lstStyle/>
          <a:p>
            <a:pPr algn="ctr"/>
            <a:r>
              <a:rPr lang="vi-VN" b="1" dirty="0" smtClean="0"/>
              <a:t>Software requirements specification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0"/>
            <a:ext cx="4104456" cy="83671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Future Lock Security</a:t>
            </a:r>
            <a:endParaRPr lang="vi-VN" dirty="0"/>
          </a:p>
        </p:txBody>
      </p:sp>
      <p:pic>
        <p:nvPicPr>
          <p:cNvPr id="7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596"/>
            <a:ext cx="2714352" cy="6010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03375" y="36877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285180" y="1735942"/>
            <a:ext cx="8863012" cy="882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300" b="1" dirty="0">
              <a:solidFill>
                <a:srgbClr val="5B9BD5"/>
              </a:solidFill>
              <a:latin typeface="Calibri Light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 smtClean="0">
              <a:ln>
                <a:noFill/>
              </a:ln>
              <a:solidFill>
                <a:srgbClr val="5B9BD5"/>
              </a:solidFill>
              <a:effectLst/>
              <a:latin typeface="Calibri Light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5180" y="1556792"/>
            <a:ext cx="8858820" cy="516589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/>
              <a:t>Non-functional </a:t>
            </a:r>
            <a:r>
              <a:rPr lang="en-US" sz="2800" b="1" dirty="0" smtClean="0"/>
              <a:t>Specification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Reliability</a:t>
            </a:r>
          </a:p>
          <a:p>
            <a:pPr>
              <a:lnSpc>
                <a:spcPct val="150000"/>
              </a:lnSpc>
            </a:pPr>
            <a:r>
              <a:rPr lang="en-US" dirty="0"/>
              <a:t>Performance </a:t>
            </a:r>
            <a:r>
              <a:rPr lang="en-US" dirty="0" smtClean="0"/>
              <a:t>Requirements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800" dirty="0" smtClean="0"/>
              <a:t>	</a:t>
            </a:r>
            <a:r>
              <a:rPr lang="en-US" sz="2100" dirty="0" smtClean="0">
                <a:solidFill>
                  <a:srgbClr val="0070C0"/>
                </a:solidFill>
              </a:rPr>
              <a:t>_ Availability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100" dirty="0" smtClean="0">
                <a:solidFill>
                  <a:srgbClr val="0070C0"/>
                </a:solidFill>
              </a:rPr>
              <a:t>	_ Response time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100" dirty="0" smtClean="0">
                <a:solidFill>
                  <a:srgbClr val="0070C0"/>
                </a:solidFill>
              </a:rPr>
              <a:t>	_ Usability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100" dirty="0" smtClean="0">
                <a:solidFill>
                  <a:srgbClr val="0070C0"/>
                </a:solidFill>
              </a:rPr>
              <a:t>	_ Hardware/Software </a:t>
            </a:r>
            <a:r>
              <a:rPr lang="en-US" sz="2100" dirty="0">
                <a:solidFill>
                  <a:srgbClr val="0070C0"/>
                </a:solidFill>
              </a:rPr>
              <a:t>Requirements</a:t>
            </a:r>
            <a:endParaRPr lang="vi-VN" sz="2100" dirty="0">
              <a:solidFill>
                <a:srgbClr val="0070C0"/>
              </a:solidFill>
            </a:endParaRPr>
          </a:p>
        </p:txBody>
      </p:sp>
      <p:pic>
        <p:nvPicPr>
          <p:cNvPr id="10" name="Picture 2" descr="C:\Users\tuyen\Desktop\lo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043216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620688"/>
            <a:ext cx="9361040" cy="1440160"/>
          </a:xfrm>
        </p:spPr>
        <p:txBody>
          <a:bodyPr>
            <a:normAutofit/>
          </a:bodyPr>
          <a:lstStyle/>
          <a:p>
            <a:pPr algn="ctr"/>
            <a:r>
              <a:rPr lang="vi-VN" b="1" dirty="0" smtClean="0"/>
              <a:t>Software DESign specification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0"/>
            <a:ext cx="4104456" cy="83671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Future Lock Security</a:t>
            </a:r>
            <a:endParaRPr lang="vi-VN" dirty="0"/>
          </a:p>
        </p:txBody>
      </p:sp>
      <p:pic>
        <p:nvPicPr>
          <p:cNvPr id="7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596"/>
            <a:ext cx="2714352" cy="6010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03375" y="36877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81444" y="1772816"/>
            <a:ext cx="8395012" cy="4392488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/>
              <a:t>Design overview</a:t>
            </a:r>
            <a:endParaRPr lang="vi-VN" sz="2800" b="1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	- </a:t>
            </a:r>
            <a:r>
              <a:rPr lang="en-US" dirty="0"/>
              <a:t>System Architecture  </a:t>
            </a:r>
            <a:endParaRPr lang="vi-VN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	- </a:t>
            </a:r>
            <a:r>
              <a:rPr lang="en-US" dirty="0"/>
              <a:t>Component Diagram  </a:t>
            </a:r>
            <a:endParaRPr lang="vi-VN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	- </a:t>
            </a:r>
            <a:r>
              <a:rPr lang="en-US" dirty="0"/>
              <a:t>Sequence Diagram  </a:t>
            </a:r>
            <a:endParaRPr lang="vi-VN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	- </a:t>
            </a:r>
            <a:r>
              <a:rPr lang="en-US" dirty="0"/>
              <a:t>Hardware Interface Design  </a:t>
            </a:r>
            <a:endParaRPr lang="vi-VN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	- </a:t>
            </a:r>
            <a:r>
              <a:rPr lang="en-US" dirty="0"/>
              <a:t>Theories and Algorithms  </a:t>
            </a:r>
            <a:endParaRPr lang="vi-VN" dirty="0"/>
          </a:p>
          <a:p>
            <a:pPr marL="0" indent="0">
              <a:buNone/>
            </a:pPr>
            <a:endParaRPr lang="vi-VN" dirty="0"/>
          </a:p>
        </p:txBody>
      </p:sp>
      <p:pic>
        <p:nvPicPr>
          <p:cNvPr id="9" name="Picture 2" descr="C:\Users\tuyen\Desktop\lo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48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620688"/>
            <a:ext cx="9361040" cy="1440160"/>
          </a:xfrm>
        </p:spPr>
        <p:txBody>
          <a:bodyPr>
            <a:normAutofit/>
          </a:bodyPr>
          <a:lstStyle/>
          <a:p>
            <a:pPr algn="ctr"/>
            <a:r>
              <a:rPr lang="vi-VN" b="1" dirty="0" smtClean="0"/>
              <a:t>Software DESign specification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0"/>
            <a:ext cx="4104456" cy="83671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Future Lock Security</a:t>
            </a:r>
            <a:endParaRPr lang="vi-VN" dirty="0"/>
          </a:p>
        </p:txBody>
      </p:sp>
      <p:pic>
        <p:nvPicPr>
          <p:cNvPr id="7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596"/>
            <a:ext cx="2714352" cy="6010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03375" y="36877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81444" y="1772816"/>
            <a:ext cx="8395012" cy="288032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/>
              <a:t>System Architectural Design</a:t>
            </a:r>
            <a:endParaRPr lang="en-US" sz="2800" b="1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	- </a:t>
            </a:r>
            <a:r>
              <a:rPr lang="en-US" dirty="0"/>
              <a:t>Choice of System Architecture</a:t>
            </a:r>
            <a:endParaRPr lang="vi-VN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	</a:t>
            </a:r>
            <a:endParaRPr lang="vi-VN" dirty="0"/>
          </a:p>
        </p:txBody>
      </p:sp>
      <p:pic>
        <p:nvPicPr>
          <p:cNvPr id="9" name="Picture 2" descr="C:\Users\tuyen\Desktop\lo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284984"/>
            <a:ext cx="6336704" cy="343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1928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620688"/>
            <a:ext cx="9361040" cy="1440160"/>
          </a:xfrm>
        </p:spPr>
        <p:txBody>
          <a:bodyPr>
            <a:normAutofit/>
          </a:bodyPr>
          <a:lstStyle/>
          <a:p>
            <a:pPr algn="ctr"/>
            <a:r>
              <a:rPr lang="vi-VN" b="1" dirty="0" smtClean="0"/>
              <a:t>Software DESign specification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0"/>
            <a:ext cx="4104456" cy="83671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Future Lock Security</a:t>
            </a:r>
            <a:endParaRPr lang="vi-VN" dirty="0"/>
          </a:p>
        </p:txBody>
      </p:sp>
      <p:pic>
        <p:nvPicPr>
          <p:cNvPr id="7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596"/>
            <a:ext cx="2714352" cy="6010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03375" y="36877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81444" y="1772816"/>
            <a:ext cx="8395012" cy="4392488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/>
              <a:t>System Architectural </a:t>
            </a:r>
            <a:r>
              <a:rPr lang="en-US" sz="2800" b="1" dirty="0" smtClean="0"/>
              <a:t>Design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- </a:t>
            </a:r>
            <a:r>
              <a:rPr lang="en-US" sz="2600" dirty="0"/>
              <a:t>Description of the System </a:t>
            </a:r>
            <a:r>
              <a:rPr lang="en-US" sz="2600" dirty="0" smtClean="0"/>
              <a:t>Interface.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300" dirty="0" smtClean="0"/>
              <a:t>- </a:t>
            </a:r>
            <a:r>
              <a:rPr lang="en-US" sz="2300" dirty="0"/>
              <a:t>Power: This component is used so supply energy power for circuit.</a:t>
            </a:r>
            <a:endParaRPr lang="vi-VN" sz="2300" dirty="0"/>
          </a:p>
          <a:p>
            <a:pPr marL="0" indent="0">
              <a:buNone/>
            </a:pPr>
            <a:r>
              <a:rPr lang="en-US" sz="2300" dirty="0"/>
              <a:t>	</a:t>
            </a:r>
            <a:r>
              <a:rPr lang="en-US" sz="2300" dirty="0" smtClean="0"/>
              <a:t>- </a:t>
            </a:r>
            <a:r>
              <a:rPr lang="en-US" sz="2300" dirty="0" err="1"/>
              <a:t>Arduino</a:t>
            </a:r>
            <a:r>
              <a:rPr lang="en-US" sz="2300" dirty="0"/>
              <a:t> Uno: :  Communicate with the android application via HC05, handling the data, control the electric lock via digital port.</a:t>
            </a:r>
            <a:endParaRPr lang="vi-VN" sz="2300" dirty="0"/>
          </a:p>
          <a:p>
            <a:pPr marL="0" indent="0">
              <a:buNone/>
            </a:pPr>
            <a:r>
              <a:rPr lang="en-US" sz="2300" dirty="0" smtClean="0"/>
              <a:t>	- </a:t>
            </a:r>
            <a:r>
              <a:rPr lang="en-US" sz="2300" dirty="0"/>
              <a:t>HC05: Transfer data  from android application to </a:t>
            </a:r>
            <a:r>
              <a:rPr lang="en-US" sz="2300" dirty="0" err="1"/>
              <a:t>Arduino</a:t>
            </a:r>
            <a:r>
              <a:rPr lang="en-US" sz="2300" dirty="0"/>
              <a:t> via </a:t>
            </a:r>
            <a:r>
              <a:rPr lang="en-US" sz="2300" dirty="0" err="1"/>
              <a:t>bluetooth</a:t>
            </a:r>
            <a:r>
              <a:rPr lang="en-US" sz="2300" dirty="0"/>
              <a:t>.</a:t>
            </a:r>
            <a:endParaRPr lang="vi-VN" sz="2300" dirty="0"/>
          </a:p>
          <a:p>
            <a:pPr marL="0" indent="0">
              <a:buNone/>
            </a:pPr>
            <a:r>
              <a:rPr lang="en-US" sz="2300" dirty="0" smtClean="0"/>
              <a:t>	- </a:t>
            </a:r>
            <a:r>
              <a:rPr lang="en-US" sz="2300" dirty="0"/>
              <a:t>Electronic Lock: This component is control by </a:t>
            </a:r>
            <a:r>
              <a:rPr lang="en-US" sz="2300" dirty="0" err="1"/>
              <a:t>Arduino</a:t>
            </a:r>
            <a:r>
              <a:rPr lang="en-US" sz="2300" dirty="0"/>
              <a:t> Uno.</a:t>
            </a:r>
            <a:endParaRPr lang="vi-VN" sz="2300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	</a:t>
            </a:r>
            <a:endParaRPr lang="vi-VN" dirty="0"/>
          </a:p>
        </p:txBody>
      </p:sp>
      <p:pic>
        <p:nvPicPr>
          <p:cNvPr id="9" name="Picture 2" descr="C:\Users\tuyen\Desktop\lo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509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10600" cy="144016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Project Introduction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9762" y="22312"/>
            <a:ext cx="3456385" cy="74239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Future Lock Security</a:t>
            </a:r>
            <a:endParaRPr lang="vi-V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07504" y="1556792"/>
            <a:ext cx="9030547" cy="180020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Idea </a:t>
            </a: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</a:rPr>
              <a:t>of capstone </a:t>
            </a: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</a:rPr>
              <a:t>project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:</a:t>
            </a:r>
            <a:endParaRPr lang="vi-VN" sz="28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596"/>
            <a:ext cx="2714352" cy="601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4" descr="C:\Users\tuyen\Desktop\NVH4133_5b19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911" y="2959077"/>
            <a:ext cx="2396980" cy="17176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3" name="Picture 5" descr="C:\Users\tuyen\Desktop\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6074" y="3020495"/>
            <a:ext cx="2866230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5" name="Picture 7" descr="C:\Users\tuyen\Desktop\WP_1-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80" y="2536676"/>
            <a:ext cx="1782283" cy="28818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0" name="Picture 2" descr="C:\Users\tuyen\Desktop\lol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1150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620688"/>
            <a:ext cx="9361040" cy="1440160"/>
          </a:xfrm>
        </p:spPr>
        <p:txBody>
          <a:bodyPr>
            <a:normAutofit/>
          </a:bodyPr>
          <a:lstStyle/>
          <a:p>
            <a:pPr algn="ctr"/>
            <a:r>
              <a:rPr lang="vi-VN" b="1" dirty="0" smtClean="0"/>
              <a:t>Software design specification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0"/>
            <a:ext cx="4104456" cy="83671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Future Lock Security</a:t>
            </a:r>
            <a:endParaRPr lang="vi-VN" dirty="0"/>
          </a:p>
        </p:txBody>
      </p:sp>
      <p:pic>
        <p:nvPicPr>
          <p:cNvPr id="7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596"/>
            <a:ext cx="2714352" cy="6010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03375" y="36877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785500" y="2605919"/>
            <a:ext cx="4290556" cy="2620888"/>
          </a:xfrm>
        </p:spPr>
        <p:txBody>
          <a:bodyPr/>
          <a:lstStyle/>
          <a:p>
            <a:r>
              <a:rPr lang="en-US" b="1" dirty="0" smtClean="0">
                <a:solidFill>
                  <a:srgbClr val="0070C0"/>
                </a:solidFill>
              </a:rPr>
              <a:t>System </a:t>
            </a:r>
            <a:r>
              <a:rPr lang="en-US" b="1" dirty="0" smtClean="0">
                <a:solidFill>
                  <a:srgbClr val="0070C0"/>
                </a:solidFill>
              </a:rPr>
              <a:t>Flowchart</a:t>
            </a:r>
          </a:p>
          <a:p>
            <a:pPr marL="0" indent="0">
              <a:buNone/>
            </a:pPr>
            <a:r>
              <a:rPr lang="en-US" dirty="0" smtClean="0"/>
              <a:t> Connect </a:t>
            </a:r>
            <a:r>
              <a:rPr lang="en-US" dirty="0"/>
              <a:t>to HC-05 module</a:t>
            </a:r>
            <a:endParaRPr lang="vi-VN" b="1" dirty="0">
              <a:solidFill>
                <a:srgbClr val="0070C0"/>
              </a:solidFill>
            </a:endParaRPr>
          </a:p>
          <a:p>
            <a:endParaRPr lang="vi-VN" dirty="0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6123"/>
            <a:ext cx="1847602" cy="5177680"/>
          </a:xfrm>
          <a:prstGeom prst="rect">
            <a:avLst/>
          </a:prstGeom>
        </p:spPr>
      </p:pic>
      <p:pic>
        <p:nvPicPr>
          <p:cNvPr id="10" name="Picture 2" descr="C:\Users\tuyen\Desktop\lo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2079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620688"/>
            <a:ext cx="9361040" cy="1440160"/>
          </a:xfrm>
        </p:spPr>
        <p:txBody>
          <a:bodyPr>
            <a:normAutofit/>
          </a:bodyPr>
          <a:lstStyle/>
          <a:p>
            <a:pPr algn="ctr"/>
            <a:r>
              <a:rPr lang="vi-VN" b="1" dirty="0" smtClean="0"/>
              <a:t>Software design specification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0"/>
            <a:ext cx="4104456" cy="83671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Future Lock Security</a:t>
            </a:r>
            <a:endParaRPr lang="vi-VN" dirty="0"/>
          </a:p>
        </p:txBody>
      </p:sp>
      <p:pic>
        <p:nvPicPr>
          <p:cNvPr id="7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596"/>
            <a:ext cx="2714352" cy="6010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03375" y="36877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27584" y="2605919"/>
            <a:ext cx="4290556" cy="262088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System </a:t>
            </a:r>
            <a:r>
              <a:rPr lang="en-US" b="1" dirty="0" smtClean="0">
                <a:solidFill>
                  <a:srgbClr val="0070C0"/>
                </a:solidFill>
              </a:rPr>
              <a:t>Flowchart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Access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to the lock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system</a:t>
            </a:r>
            <a:endParaRPr lang="vi-VN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vi-VN" dirty="0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12776"/>
            <a:ext cx="1722264" cy="5276850"/>
          </a:xfrm>
          <a:prstGeom prst="rect">
            <a:avLst/>
          </a:prstGeom>
        </p:spPr>
      </p:pic>
      <p:pic>
        <p:nvPicPr>
          <p:cNvPr id="10" name="Picture 2" descr="C:\Users\tuyen\Desktop\lo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520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620688"/>
            <a:ext cx="9361040" cy="1440160"/>
          </a:xfrm>
        </p:spPr>
        <p:txBody>
          <a:bodyPr>
            <a:normAutofit/>
          </a:bodyPr>
          <a:lstStyle/>
          <a:p>
            <a:pPr algn="ctr"/>
            <a:r>
              <a:rPr lang="vi-VN" b="1" dirty="0" smtClean="0"/>
              <a:t>Software design specification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0"/>
            <a:ext cx="4104456" cy="83671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Future Lock Security</a:t>
            </a:r>
            <a:endParaRPr lang="vi-VN" dirty="0"/>
          </a:p>
        </p:txBody>
      </p:sp>
      <p:pic>
        <p:nvPicPr>
          <p:cNvPr id="7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596"/>
            <a:ext cx="2714352" cy="6010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03375" y="36877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769551" y="2605919"/>
            <a:ext cx="4290556" cy="262088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System </a:t>
            </a:r>
            <a:r>
              <a:rPr lang="en-US" b="1" dirty="0" smtClean="0">
                <a:solidFill>
                  <a:srgbClr val="0070C0"/>
                </a:solidFill>
              </a:rPr>
              <a:t>Flowchart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Change lock’s status</a:t>
            </a:r>
            <a:endParaRPr lang="vi-VN" dirty="0"/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255" y="1497807"/>
            <a:ext cx="2160240" cy="5294312"/>
          </a:xfrm>
          <a:prstGeom prst="rect">
            <a:avLst/>
          </a:prstGeom>
        </p:spPr>
      </p:pic>
      <p:pic>
        <p:nvPicPr>
          <p:cNvPr id="11" name="Picture 2" descr="C:\Users\tuyen\Desktop\lo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308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620688"/>
            <a:ext cx="9361040" cy="1440160"/>
          </a:xfrm>
        </p:spPr>
        <p:txBody>
          <a:bodyPr>
            <a:normAutofit/>
          </a:bodyPr>
          <a:lstStyle/>
          <a:p>
            <a:pPr algn="ctr"/>
            <a:r>
              <a:rPr lang="vi-VN" b="1" dirty="0" smtClean="0"/>
              <a:t>Software design specification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0"/>
            <a:ext cx="4608512" cy="83671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Future Lock Security</a:t>
            </a:r>
            <a:endParaRPr lang="vi-VN" dirty="0"/>
          </a:p>
        </p:txBody>
      </p:sp>
      <p:pic>
        <p:nvPicPr>
          <p:cNvPr id="7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596"/>
            <a:ext cx="2714352" cy="6010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03375" y="36877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83568" y="2605919"/>
            <a:ext cx="4290556" cy="2620888"/>
          </a:xfrm>
        </p:spPr>
        <p:txBody>
          <a:bodyPr/>
          <a:lstStyle/>
          <a:p>
            <a:r>
              <a:rPr lang="en-US" b="1" dirty="0">
                <a:solidFill>
                  <a:srgbClr val="0070C0"/>
                </a:solidFill>
              </a:rPr>
              <a:t>System </a:t>
            </a:r>
            <a:r>
              <a:rPr lang="en-US" b="1" dirty="0" smtClean="0">
                <a:solidFill>
                  <a:srgbClr val="0070C0"/>
                </a:solidFill>
              </a:rPr>
              <a:t>Flowchart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US" dirty="0"/>
              <a:t>Change password</a:t>
            </a:r>
            <a:endParaRPr lang="vi-VN" dirty="0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458355"/>
            <a:ext cx="1584176" cy="5373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4721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620688"/>
            <a:ext cx="9361040" cy="1440160"/>
          </a:xfrm>
        </p:spPr>
        <p:txBody>
          <a:bodyPr>
            <a:normAutofit/>
          </a:bodyPr>
          <a:lstStyle/>
          <a:p>
            <a:pPr algn="ctr"/>
            <a:r>
              <a:rPr lang="vi-VN" b="1" dirty="0" smtClean="0"/>
              <a:t>Software design specification</a:t>
            </a:r>
            <a:r>
              <a:rPr lang="vi-VN" dirty="0" smtClean="0"/>
              <a:t/>
            </a:r>
            <a:br>
              <a:rPr lang="vi-VN" dirty="0" smtClean="0"/>
            </a:b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3488" y="0"/>
            <a:ext cx="4112528" cy="83671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Future Lock Security</a:t>
            </a:r>
            <a:endParaRPr lang="vi-VN" dirty="0"/>
          </a:p>
        </p:txBody>
      </p:sp>
      <p:pic>
        <p:nvPicPr>
          <p:cNvPr id="7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596"/>
            <a:ext cx="2714352" cy="6010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03375" y="36877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Content Placeholder 5"/>
          <p:cNvPicPr>
            <a:picLocks noGr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763" y="2382664"/>
            <a:ext cx="7027316" cy="38201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03488" y="1556792"/>
            <a:ext cx="353646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Sequence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Diagram</a:t>
            </a:r>
          </a:p>
          <a:p>
            <a:r>
              <a:rPr lang="en-US" sz="2100" dirty="0"/>
              <a:t>Connect to HC-05 module</a:t>
            </a:r>
            <a:endParaRPr lang="vi-VN" sz="2100" dirty="0">
              <a:solidFill>
                <a:srgbClr val="0070C0"/>
              </a:solidFill>
            </a:endParaRPr>
          </a:p>
        </p:txBody>
      </p:sp>
      <p:pic>
        <p:nvPicPr>
          <p:cNvPr id="9" name="Picture 2" descr="C:\Users\tuyen\Desktop\lo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82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620688"/>
            <a:ext cx="9361040" cy="1440160"/>
          </a:xfrm>
        </p:spPr>
        <p:txBody>
          <a:bodyPr>
            <a:normAutofit/>
          </a:bodyPr>
          <a:lstStyle/>
          <a:p>
            <a:pPr algn="ctr"/>
            <a:r>
              <a:rPr lang="vi-VN" b="1" dirty="0" smtClean="0"/>
              <a:t>Software design specification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0"/>
            <a:ext cx="4104456" cy="83671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Future Lock Security</a:t>
            </a:r>
            <a:endParaRPr lang="vi-VN" dirty="0"/>
          </a:p>
        </p:txBody>
      </p:sp>
      <p:pic>
        <p:nvPicPr>
          <p:cNvPr id="7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596"/>
            <a:ext cx="2714352" cy="6010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03375" y="36877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0" y="1668091"/>
            <a:ext cx="4290556" cy="2476872"/>
          </a:xfrm>
        </p:spPr>
        <p:txBody>
          <a:bodyPr/>
          <a:lstStyle/>
          <a:p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Access to the lock system</a:t>
            </a:r>
            <a:endParaRPr lang="vi-VN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120" y="2079948"/>
            <a:ext cx="6375648" cy="4130030"/>
          </a:xfrm>
          <a:prstGeom prst="rect">
            <a:avLst/>
          </a:prstGeom>
        </p:spPr>
      </p:pic>
      <p:pic>
        <p:nvPicPr>
          <p:cNvPr id="9" name="Picture 2" descr="C:\Users\tuyen\Desktop\lo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186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10600" cy="144016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Project Introduction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0"/>
            <a:ext cx="4104456" cy="83671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Future Lock Security</a:t>
            </a:r>
            <a:endParaRPr lang="vi-VN" dirty="0"/>
          </a:p>
        </p:txBody>
      </p:sp>
      <p:pic>
        <p:nvPicPr>
          <p:cNvPr id="7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596"/>
            <a:ext cx="2714352" cy="601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/>
          <p:cNvPicPr>
            <a:picLocks noGr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276872"/>
            <a:ext cx="7031905" cy="40872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95536" y="1556792"/>
            <a:ext cx="30963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2">
                    <a:lumMod val="50000"/>
                  </a:schemeClr>
                </a:solidFill>
              </a:rPr>
              <a:t>Change lock’s status</a:t>
            </a:r>
            <a:endParaRPr lang="vi-VN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2" descr="C:\Users\tuyen\Desktop\lo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8498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620688"/>
            <a:ext cx="9361040" cy="1440160"/>
          </a:xfrm>
        </p:spPr>
        <p:txBody>
          <a:bodyPr>
            <a:normAutofit/>
          </a:bodyPr>
          <a:lstStyle/>
          <a:p>
            <a:pPr algn="ctr"/>
            <a:r>
              <a:rPr lang="vi-VN" b="1" dirty="0" smtClean="0"/>
              <a:t>Software design specification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0"/>
            <a:ext cx="4104456" cy="83671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Future Lock Security</a:t>
            </a:r>
            <a:endParaRPr lang="vi-VN" dirty="0"/>
          </a:p>
        </p:txBody>
      </p:sp>
      <p:pic>
        <p:nvPicPr>
          <p:cNvPr id="7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596"/>
            <a:ext cx="2714352" cy="6010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03375" y="36877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5536" y="2322004"/>
            <a:ext cx="6984776" cy="2731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/>
              <a:t>User Interface Design</a:t>
            </a:r>
            <a:r>
              <a:rPr lang="en-US" sz="2800" b="1" dirty="0" smtClean="0"/>
              <a:t>/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/>
              <a:t>Hardware </a:t>
            </a:r>
            <a:r>
              <a:rPr lang="en-US" sz="2800" b="1" dirty="0"/>
              <a:t>Interface </a:t>
            </a:r>
            <a:r>
              <a:rPr lang="en-US" sz="2800" b="1" dirty="0" smtClean="0"/>
              <a:t>Design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User </a:t>
            </a:r>
            <a:r>
              <a:rPr lang="en-US" sz="2400" dirty="0"/>
              <a:t>Interface </a:t>
            </a:r>
            <a:r>
              <a:rPr lang="en-US" sz="2400" dirty="0" smtClean="0"/>
              <a:t>Design</a:t>
            </a:r>
            <a:endParaRPr lang="vi-VN" sz="2400" dirty="0"/>
          </a:p>
          <a:p>
            <a:pPr>
              <a:lnSpc>
                <a:spcPct val="150000"/>
              </a:lnSpc>
            </a:pPr>
            <a:r>
              <a:rPr lang="en-US" sz="2100" dirty="0" smtClean="0"/>
              <a:t>	_ Android’s </a:t>
            </a:r>
            <a:r>
              <a:rPr lang="en-US" sz="2100" dirty="0"/>
              <a:t>User Interface Design</a:t>
            </a:r>
            <a:endParaRPr lang="vi-VN" sz="2100" dirty="0"/>
          </a:p>
          <a:p>
            <a:endParaRPr lang="vi-VN" sz="2000" dirty="0"/>
          </a:p>
        </p:txBody>
      </p:sp>
      <p:pic>
        <p:nvPicPr>
          <p:cNvPr id="10" name="Content Placeholder 9"/>
          <p:cNvPicPr>
            <a:picLocks noGr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502103"/>
            <a:ext cx="2645097" cy="5167257"/>
          </a:xfrm>
          <a:prstGeom prst="rect">
            <a:avLst/>
          </a:prstGeom>
        </p:spPr>
      </p:pic>
      <p:pic>
        <p:nvPicPr>
          <p:cNvPr id="9" name="Picture 2" descr="C:\Users\tuyen\Desktop\lo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18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620688"/>
            <a:ext cx="9361040" cy="1440160"/>
          </a:xfrm>
        </p:spPr>
        <p:txBody>
          <a:bodyPr>
            <a:normAutofit/>
          </a:bodyPr>
          <a:lstStyle/>
          <a:p>
            <a:pPr algn="ctr"/>
            <a:r>
              <a:rPr lang="vi-VN" b="1" dirty="0" smtClean="0"/>
              <a:t>Software design specification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0"/>
            <a:ext cx="4104456" cy="83671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Future Lock Security</a:t>
            </a:r>
            <a:endParaRPr lang="vi-VN" dirty="0"/>
          </a:p>
        </p:txBody>
      </p:sp>
      <p:pic>
        <p:nvPicPr>
          <p:cNvPr id="7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596"/>
            <a:ext cx="2714352" cy="6010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03375" y="36877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2911138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User Interface Design/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Hardware Interface Design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User Interface Design</a:t>
            </a:r>
            <a:endParaRPr lang="vi-VN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	_ Android’s User Interface Design</a:t>
            </a:r>
            <a:endParaRPr lang="vi-VN" sz="2000" dirty="0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1497208"/>
            <a:ext cx="2592288" cy="5028136"/>
          </a:xfrm>
          <a:prstGeom prst="rect">
            <a:avLst/>
          </a:prstGeom>
        </p:spPr>
      </p:pic>
      <p:pic>
        <p:nvPicPr>
          <p:cNvPr id="10" name="Picture 2" descr="C:\Users\tuyen\Desktop\lo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3093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620688"/>
            <a:ext cx="9361040" cy="1440160"/>
          </a:xfrm>
        </p:spPr>
        <p:txBody>
          <a:bodyPr>
            <a:normAutofit/>
          </a:bodyPr>
          <a:lstStyle/>
          <a:p>
            <a:pPr algn="ctr"/>
            <a:r>
              <a:rPr lang="vi-VN" b="1" dirty="0" smtClean="0"/>
              <a:t>Software design specification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0"/>
            <a:ext cx="4104456" cy="83671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Future Lock Security</a:t>
            </a:r>
            <a:endParaRPr lang="vi-VN" dirty="0"/>
          </a:p>
        </p:txBody>
      </p:sp>
      <p:pic>
        <p:nvPicPr>
          <p:cNvPr id="7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596"/>
            <a:ext cx="2714352" cy="6010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03375" y="36877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2911138"/>
            <a:ext cx="734481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User Interface Design/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Hardware Interface Design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User Interface Design</a:t>
            </a:r>
            <a:endParaRPr lang="vi-VN" sz="2000" dirty="0"/>
          </a:p>
          <a:p>
            <a:pPr>
              <a:lnSpc>
                <a:spcPct val="150000"/>
              </a:lnSpc>
            </a:pPr>
            <a:r>
              <a:rPr lang="en-US" sz="2000" dirty="0"/>
              <a:t>	_ Android’s User Interface Design</a:t>
            </a:r>
            <a:endParaRPr lang="vi-VN" sz="2000" dirty="0"/>
          </a:p>
        </p:txBody>
      </p:sp>
      <p:pic>
        <p:nvPicPr>
          <p:cNvPr id="9" name="Picture 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484784"/>
            <a:ext cx="2622798" cy="5040560"/>
          </a:xfrm>
          <a:prstGeom prst="rect">
            <a:avLst/>
          </a:prstGeom>
        </p:spPr>
      </p:pic>
      <p:pic>
        <p:nvPicPr>
          <p:cNvPr id="10" name="Picture 2" descr="C:\Users\tuyen\Desktop\lo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309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10600" cy="1440160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Project Introduction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0"/>
            <a:ext cx="3888432" cy="83671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Future Lock Security</a:t>
            </a:r>
            <a:endParaRPr lang="vi-V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81444" y="1628800"/>
            <a:ext cx="8611036" cy="4320480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 smtClean="0"/>
              <a:t>* </a:t>
            </a:r>
            <a:r>
              <a:rPr lang="en-US" sz="2800" b="1" dirty="0" smtClean="0"/>
              <a:t>Scope</a:t>
            </a:r>
            <a:endParaRPr lang="vi-VN" sz="2800" dirty="0"/>
          </a:p>
        </p:txBody>
      </p:sp>
      <p:pic>
        <p:nvPicPr>
          <p:cNvPr id="7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596"/>
            <a:ext cx="2714352" cy="601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 descr="C:\Users\tuyen\Desktop\cfaa888c96cfbb0ac461cf594b97bff0-1920x10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7"/>
            <a:ext cx="3987154" cy="224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tuyen\Desktop\Arduino31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758942"/>
            <a:ext cx="3552593" cy="224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uyen\Desktop\lo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84980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620688"/>
            <a:ext cx="9361040" cy="1440160"/>
          </a:xfrm>
        </p:spPr>
        <p:txBody>
          <a:bodyPr>
            <a:normAutofit/>
          </a:bodyPr>
          <a:lstStyle/>
          <a:p>
            <a:pPr algn="ctr"/>
            <a:r>
              <a:rPr lang="vi-VN" b="1" dirty="0" smtClean="0"/>
              <a:t>Software design specification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0"/>
            <a:ext cx="4104456" cy="83671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Future Lock Security</a:t>
            </a:r>
            <a:endParaRPr lang="vi-VN" dirty="0"/>
          </a:p>
        </p:txBody>
      </p:sp>
      <p:pic>
        <p:nvPicPr>
          <p:cNvPr id="7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596"/>
            <a:ext cx="2714352" cy="6010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03375" y="36877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9512" y="2911138"/>
            <a:ext cx="7344816" cy="15004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/>
              <a:t>User Interface Design/</a:t>
            </a:r>
          </a:p>
          <a:p>
            <a:pPr>
              <a:lnSpc>
                <a:spcPct val="150000"/>
              </a:lnSpc>
            </a:pPr>
            <a:r>
              <a:rPr lang="en-US" sz="2000" b="1" dirty="0"/>
              <a:t>Hardware Interface Design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	</a:t>
            </a:r>
            <a:r>
              <a:rPr lang="en-US" sz="2100" dirty="0"/>
              <a:t>_ </a:t>
            </a:r>
            <a:r>
              <a:rPr lang="en-US" sz="2100" dirty="0"/>
              <a:t>Physical design illustration</a:t>
            </a:r>
            <a:endParaRPr lang="vi-VN" sz="2100" dirty="0"/>
          </a:p>
        </p:txBody>
      </p:sp>
      <p:pic>
        <p:nvPicPr>
          <p:cNvPr id="10" name="Picture 9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02371"/>
            <a:ext cx="3707904" cy="5085184"/>
          </a:xfrm>
          <a:prstGeom prst="rect">
            <a:avLst/>
          </a:prstGeom>
        </p:spPr>
      </p:pic>
      <p:pic>
        <p:nvPicPr>
          <p:cNvPr id="11" name="Picture 2" descr="C:\Users\tuyen\Desktop\lo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0285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620688"/>
            <a:ext cx="9361040" cy="1440160"/>
          </a:xfrm>
        </p:spPr>
        <p:txBody>
          <a:bodyPr>
            <a:normAutofit/>
          </a:bodyPr>
          <a:lstStyle/>
          <a:p>
            <a:pPr algn="ctr"/>
            <a:r>
              <a:rPr lang="vi-VN" b="1" dirty="0" smtClean="0"/>
              <a:t>System implementation &amp; test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0"/>
            <a:ext cx="4104456" cy="83671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Future Lock Security</a:t>
            </a:r>
            <a:endParaRPr lang="vi-VN" dirty="0"/>
          </a:p>
        </p:txBody>
      </p:sp>
      <p:pic>
        <p:nvPicPr>
          <p:cNvPr id="7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596"/>
            <a:ext cx="2714352" cy="6010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03375" y="36877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44" y="1556792"/>
            <a:ext cx="73448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b="1" dirty="0" smtClean="0"/>
              <a:t>* Introduction</a:t>
            </a:r>
            <a:endParaRPr lang="vi-VN" sz="2800" b="1" dirty="0"/>
          </a:p>
          <a:p>
            <a:pPr>
              <a:lnSpc>
                <a:spcPct val="150000"/>
              </a:lnSpc>
            </a:pPr>
            <a:r>
              <a:rPr lang="en-US" sz="2800" b="1" dirty="0" smtClean="0"/>
              <a:t>     * Test </a:t>
            </a:r>
            <a:r>
              <a:rPr lang="en-US" sz="2800" b="1" dirty="0"/>
              <a:t>Overview</a:t>
            </a:r>
            <a:endParaRPr lang="en-US" sz="2800" b="1" dirty="0"/>
          </a:p>
        </p:txBody>
      </p:sp>
      <p:pic>
        <p:nvPicPr>
          <p:cNvPr id="11" name="Picture 2" descr="C:\Users\tuyen\Desktop\lo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26343"/>
            <a:ext cx="5391150" cy="3964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436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620688"/>
            <a:ext cx="9361040" cy="1440160"/>
          </a:xfrm>
        </p:spPr>
        <p:txBody>
          <a:bodyPr>
            <a:normAutofit/>
          </a:bodyPr>
          <a:lstStyle/>
          <a:p>
            <a:pPr algn="ctr"/>
            <a:r>
              <a:rPr lang="vi-VN" b="1" dirty="0" smtClean="0"/>
              <a:t>System implementation &amp; test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0"/>
            <a:ext cx="4104456" cy="83671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Future Lock Security</a:t>
            </a:r>
            <a:endParaRPr lang="vi-VN" dirty="0"/>
          </a:p>
        </p:txBody>
      </p:sp>
      <p:pic>
        <p:nvPicPr>
          <p:cNvPr id="7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596"/>
            <a:ext cx="2714352" cy="6010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03375" y="36877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28080" y="1931204"/>
            <a:ext cx="6791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sz="2400" dirty="0" smtClean="0"/>
              <a:t>_ Introduction</a:t>
            </a:r>
            <a:endParaRPr lang="vi-VN" sz="2400" dirty="0"/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_ Test </a:t>
            </a:r>
            <a:r>
              <a:rPr lang="en-US" sz="2400" dirty="0"/>
              <a:t>Overview</a:t>
            </a:r>
            <a:endParaRPr lang="en-US" sz="2400" dirty="0" smtClean="0"/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_ Test Strategy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_ Test Plan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_ Scope </a:t>
            </a:r>
            <a:r>
              <a:rPr lang="en-US" sz="2400" dirty="0"/>
              <a:t>of Testing</a:t>
            </a:r>
            <a:endParaRPr lang="en-US" sz="2400" dirty="0" smtClean="0"/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_ Requirements </a:t>
            </a:r>
            <a:r>
              <a:rPr lang="en-US" sz="2400" dirty="0"/>
              <a:t>for </a:t>
            </a:r>
            <a:r>
              <a:rPr lang="en-US" sz="2400" dirty="0" smtClean="0"/>
              <a:t>Testing</a:t>
            </a:r>
          </a:p>
          <a:p>
            <a:pPr lvl="1">
              <a:lnSpc>
                <a:spcPct val="150000"/>
              </a:lnSpc>
            </a:pPr>
            <a:r>
              <a:rPr lang="en-US" sz="2400" dirty="0" smtClean="0"/>
              <a:t>_ Test </a:t>
            </a:r>
            <a:r>
              <a:rPr lang="en-US" sz="2400" dirty="0"/>
              <a:t>Strategies</a:t>
            </a:r>
            <a:endParaRPr lang="en-US" sz="2400" dirty="0"/>
          </a:p>
        </p:txBody>
      </p:sp>
      <p:pic>
        <p:nvPicPr>
          <p:cNvPr id="11" name="Picture 2" descr="C:\Users\tuyen\Desktop\lo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530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08520" y="620688"/>
            <a:ext cx="9361040" cy="1440160"/>
          </a:xfrm>
        </p:spPr>
        <p:txBody>
          <a:bodyPr>
            <a:normAutofit/>
          </a:bodyPr>
          <a:lstStyle/>
          <a:p>
            <a:pPr algn="ctr"/>
            <a:r>
              <a:rPr lang="vi-VN" b="1" dirty="0" smtClean="0"/>
              <a:t>System implementation &amp; test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0"/>
            <a:ext cx="4104456" cy="83671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Future Lock Security</a:t>
            </a:r>
            <a:endParaRPr lang="vi-VN" dirty="0"/>
          </a:p>
        </p:txBody>
      </p:sp>
      <p:pic>
        <p:nvPicPr>
          <p:cNvPr id="7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596"/>
            <a:ext cx="2714352" cy="6010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1603375" y="36877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vi-V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944" y="1556792"/>
            <a:ext cx="7344816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800" b="1" dirty="0" smtClean="0"/>
              <a:t>* Introduction</a:t>
            </a:r>
            <a:endParaRPr lang="vi-VN" sz="2800" b="1" dirty="0"/>
          </a:p>
          <a:p>
            <a:pPr>
              <a:lnSpc>
                <a:spcPct val="150000"/>
              </a:lnSpc>
            </a:pPr>
            <a:r>
              <a:rPr lang="en-US" sz="2800" b="1" dirty="0" smtClean="0"/>
              <a:t>     * Test </a:t>
            </a:r>
            <a:r>
              <a:rPr lang="en-US" sz="2800" b="1" dirty="0"/>
              <a:t>Overview</a:t>
            </a:r>
            <a:endParaRPr lang="en-US" sz="2800" b="1" dirty="0"/>
          </a:p>
        </p:txBody>
      </p:sp>
      <p:pic>
        <p:nvPicPr>
          <p:cNvPr id="11" name="Picture 2" descr="C:\Users\tuyen\Desktop\lo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26343"/>
            <a:ext cx="5391150" cy="39649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3530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10600" cy="1440160"/>
          </a:xfrm>
        </p:spPr>
        <p:txBody>
          <a:bodyPr>
            <a:normAutofit/>
          </a:bodyPr>
          <a:lstStyle/>
          <a:p>
            <a:pPr algn="ctr"/>
            <a:r>
              <a:rPr lang="vi-VN" b="1" dirty="0" smtClean="0"/>
              <a:t>USER’S GUIDE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0"/>
            <a:ext cx="4104456" cy="83671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Future Lock Security</a:t>
            </a:r>
            <a:endParaRPr lang="vi-V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81444" y="1556792"/>
            <a:ext cx="8611036" cy="518457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 smtClean="0"/>
              <a:t>USER’S GUIDE</a:t>
            </a:r>
            <a:endParaRPr lang="vi-VN" sz="2800" b="1" dirty="0" smtClean="0"/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Purpose</a:t>
            </a:r>
            <a:endParaRPr lang="vi-VN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Function’s </a:t>
            </a: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Description</a:t>
            </a:r>
            <a:endParaRPr lang="vi-VN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Detailed </a:t>
            </a: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Guidelines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CONCLUSION</a:t>
            </a:r>
            <a:endParaRPr lang="vi-VN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596"/>
            <a:ext cx="2714352" cy="601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tuyen\Desktop\lo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8498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10600" cy="1440160"/>
          </a:xfrm>
        </p:spPr>
        <p:txBody>
          <a:bodyPr>
            <a:normAutofit/>
          </a:bodyPr>
          <a:lstStyle/>
          <a:p>
            <a:pPr algn="ctr"/>
            <a:r>
              <a:rPr lang="vi-VN" b="1" dirty="0" smtClean="0"/>
              <a:t>USER’S GUIDE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0"/>
            <a:ext cx="4104456" cy="83671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Future Lock Security</a:t>
            </a:r>
            <a:endParaRPr lang="vi-V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81444" y="1556792"/>
            <a:ext cx="8611036" cy="518457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CONCLUSION: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_ Development.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_ Advantage </a:t>
            </a:r>
            <a:r>
              <a:rPr lang="en-US" dirty="0"/>
              <a:t>and </a:t>
            </a:r>
            <a:r>
              <a:rPr lang="en-US" dirty="0" smtClean="0"/>
              <a:t>Disadvantage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100" dirty="0" smtClean="0">
                <a:solidFill>
                  <a:srgbClr val="00B0F0"/>
                </a:solidFill>
              </a:rPr>
              <a:t>	_ Advantage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100" dirty="0" smtClean="0">
                <a:solidFill>
                  <a:srgbClr val="00B0F0"/>
                </a:solidFill>
              </a:rPr>
              <a:t>	_ Disadvantage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_ Skill </a:t>
            </a:r>
            <a:r>
              <a:rPr lang="en-US" dirty="0"/>
              <a:t>learned</a:t>
            </a:r>
            <a:endParaRPr lang="vi-VN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7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596"/>
            <a:ext cx="2714352" cy="601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 descr="C:\Users\tuyen\Desktop\lo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0763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9070404" cy="4176464"/>
          </a:xfrm>
        </p:spPr>
        <p:txBody>
          <a:bodyPr>
            <a:noAutofit/>
          </a:bodyPr>
          <a:lstStyle/>
          <a:p>
            <a:pPr algn="ctr"/>
            <a:endParaRPr lang="vi-VN" sz="9600" b="1" dirty="0">
              <a:solidFill>
                <a:srgbClr val="FF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3554" name="Picture 2" descr="C:\Users\tuyen\Desktop\For-thank-you-let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935" y="-79300"/>
            <a:ext cx="9337423" cy="6957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5851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10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Project Introduction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0"/>
            <a:ext cx="4104456" cy="83671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Future Lock Security</a:t>
            </a:r>
            <a:endParaRPr lang="vi-V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51520" y="1484784"/>
            <a:ext cx="6234772" cy="100811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b="1" dirty="0" smtClean="0"/>
              <a:t>* Existing </a:t>
            </a:r>
            <a:r>
              <a:rPr lang="en-US" sz="2800" b="1" dirty="0" smtClean="0"/>
              <a:t>products</a:t>
            </a:r>
            <a:endParaRPr lang="vi-VN" sz="2800" dirty="0"/>
          </a:p>
          <a:p>
            <a:endParaRPr lang="vi-VN" dirty="0"/>
          </a:p>
        </p:txBody>
      </p:sp>
      <p:pic>
        <p:nvPicPr>
          <p:cNvPr id="7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596"/>
            <a:ext cx="2714352" cy="601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 descr="C:\Users\tuyen\Desktop\khoa-the-tu-samsu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5272" y="2319082"/>
            <a:ext cx="3201144" cy="32598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tuyen\Desktop\khoa-van-tay-giup-bao-ve-ngoi-nha-b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14270"/>
            <a:ext cx="3234468" cy="32344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tuyen\Desktop\lol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84980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10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/>
              <a:t>Project Introduction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0"/>
            <a:ext cx="4104456" cy="83671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Future Lock Security</a:t>
            </a:r>
            <a:endParaRPr lang="vi-V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51520" y="1484784"/>
            <a:ext cx="6234772" cy="1008112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2800" b="1" dirty="0" smtClean="0"/>
              <a:t>* Existing </a:t>
            </a:r>
            <a:r>
              <a:rPr lang="en-US" sz="2800" b="1" dirty="0" smtClean="0"/>
              <a:t>products</a:t>
            </a:r>
            <a:endParaRPr lang="vi-VN" sz="2800" dirty="0"/>
          </a:p>
          <a:p>
            <a:endParaRPr lang="vi-VN" dirty="0"/>
          </a:p>
        </p:txBody>
      </p:sp>
      <p:pic>
        <p:nvPicPr>
          <p:cNvPr id="7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596"/>
            <a:ext cx="2714352" cy="601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 descr="C:\Users\tuyen\Desktop\lo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tuyen\Desktop\HTB1gLEbHpXXXXcdXFXXq6xXFXXX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408" y="2508474"/>
            <a:ext cx="3076228" cy="31287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tuyen\Desktop\61162-1434467107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508474"/>
            <a:ext cx="3146350" cy="314635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777776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610600" cy="144016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Project Introduction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0"/>
            <a:ext cx="4104456" cy="83671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Future Lock Security</a:t>
            </a:r>
            <a:endParaRPr lang="vi-VN" dirty="0"/>
          </a:p>
        </p:txBody>
      </p:sp>
      <p:pic>
        <p:nvPicPr>
          <p:cNvPr id="7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596"/>
            <a:ext cx="2714352" cy="601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Content Placeholder 5"/>
          <p:cNvPicPr>
            <a:picLocks noGrp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700808"/>
            <a:ext cx="7056784" cy="489654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2" descr="C:\Users\tuyen\Desktop\lo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84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68960"/>
            <a:ext cx="8610600" cy="1440160"/>
          </a:xfrm>
        </p:spPr>
        <p:txBody>
          <a:bodyPr>
            <a:normAutofit/>
          </a:bodyPr>
          <a:lstStyle/>
          <a:p>
            <a:pPr algn="ctr"/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0"/>
            <a:ext cx="4104456" cy="83671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Future Lock Security</a:t>
            </a:r>
            <a:endParaRPr lang="vi-V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81444" y="1412776"/>
            <a:ext cx="8611036" cy="5328592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2800" b="1" dirty="0"/>
              <a:t>Problem </a:t>
            </a:r>
            <a:r>
              <a:rPr lang="en-US" sz="2800" b="1" dirty="0" smtClean="0"/>
              <a:t>Definition:</a:t>
            </a:r>
          </a:p>
          <a:p>
            <a:pPr>
              <a:lnSpc>
                <a:spcPct val="150000"/>
              </a:lnSpc>
            </a:pPr>
            <a:r>
              <a:rPr lang="en-US" dirty="0"/>
              <a:t>Name of this </a:t>
            </a:r>
            <a:r>
              <a:rPr lang="en-US" dirty="0" err="1"/>
              <a:t>CapStone</a:t>
            </a:r>
            <a:r>
              <a:rPr lang="en-US" dirty="0"/>
              <a:t> </a:t>
            </a:r>
            <a:r>
              <a:rPr lang="en-US" dirty="0" smtClean="0"/>
              <a:t>Project.</a:t>
            </a:r>
          </a:p>
          <a:p>
            <a:pPr>
              <a:lnSpc>
                <a:spcPct val="150000"/>
              </a:lnSpc>
            </a:pPr>
            <a:r>
              <a:rPr lang="en-US" dirty="0"/>
              <a:t>Problem </a:t>
            </a:r>
            <a:r>
              <a:rPr lang="en-US" dirty="0" smtClean="0"/>
              <a:t>Abstract.</a:t>
            </a:r>
          </a:p>
          <a:p>
            <a:pPr>
              <a:lnSpc>
                <a:spcPct val="150000"/>
              </a:lnSpc>
            </a:pPr>
            <a:r>
              <a:rPr lang="en-US" dirty="0"/>
              <a:t>Project </a:t>
            </a:r>
            <a:r>
              <a:rPr lang="en-US" dirty="0" smtClean="0"/>
              <a:t>Overview.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	</a:t>
            </a:r>
            <a:r>
              <a:rPr lang="en-US" b="1" dirty="0" smtClean="0">
                <a:solidFill>
                  <a:srgbClr val="0070C0"/>
                </a:solidFill>
              </a:rPr>
              <a:t>_ </a:t>
            </a:r>
            <a:r>
              <a:rPr lang="en-US" sz="2100" dirty="0" smtClean="0">
                <a:solidFill>
                  <a:srgbClr val="0070C0"/>
                </a:solidFill>
              </a:rPr>
              <a:t>The </a:t>
            </a:r>
            <a:r>
              <a:rPr lang="en-US" sz="2100" dirty="0">
                <a:solidFill>
                  <a:srgbClr val="0070C0"/>
                </a:solidFill>
              </a:rPr>
              <a:t>Proposed </a:t>
            </a:r>
            <a:r>
              <a:rPr lang="en-US" sz="2100" dirty="0" smtClean="0">
                <a:solidFill>
                  <a:srgbClr val="0070C0"/>
                </a:solidFill>
              </a:rPr>
              <a:t>System.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100" b="1" dirty="0">
                <a:solidFill>
                  <a:srgbClr val="0070C0"/>
                </a:solidFill>
              </a:rPr>
              <a:t>	</a:t>
            </a:r>
            <a:r>
              <a:rPr lang="en-US" sz="2100" b="1" dirty="0" smtClean="0">
                <a:solidFill>
                  <a:srgbClr val="0070C0"/>
                </a:solidFill>
              </a:rPr>
              <a:t>_ </a:t>
            </a:r>
            <a:r>
              <a:rPr lang="en-US" sz="2100" dirty="0">
                <a:solidFill>
                  <a:srgbClr val="0070C0"/>
                </a:solidFill>
              </a:rPr>
              <a:t>Boundaries of the </a:t>
            </a:r>
            <a:r>
              <a:rPr lang="en-US" sz="2100" dirty="0" smtClean="0">
                <a:solidFill>
                  <a:srgbClr val="0070C0"/>
                </a:solidFill>
              </a:rPr>
              <a:t>System.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100" b="1" dirty="0">
                <a:solidFill>
                  <a:srgbClr val="0070C0"/>
                </a:solidFill>
              </a:rPr>
              <a:t>	</a:t>
            </a:r>
            <a:r>
              <a:rPr lang="en-US" sz="2100" b="1" dirty="0" smtClean="0">
                <a:solidFill>
                  <a:srgbClr val="0070C0"/>
                </a:solidFill>
              </a:rPr>
              <a:t>_ </a:t>
            </a:r>
            <a:r>
              <a:rPr lang="en-US" sz="2100" dirty="0">
                <a:solidFill>
                  <a:srgbClr val="0070C0"/>
                </a:solidFill>
              </a:rPr>
              <a:t>Development </a:t>
            </a:r>
            <a:r>
              <a:rPr lang="en-US" sz="2100" dirty="0" smtClean="0">
                <a:solidFill>
                  <a:srgbClr val="0070C0"/>
                </a:solidFill>
              </a:rPr>
              <a:t>Environment.</a:t>
            </a:r>
            <a:endParaRPr lang="vi-VN" sz="2100" b="1" dirty="0">
              <a:solidFill>
                <a:srgbClr val="0070C0"/>
              </a:solidFill>
            </a:endParaRPr>
          </a:p>
        </p:txBody>
      </p:sp>
      <p:pic>
        <p:nvPicPr>
          <p:cNvPr id="7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596"/>
            <a:ext cx="2714352" cy="6010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75928" y="548680"/>
            <a:ext cx="8610600" cy="1176660"/>
          </a:xfrm>
          <a:prstGeom prst="rect">
            <a:avLst/>
          </a:prstGeom>
        </p:spPr>
        <p:txBody>
          <a:bodyPr vert="horz" anchor="ctr">
            <a:normAutofit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b="1" dirty="0" smtClean="0"/>
              <a:t>Software project management</a:t>
            </a:r>
            <a:r>
              <a:rPr lang="vi-VN" dirty="0" smtClean="0"/>
              <a:t/>
            </a:r>
            <a:br>
              <a:rPr lang="vi-VN" dirty="0" smtClean="0"/>
            </a:br>
            <a:endParaRPr lang="vi-VN" dirty="0"/>
          </a:p>
        </p:txBody>
      </p:sp>
      <p:pic>
        <p:nvPicPr>
          <p:cNvPr id="9" name="Picture 2" descr="C:\Users\tuyen\Desktop\lo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4962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68960"/>
            <a:ext cx="8610600" cy="1440160"/>
          </a:xfrm>
        </p:spPr>
        <p:txBody>
          <a:bodyPr>
            <a:normAutofit/>
          </a:bodyPr>
          <a:lstStyle/>
          <a:p>
            <a:pPr algn="ctr"/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0"/>
            <a:ext cx="4104456" cy="83671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Future Lock Security</a:t>
            </a:r>
            <a:endParaRPr lang="vi-V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81444" y="1628800"/>
            <a:ext cx="8611036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Project </a:t>
            </a:r>
            <a:r>
              <a:rPr lang="en-US" sz="2800" b="1" dirty="0" smtClean="0"/>
              <a:t>organization:</a:t>
            </a:r>
            <a:endParaRPr lang="en-US" sz="2800" b="1" dirty="0" smtClean="0"/>
          </a:p>
          <a:p>
            <a:r>
              <a:rPr lang="en-US" dirty="0" smtClean="0"/>
              <a:t>The </a:t>
            </a:r>
            <a:r>
              <a:rPr lang="en-US" dirty="0"/>
              <a:t>Iterative and Incremental </a:t>
            </a:r>
            <a:r>
              <a:rPr lang="en-US" dirty="0" smtClean="0"/>
              <a:t>Model:</a:t>
            </a:r>
            <a:endParaRPr lang="vi-VN" dirty="0"/>
          </a:p>
          <a:p>
            <a:endParaRPr lang="vi-VN" dirty="0"/>
          </a:p>
        </p:txBody>
      </p:sp>
      <p:pic>
        <p:nvPicPr>
          <p:cNvPr id="7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596"/>
            <a:ext cx="2714352" cy="601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terative-model.jpg"/>
          <p:cNvPicPr/>
          <p:nvPr/>
        </p:nvPicPr>
        <p:blipFill>
          <a:blip r:embed="rId3"/>
          <a:stretch>
            <a:fillRect/>
          </a:stretch>
        </p:blipFill>
        <p:spPr>
          <a:xfrm>
            <a:off x="1619672" y="2780928"/>
            <a:ext cx="5688632" cy="3820492"/>
          </a:xfrm>
          <a:prstGeom prst="rect">
            <a:avLst/>
          </a:prstGeom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75928" y="620688"/>
            <a:ext cx="8610600" cy="15925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b="1" dirty="0" smtClean="0"/>
              <a:t>Software project management</a:t>
            </a:r>
            <a:r>
              <a:rPr lang="vi-VN" dirty="0" smtClean="0"/>
              <a:t/>
            </a:r>
            <a:br>
              <a:rPr lang="vi-VN" dirty="0" smtClean="0"/>
            </a:br>
            <a:endParaRPr lang="vi-VN" dirty="0"/>
          </a:p>
        </p:txBody>
      </p:sp>
      <p:pic>
        <p:nvPicPr>
          <p:cNvPr id="9" name="Picture 2" descr="C:\Users\tuyen\Desktop\lol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084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68960"/>
            <a:ext cx="8610600" cy="1440160"/>
          </a:xfrm>
        </p:spPr>
        <p:txBody>
          <a:bodyPr>
            <a:normAutofit/>
          </a:bodyPr>
          <a:lstStyle/>
          <a:p>
            <a:pPr algn="ctr"/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560" y="0"/>
            <a:ext cx="4104456" cy="836712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Future Lock Security</a:t>
            </a:r>
            <a:endParaRPr lang="vi-VN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81444" y="1556792"/>
            <a:ext cx="8611036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b="1" dirty="0"/>
              <a:t>Project </a:t>
            </a:r>
            <a:r>
              <a:rPr lang="en-US" sz="2800" b="1" dirty="0" smtClean="0"/>
              <a:t>organization:</a:t>
            </a:r>
            <a:endParaRPr lang="en-US" sz="2800" b="1" dirty="0" smtClean="0"/>
          </a:p>
          <a:p>
            <a:r>
              <a:rPr lang="en-US" dirty="0"/>
              <a:t>Roles and Responsibilities</a:t>
            </a:r>
            <a:r>
              <a:rPr lang="en-US" dirty="0" smtClean="0"/>
              <a:t>:</a:t>
            </a:r>
            <a:endParaRPr lang="vi-VN" dirty="0"/>
          </a:p>
          <a:p>
            <a:endParaRPr lang="vi-VN" dirty="0"/>
          </a:p>
        </p:txBody>
      </p:sp>
      <p:pic>
        <p:nvPicPr>
          <p:cNvPr id="7" name="Content Placeholder 4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9596"/>
            <a:ext cx="2714352" cy="601092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75928" y="620688"/>
            <a:ext cx="8610600" cy="159256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vi-VN" b="1" dirty="0" smtClean="0"/>
              <a:t>Software project management</a:t>
            </a:r>
            <a:r>
              <a:rPr lang="vi-VN" dirty="0" smtClean="0"/>
              <a:t/>
            </a:r>
            <a:br>
              <a:rPr lang="vi-VN" dirty="0" smtClean="0"/>
            </a:br>
            <a:endParaRPr lang="vi-VN" dirty="0"/>
          </a:p>
        </p:txBody>
      </p:sp>
      <p:pic>
        <p:nvPicPr>
          <p:cNvPr id="9" name="Picture 2" descr="C:\Users\tuyen\Desktop\lo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92896"/>
            <a:ext cx="6696744" cy="4365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5175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312</TotalTime>
  <Words>562</Words>
  <Application>Microsoft Office PowerPoint</Application>
  <PresentationFormat>On-screen Show (4:3)</PresentationFormat>
  <Paragraphs>230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Trek</vt:lpstr>
      <vt:lpstr>Future Lock Security </vt:lpstr>
      <vt:lpstr>Project Introduction </vt:lpstr>
      <vt:lpstr>Project Introduction </vt:lpstr>
      <vt:lpstr>Project Introduction </vt:lpstr>
      <vt:lpstr>Project Introduction </vt:lpstr>
      <vt:lpstr>Project Introduction </vt:lpstr>
      <vt:lpstr> </vt:lpstr>
      <vt:lpstr> </vt:lpstr>
      <vt:lpstr> </vt:lpstr>
      <vt:lpstr> </vt:lpstr>
      <vt:lpstr>Software requirements specification </vt:lpstr>
      <vt:lpstr>Software requirements specification </vt:lpstr>
      <vt:lpstr>Software requirements specification </vt:lpstr>
      <vt:lpstr>Software requirements specification </vt:lpstr>
      <vt:lpstr>Software requirements specification </vt:lpstr>
      <vt:lpstr>Software requirements specification </vt:lpstr>
      <vt:lpstr>Software DESign specification </vt:lpstr>
      <vt:lpstr>Software DESign specification </vt:lpstr>
      <vt:lpstr>Software DESign specification </vt:lpstr>
      <vt:lpstr>Software design specification </vt:lpstr>
      <vt:lpstr>Software design specification </vt:lpstr>
      <vt:lpstr>Software design specification </vt:lpstr>
      <vt:lpstr>Software design specification </vt:lpstr>
      <vt:lpstr>Software design specification </vt:lpstr>
      <vt:lpstr>Software design specification </vt:lpstr>
      <vt:lpstr>Project Introduction </vt:lpstr>
      <vt:lpstr>Software design specification </vt:lpstr>
      <vt:lpstr>Software design specification </vt:lpstr>
      <vt:lpstr>Software design specification </vt:lpstr>
      <vt:lpstr>Software design specification </vt:lpstr>
      <vt:lpstr>System implementation &amp; test </vt:lpstr>
      <vt:lpstr>System implementation &amp; test </vt:lpstr>
      <vt:lpstr>System implementation &amp; test </vt:lpstr>
      <vt:lpstr>USER’S GUIDE </vt:lpstr>
      <vt:lpstr>USER’S GUIDE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Future Lock Security </dc:title>
  <dc:creator>tuyen nguyen</dc:creator>
  <cp:lastModifiedBy>tuyen nguyen</cp:lastModifiedBy>
  <cp:revision>118</cp:revision>
  <dcterms:created xsi:type="dcterms:W3CDTF">2015-12-16T04:51:30Z</dcterms:created>
  <dcterms:modified xsi:type="dcterms:W3CDTF">2015-12-22T10:40:49Z</dcterms:modified>
</cp:coreProperties>
</file>