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91" r:id="rId5"/>
    <p:sldId id="292" r:id="rId6"/>
    <p:sldId id="294" r:id="rId7"/>
    <p:sldId id="296" r:id="rId8"/>
    <p:sldId id="305" r:id="rId9"/>
    <p:sldId id="307" r:id="rId10"/>
    <p:sldId id="308" r:id="rId11"/>
    <p:sldId id="309" r:id="rId12"/>
    <p:sldId id="313" r:id="rId13"/>
    <p:sldId id="329" r:id="rId14"/>
    <p:sldId id="314" r:id="rId15"/>
    <p:sldId id="315" r:id="rId16"/>
    <p:sldId id="316" r:id="rId17"/>
    <p:sldId id="317" r:id="rId18"/>
    <p:sldId id="318" r:id="rId19"/>
    <p:sldId id="327" r:id="rId20"/>
    <p:sldId id="328" r:id="rId21"/>
    <p:sldId id="330" r:id="rId22"/>
    <p:sldId id="335" r:id="rId23"/>
    <p:sldId id="319" r:id="rId24"/>
    <p:sldId id="310" r:id="rId25"/>
    <p:sldId id="312" r:id="rId26"/>
    <p:sldId id="338" r:id="rId27"/>
    <p:sldId id="339" r:id="rId28"/>
    <p:sldId id="320" r:id="rId29"/>
    <p:sldId id="322" r:id="rId30"/>
    <p:sldId id="340" r:id="rId31"/>
    <p:sldId id="341" r:id="rId32"/>
    <p:sldId id="342" r:id="rId33"/>
    <p:sldId id="343" r:id="rId34"/>
    <p:sldId id="347" r:id="rId35"/>
    <p:sldId id="344" r:id="rId36"/>
    <p:sldId id="346" r:id="rId37"/>
    <p:sldId id="297" r:id="rId38"/>
    <p:sldId id="298" r:id="rId39"/>
    <p:sldId id="299" r:id="rId40"/>
    <p:sldId id="348" r:id="rId41"/>
    <p:sldId id="300" r:id="rId42"/>
    <p:sldId id="27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6EE"/>
    <a:srgbClr val="6F9AEF"/>
    <a:srgbClr val="6DCEF1"/>
    <a:srgbClr val="99CC00"/>
    <a:srgbClr val="93DADF"/>
    <a:srgbClr val="3BCBDF"/>
    <a:srgbClr val="4976D1"/>
    <a:srgbClr val="BE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94660" autoAdjust="0"/>
  </p:normalViewPr>
  <p:slideViewPr>
    <p:cSldViewPr>
      <p:cViewPr varScale="1">
        <p:scale>
          <a:sx n="79" d="100"/>
          <a:sy n="7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132C0-BA06-42E5-9291-9EFA2DE23145}" type="doc">
      <dgm:prSet loTypeId="urn:microsoft.com/office/officeart/2008/layout/RadialCluster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BDE2AB-D01C-4B0E-93D4-2F89A164B14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/>
            <a:t>Vouchers</a:t>
          </a:r>
          <a:endParaRPr lang="en-US" sz="2000" b="1" dirty="0"/>
        </a:p>
      </dgm:t>
    </dgm:pt>
    <dgm:pt modelId="{2941620B-C1B2-4675-A950-F4DA2C429513}" type="parTrans" cxnId="{4E8DCEAC-1BE9-420A-B61B-972435665EA3}">
      <dgm:prSet/>
      <dgm:spPr/>
      <dgm:t>
        <a:bodyPr/>
        <a:lstStyle/>
        <a:p>
          <a:endParaRPr lang="en-US"/>
        </a:p>
      </dgm:t>
    </dgm:pt>
    <dgm:pt modelId="{80D91E3C-38C4-4A97-BEC4-09116E8D8A1F}" type="sibTrans" cxnId="{4E8DCEAC-1BE9-420A-B61B-972435665EA3}">
      <dgm:prSet/>
      <dgm:spPr/>
      <dgm:t>
        <a:bodyPr/>
        <a:lstStyle/>
        <a:p>
          <a:endParaRPr lang="en-US"/>
        </a:p>
      </dgm:t>
    </dgm:pt>
    <dgm:pt modelId="{D635F308-85ED-4B0F-A18B-9CDC1C2859C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Purchase Receipt</a:t>
          </a:r>
          <a:endParaRPr lang="en-US" b="1" dirty="0"/>
        </a:p>
      </dgm:t>
    </dgm:pt>
    <dgm:pt modelId="{92D22ECE-2F15-4D32-9549-8B331A513825}" type="parTrans" cxnId="{E82237D9-3116-4343-BCC6-54D31B662CF7}">
      <dgm:prSet/>
      <dgm:spPr/>
      <dgm:t>
        <a:bodyPr/>
        <a:lstStyle/>
        <a:p>
          <a:endParaRPr lang="en-US"/>
        </a:p>
      </dgm:t>
    </dgm:pt>
    <dgm:pt modelId="{3B628404-54A5-499A-9B1D-D7669605CAB7}" type="sibTrans" cxnId="{E82237D9-3116-4343-BCC6-54D31B662CF7}">
      <dgm:prSet/>
      <dgm:spPr/>
      <dgm:t>
        <a:bodyPr/>
        <a:lstStyle/>
        <a:p>
          <a:endParaRPr lang="en-US"/>
        </a:p>
      </dgm:t>
    </dgm:pt>
    <dgm:pt modelId="{43AEFAB8-1CF9-40C1-A0AE-7B0F911670B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 smtClean="0"/>
            <a:t>Sale Invoice</a:t>
          </a:r>
          <a:endParaRPr lang="en-US" sz="1600" b="1" dirty="0"/>
        </a:p>
      </dgm:t>
    </dgm:pt>
    <dgm:pt modelId="{EC665D03-73A0-4323-9DEA-AC0FEFAB204D}" type="parTrans" cxnId="{E3F73BC0-85CB-4E39-B91C-C30F19482B48}">
      <dgm:prSet/>
      <dgm:spPr/>
      <dgm:t>
        <a:bodyPr/>
        <a:lstStyle/>
        <a:p>
          <a:endParaRPr lang="en-US"/>
        </a:p>
      </dgm:t>
    </dgm:pt>
    <dgm:pt modelId="{956B129D-B1A6-4367-904B-FBE444C6C209}" type="sibTrans" cxnId="{E3F73BC0-85CB-4E39-B91C-C30F19482B48}">
      <dgm:prSet/>
      <dgm:spPr/>
      <dgm:t>
        <a:bodyPr/>
        <a:lstStyle/>
        <a:p>
          <a:endParaRPr lang="en-US"/>
        </a:p>
      </dgm:t>
    </dgm:pt>
    <dgm:pt modelId="{8F7369F6-0EAD-4EEC-9755-D6CD18742D7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Cash Management</a:t>
          </a:r>
          <a:endParaRPr lang="en-US" b="1" dirty="0"/>
        </a:p>
      </dgm:t>
    </dgm:pt>
    <dgm:pt modelId="{FE6F0F4A-5B3F-4CEC-97F5-22DFC86EB650}" type="parTrans" cxnId="{22E9A124-D440-46A8-BDE2-9FDF31341788}">
      <dgm:prSet/>
      <dgm:spPr/>
      <dgm:t>
        <a:bodyPr/>
        <a:lstStyle/>
        <a:p>
          <a:endParaRPr lang="en-US"/>
        </a:p>
      </dgm:t>
    </dgm:pt>
    <dgm:pt modelId="{B3268C03-4C9F-454D-8872-9F7001CA4342}" type="sibTrans" cxnId="{22E9A124-D440-46A8-BDE2-9FDF31341788}">
      <dgm:prSet/>
      <dgm:spPr/>
      <dgm:t>
        <a:bodyPr/>
        <a:lstStyle/>
        <a:p>
          <a:endParaRPr lang="en-US"/>
        </a:p>
      </dgm:t>
    </dgm:pt>
    <dgm:pt modelId="{938CF31B-A961-47F8-8EF2-F2B9A6CE9C1E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General Voucher</a:t>
          </a:r>
          <a:endParaRPr lang="en-US" b="1" dirty="0"/>
        </a:p>
      </dgm:t>
    </dgm:pt>
    <dgm:pt modelId="{914F99DA-43CB-4717-BA51-A8908AD9BB02}" type="parTrans" cxnId="{B959738F-FC15-4FE4-8F10-B4B28F37BA53}">
      <dgm:prSet/>
      <dgm:spPr/>
      <dgm:t>
        <a:bodyPr/>
        <a:lstStyle/>
        <a:p>
          <a:endParaRPr lang="en-US"/>
        </a:p>
      </dgm:t>
    </dgm:pt>
    <dgm:pt modelId="{A3010E80-E05F-4761-8830-DCE27F08B60E}" type="sibTrans" cxnId="{B959738F-FC15-4FE4-8F10-B4B28F37BA53}">
      <dgm:prSet/>
      <dgm:spPr/>
      <dgm:t>
        <a:bodyPr/>
        <a:lstStyle/>
        <a:p>
          <a:endParaRPr lang="en-US"/>
        </a:p>
      </dgm:t>
    </dgm:pt>
    <dgm:pt modelId="{9AD45526-095A-4139-96A5-5F013FBFD2AF}" type="pres">
      <dgm:prSet presAssocID="{B09132C0-BA06-42E5-9291-9EFA2DE23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C1A0D7-330C-4958-B3D0-190DDA652157}" type="pres">
      <dgm:prSet presAssocID="{93BDE2AB-D01C-4B0E-93D4-2F89A164B14F}" presName="singleCycle" presStyleCnt="0"/>
      <dgm:spPr/>
    </dgm:pt>
    <dgm:pt modelId="{3C66E810-F37D-46DB-9007-F4EE092B1E26}" type="pres">
      <dgm:prSet presAssocID="{93BDE2AB-D01C-4B0E-93D4-2F89A164B14F}" presName="singleCenter" presStyleLbl="node1" presStyleIdx="0" presStyleCnt="5" custScaleX="203999" custScaleY="75998" custLinFactNeighborX="-2253" custLinFactNeighborY="-3780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245AD27-1607-4890-8808-7FEB3EEBF075}" type="pres">
      <dgm:prSet presAssocID="{92D22ECE-2F15-4D32-9549-8B331A513825}" presName="Name56" presStyleLbl="parChTrans1D2" presStyleIdx="0" presStyleCnt="4"/>
      <dgm:spPr/>
      <dgm:t>
        <a:bodyPr/>
        <a:lstStyle/>
        <a:p>
          <a:endParaRPr lang="en-US"/>
        </a:p>
      </dgm:t>
    </dgm:pt>
    <dgm:pt modelId="{F83AC449-3724-44CA-BA50-E344ABFB3598}" type="pres">
      <dgm:prSet presAssocID="{D635F308-85ED-4B0F-A18B-9CDC1C2859CC}" presName="text0" presStyleLbl="node1" presStyleIdx="1" presStyleCnt="5" custScaleX="272388" custScaleY="91046" custRadScaleRad="124879" custRadScaleInc="30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2590C-B579-45DC-BDFD-AE1F8B303C60}" type="pres">
      <dgm:prSet presAssocID="{EC665D03-73A0-4323-9DEA-AC0FEFAB204D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8FFBC2B-9D63-42FA-A3AA-E758A378EAE6}" type="pres">
      <dgm:prSet presAssocID="{43AEFAB8-1CF9-40C1-A0AE-7B0F911670B7}" presName="text0" presStyleLbl="node1" presStyleIdx="2" presStyleCnt="5" custScaleX="272388" custScaleY="91046" custRadScaleRad="153707" custRadScaleInc="14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1DA55-4B38-4556-AFAA-999AEBDABD8E}" type="pres">
      <dgm:prSet presAssocID="{FE6F0F4A-5B3F-4CEC-97F5-22DFC86EB650}" presName="Name56" presStyleLbl="parChTrans1D2" presStyleIdx="2" presStyleCnt="4"/>
      <dgm:spPr/>
      <dgm:t>
        <a:bodyPr/>
        <a:lstStyle/>
        <a:p>
          <a:endParaRPr lang="en-US"/>
        </a:p>
      </dgm:t>
    </dgm:pt>
    <dgm:pt modelId="{9C3AC1BB-83E0-4AB1-9329-5CB7BD227E13}" type="pres">
      <dgm:prSet presAssocID="{8F7369F6-0EAD-4EEC-9755-D6CD18742D79}" presName="text0" presStyleLbl="node1" presStyleIdx="3" presStyleCnt="5" custScaleX="272388" custScaleY="91046" custRadScaleRad="113818" custRadScaleInc="8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05832-4B19-43E2-8098-C64C77B288ED}" type="pres">
      <dgm:prSet presAssocID="{914F99DA-43CB-4717-BA51-A8908AD9BB02}" presName="Name56" presStyleLbl="parChTrans1D2" presStyleIdx="3" presStyleCnt="4"/>
      <dgm:spPr/>
      <dgm:t>
        <a:bodyPr/>
        <a:lstStyle/>
        <a:p>
          <a:endParaRPr lang="en-US"/>
        </a:p>
      </dgm:t>
    </dgm:pt>
    <dgm:pt modelId="{60ACC6DB-53C9-4A88-81B0-5561A547A309}" type="pres">
      <dgm:prSet presAssocID="{938CF31B-A961-47F8-8EF2-F2B9A6CE9C1E}" presName="text0" presStyleLbl="node1" presStyleIdx="4" presStyleCnt="5" custScaleX="272388" custScaleY="91046" custRadScaleRad="142896" custRadScaleInc="-15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DCEAC-1BE9-420A-B61B-972435665EA3}" srcId="{B09132C0-BA06-42E5-9291-9EFA2DE23145}" destId="{93BDE2AB-D01C-4B0E-93D4-2F89A164B14F}" srcOrd="0" destOrd="0" parTransId="{2941620B-C1B2-4675-A950-F4DA2C429513}" sibTransId="{80D91E3C-38C4-4A97-BEC4-09116E8D8A1F}"/>
    <dgm:cxn modelId="{A3C893CD-738D-441F-8EC3-3D657D8A9B64}" type="presOf" srcId="{B09132C0-BA06-42E5-9291-9EFA2DE23145}" destId="{9AD45526-095A-4139-96A5-5F013FBFD2AF}" srcOrd="0" destOrd="0" presId="urn:microsoft.com/office/officeart/2008/layout/RadialCluster"/>
    <dgm:cxn modelId="{7FEAEE8B-C45A-40E7-9079-160F8EA8F8B6}" type="presOf" srcId="{D635F308-85ED-4B0F-A18B-9CDC1C2859CC}" destId="{F83AC449-3724-44CA-BA50-E344ABFB3598}" srcOrd="0" destOrd="0" presId="urn:microsoft.com/office/officeart/2008/layout/RadialCluster"/>
    <dgm:cxn modelId="{CB0C3412-8DE0-4B11-94AE-5CC5D5F2C574}" type="presOf" srcId="{93BDE2AB-D01C-4B0E-93D4-2F89A164B14F}" destId="{3C66E810-F37D-46DB-9007-F4EE092B1E26}" srcOrd="0" destOrd="0" presId="urn:microsoft.com/office/officeart/2008/layout/RadialCluster"/>
    <dgm:cxn modelId="{0C028B50-A4BA-46C5-9AD0-A1316C999B4C}" type="presOf" srcId="{938CF31B-A961-47F8-8EF2-F2B9A6CE9C1E}" destId="{60ACC6DB-53C9-4A88-81B0-5561A547A309}" srcOrd="0" destOrd="0" presId="urn:microsoft.com/office/officeart/2008/layout/RadialCluster"/>
    <dgm:cxn modelId="{A3AAD526-5ECD-4496-9233-2777A85E0B87}" type="presOf" srcId="{FE6F0F4A-5B3F-4CEC-97F5-22DFC86EB650}" destId="{0BC1DA55-4B38-4556-AFAA-999AEBDABD8E}" srcOrd="0" destOrd="0" presId="urn:microsoft.com/office/officeart/2008/layout/RadialCluster"/>
    <dgm:cxn modelId="{E3F73BC0-85CB-4E39-B91C-C30F19482B48}" srcId="{93BDE2AB-D01C-4B0E-93D4-2F89A164B14F}" destId="{43AEFAB8-1CF9-40C1-A0AE-7B0F911670B7}" srcOrd="1" destOrd="0" parTransId="{EC665D03-73A0-4323-9DEA-AC0FEFAB204D}" sibTransId="{956B129D-B1A6-4367-904B-FBE444C6C209}"/>
    <dgm:cxn modelId="{E82237D9-3116-4343-BCC6-54D31B662CF7}" srcId="{93BDE2AB-D01C-4B0E-93D4-2F89A164B14F}" destId="{D635F308-85ED-4B0F-A18B-9CDC1C2859CC}" srcOrd="0" destOrd="0" parTransId="{92D22ECE-2F15-4D32-9549-8B331A513825}" sibTransId="{3B628404-54A5-499A-9B1D-D7669605CAB7}"/>
    <dgm:cxn modelId="{B4EFE008-AEAE-43DB-8529-E089C667A9BE}" type="presOf" srcId="{92D22ECE-2F15-4D32-9549-8B331A513825}" destId="{E245AD27-1607-4890-8808-7FEB3EEBF075}" srcOrd="0" destOrd="0" presId="urn:microsoft.com/office/officeart/2008/layout/RadialCluster"/>
    <dgm:cxn modelId="{0F1207AD-F8B9-4434-A26D-E639E90A13DC}" type="presOf" srcId="{8F7369F6-0EAD-4EEC-9755-D6CD18742D79}" destId="{9C3AC1BB-83E0-4AB1-9329-5CB7BD227E13}" srcOrd="0" destOrd="0" presId="urn:microsoft.com/office/officeart/2008/layout/RadialCluster"/>
    <dgm:cxn modelId="{22E9A124-D440-46A8-BDE2-9FDF31341788}" srcId="{93BDE2AB-D01C-4B0E-93D4-2F89A164B14F}" destId="{8F7369F6-0EAD-4EEC-9755-D6CD18742D79}" srcOrd="2" destOrd="0" parTransId="{FE6F0F4A-5B3F-4CEC-97F5-22DFC86EB650}" sibTransId="{B3268C03-4C9F-454D-8872-9F7001CA4342}"/>
    <dgm:cxn modelId="{A1FDFB7A-3E9E-47E4-AE4D-4AA69234CB0C}" type="presOf" srcId="{EC665D03-73A0-4323-9DEA-AC0FEFAB204D}" destId="{42C2590C-B579-45DC-BDFD-AE1F8B303C60}" srcOrd="0" destOrd="0" presId="urn:microsoft.com/office/officeart/2008/layout/RadialCluster"/>
    <dgm:cxn modelId="{E13C127D-A9FA-4DC2-AFDF-7DC2EEB2D50E}" type="presOf" srcId="{914F99DA-43CB-4717-BA51-A8908AD9BB02}" destId="{7E605832-4B19-43E2-8098-C64C77B288ED}" srcOrd="0" destOrd="0" presId="urn:microsoft.com/office/officeart/2008/layout/RadialCluster"/>
    <dgm:cxn modelId="{B959738F-FC15-4FE4-8F10-B4B28F37BA53}" srcId="{93BDE2AB-D01C-4B0E-93D4-2F89A164B14F}" destId="{938CF31B-A961-47F8-8EF2-F2B9A6CE9C1E}" srcOrd="3" destOrd="0" parTransId="{914F99DA-43CB-4717-BA51-A8908AD9BB02}" sibTransId="{A3010E80-E05F-4761-8830-DCE27F08B60E}"/>
    <dgm:cxn modelId="{5F47B919-6754-4232-9E6F-86A5AD597A3C}" type="presOf" srcId="{43AEFAB8-1CF9-40C1-A0AE-7B0F911670B7}" destId="{98FFBC2B-9D63-42FA-A3AA-E758A378EAE6}" srcOrd="0" destOrd="0" presId="urn:microsoft.com/office/officeart/2008/layout/RadialCluster"/>
    <dgm:cxn modelId="{2AEE705C-6BDD-4A4F-B33F-6B8E55FC9253}" type="presParOf" srcId="{9AD45526-095A-4139-96A5-5F013FBFD2AF}" destId="{22C1A0D7-330C-4958-B3D0-190DDA652157}" srcOrd="0" destOrd="0" presId="urn:microsoft.com/office/officeart/2008/layout/RadialCluster"/>
    <dgm:cxn modelId="{EA321C48-0FFA-4A3D-8234-B54897ACE420}" type="presParOf" srcId="{22C1A0D7-330C-4958-B3D0-190DDA652157}" destId="{3C66E810-F37D-46DB-9007-F4EE092B1E26}" srcOrd="0" destOrd="0" presId="urn:microsoft.com/office/officeart/2008/layout/RadialCluster"/>
    <dgm:cxn modelId="{0E51D808-18A5-476B-BFF0-8C6A3810A57C}" type="presParOf" srcId="{22C1A0D7-330C-4958-B3D0-190DDA652157}" destId="{E245AD27-1607-4890-8808-7FEB3EEBF075}" srcOrd="1" destOrd="0" presId="urn:microsoft.com/office/officeart/2008/layout/RadialCluster"/>
    <dgm:cxn modelId="{F9DDA052-C973-4BE0-813E-EFBC3B3CDD4B}" type="presParOf" srcId="{22C1A0D7-330C-4958-B3D0-190DDA652157}" destId="{F83AC449-3724-44CA-BA50-E344ABFB3598}" srcOrd="2" destOrd="0" presId="urn:microsoft.com/office/officeart/2008/layout/RadialCluster"/>
    <dgm:cxn modelId="{B3F7C3CF-61DC-4228-B1EA-B397BADBFE92}" type="presParOf" srcId="{22C1A0D7-330C-4958-B3D0-190DDA652157}" destId="{42C2590C-B579-45DC-BDFD-AE1F8B303C60}" srcOrd="3" destOrd="0" presId="urn:microsoft.com/office/officeart/2008/layout/RadialCluster"/>
    <dgm:cxn modelId="{768309AC-FDC3-48FB-8006-B17CC5578F55}" type="presParOf" srcId="{22C1A0D7-330C-4958-B3D0-190DDA652157}" destId="{98FFBC2B-9D63-42FA-A3AA-E758A378EAE6}" srcOrd="4" destOrd="0" presId="urn:microsoft.com/office/officeart/2008/layout/RadialCluster"/>
    <dgm:cxn modelId="{D75795B8-CAFB-4645-B5DC-FC1A81885098}" type="presParOf" srcId="{22C1A0D7-330C-4958-B3D0-190DDA652157}" destId="{0BC1DA55-4B38-4556-AFAA-999AEBDABD8E}" srcOrd="5" destOrd="0" presId="urn:microsoft.com/office/officeart/2008/layout/RadialCluster"/>
    <dgm:cxn modelId="{F69EB0B2-0605-4063-A6F4-30C992B53B8A}" type="presParOf" srcId="{22C1A0D7-330C-4958-B3D0-190DDA652157}" destId="{9C3AC1BB-83E0-4AB1-9329-5CB7BD227E13}" srcOrd="6" destOrd="0" presId="urn:microsoft.com/office/officeart/2008/layout/RadialCluster"/>
    <dgm:cxn modelId="{D387ABA4-2EA8-4CC6-8ECC-C22DC1DC530E}" type="presParOf" srcId="{22C1A0D7-330C-4958-B3D0-190DDA652157}" destId="{7E605832-4B19-43E2-8098-C64C77B288ED}" srcOrd="7" destOrd="0" presId="urn:microsoft.com/office/officeart/2008/layout/RadialCluster"/>
    <dgm:cxn modelId="{B8AA4B90-B9BC-4C6F-8AE7-CE6BF5BC54DF}" type="presParOf" srcId="{22C1A0D7-330C-4958-B3D0-190DDA652157}" destId="{60ACC6DB-53C9-4A88-81B0-5561A547A30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132C0-BA06-42E5-9291-9EFA2DE23145}" type="doc">
      <dgm:prSet loTypeId="urn:microsoft.com/office/officeart/2008/layout/RadialCluster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BDE2AB-D01C-4B0E-93D4-2F89A164B14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/>
            <a:t>Report</a:t>
          </a:r>
          <a:endParaRPr lang="en-US" sz="2000" b="1" dirty="0"/>
        </a:p>
      </dgm:t>
    </dgm:pt>
    <dgm:pt modelId="{2941620B-C1B2-4675-A950-F4DA2C429513}" type="parTrans" cxnId="{4E8DCEAC-1BE9-420A-B61B-972435665EA3}">
      <dgm:prSet/>
      <dgm:spPr/>
      <dgm:t>
        <a:bodyPr/>
        <a:lstStyle/>
        <a:p>
          <a:endParaRPr lang="en-US"/>
        </a:p>
      </dgm:t>
    </dgm:pt>
    <dgm:pt modelId="{80D91E3C-38C4-4A97-BEC4-09116E8D8A1F}" type="sibTrans" cxnId="{4E8DCEAC-1BE9-420A-B61B-972435665EA3}">
      <dgm:prSet/>
      <dgm:spPr/>
      <dgm:t>
        <a:bodyPr/>
        <a:lstStyle/>
        <a:p>
          <a:endParaRPr lang="en-US"/>
        </a:p>
      </dgm:t>
    </dgm:pt>
    <dgm:pt modelId="{D635F308-85ED-4B0F-A18B-9CDC1C2859C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 smtClean="0"/>
            <a:t>Balance Sheet</a:t>
          </a:r>
          <a:endParaRPr lang="en-US" sz="1600" b="1" dirty="0"/>
        </a:p>
      </dgm:t>
    </dgm:pt>
    <dgm:pt modelId="{92D22ECE-2F15-4D32-9549-8B331A513825}" type="parTrans" cxnId="{E82237D9-3116-4343-BCC6-54D31B662CF7}">
      <dgm:prSet/>
      <dgm:spPr/>
      <dgm:t>
        <a:bodyPr/>
        <a:lstStyle/>
        <a:p>
          <a:endParaRPr lang="en-US"/>
        </a:p>
      </dgm:t>
    </dgm:pt>
    <dgm:pt modelId="{3B628404-54A5-499A-9B1D-D7669605CAB7}" type="sibTrans" cxnId="{E82237D9-3116-4343-BCC6-54D31B662CF7}">
      <dgm:prSet/>
      <dgm:spPr/>
      <dgm:t>
        <a:bodyPr/>
        <a:lstStyle/>
        <a:p>
          <a:endParaRPr lang="en-US"/>
        </a:p>
      </dgm:t>
    </dgm:pt>
    <dgm:pt modelId="{8F7369F6-0EAD-4EEC-9755-D6CD18742D7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Income statement</a:t>
          </a:r>
          <a:endParaRPr lang="en-US" b="1" dirty="0"/>
        </a:p>
      </dgm:t>
    </dgm:pt>
    <dgm:pt modelId="{FE6F0F4A-5B3F-4CEC-97F5-22DFC86EB650}" type="parTrans" cxnId="{22E9A124-D440-46A8-BDE2-9FDF31341788}">
      <dgm:prSet/>
      <dgm:spPr/>
      <dgm:t>
        <a:bodyPr/>
        <a:lstStyle/>
        <a:p>
          <a:endParaRPr lang="en-US"/>
        </a:p>
      </dgm:t>
    </dgm:pt>
    <dgm:pt modelId="{B3268C03-4C9F-454D-8872-9F7001CA4342}" type="sibTrans" cxnId="{22E9A124-D440-46A8-BDE2-9FDF31341788}">
      <dgm:prSet/>
      <dgm:spPr/>
      <dgm:t>
        <a:bodyPr/>
        <a:lstStyle/>
        <a:p>
          <a:endParaRPr lang="en-US"/>
        </a:p>
      </dgm:t>
    </dgm:pt>
    <dgm:pt modelId="{938CF31B-A961-47F8-8EF2-F2B9A6CE9C1E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General journal</a:t>
          </a:r>
          <a:endParaRPr lang="en-US" b="1" dirty="0"/>
        </a:p>
      </dgm:t>
    </dgm:pt>
    <dgm:pt modelId="{914F99DA-43CB-4717-BA51-A8908AD9BB02}" type="parTrans" cxnId="{B959738F-FC15-4FE4-8F10-B4B28F37BA53}">
      <dgm:prSet/>
      <dgm:spPr/>
      <dgm:t>
        <a:bodyPr/>
        <a:lstStyle/>
        <a:p>
          <a:endParaRPr lang="en-US"/>
        </a:p>
      </dgm:t>
    </dgm:pt>
    <dgm:pt modelId="{A3010E80-E05F-4761-8830-DCE27F08B60E}" type="sibTrans" cxnId="{B959738F-FC15-4FE4-8F10-B4B28F37BA53}">
      <dgm:prSet/>
      <dgm:spPr/>
      <dgm:t>
        <a:bodyPr/>
        <a:lstStyle/>
        <a:p>
          <a:endParaRPr lang="en-US"/>
        </a:p>
      </dgm:t>
    </dgm:pt>
    <dgm:pt modelId="{9AD45526-095A-4139-96A5-5F013FBFD2AF}" type="pres">
      <dgm:prSet presAssocID="{B09132C0-BA06-42E5-9291-9EFA2DE23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C1A0D7-330C-4958-B3D0-190DDA652157}" type="pres">
      <dgm:prSet presAssocID="{93BDE2AB-D01C-4B0E-93D4-2F89A164B14F}" presName="singleCycle" presStyleCnt="0"/>
      <dgm:spPr/>
    </dgm:pt>
    <dgm:pt modelId="{3C66E810-F37D-46DB-9007-F4EE092B1E26}" type="pres">
      <dgm:prSet presAssocID="{93BDE2AB-D01C-4B0E-93D4-2F89A164B14F}" presName="singleCenter" presStyleLbl="node1" presStyleIdx="0" presStyleCnt="4" custScaleX="203999" custScaleY="75998" custLinFactNeighborX="-2253" custLinFactNeighborY="-3780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245AD27-1607-4890-8808-7FEB3EEBF075}" type="pres">
      <dgm:prSet presAssocID="{92D22ECE-2F15-4D32-9549-8B331A51382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83AC449-3724-44CA-BA50-E344ABFB3598}" type="pres">
      <dgm:prSet presAssocID="{D635F308-85ED-4B0F-A18B-9CDC1C2859CC}" presName="text0" presStyleLbl="node1" presStyleIdx="1" presStyleCnt="4" custScaleX="272388" custScaleY="91046" custRadScaleRad="124879" custRadScaleInc="30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1DA55-4B38-4556-AFAA-999AEBDABD8E}" type="pres">
      <dgm:prSet presAssocID="{FE6F0F4A-5B3F-4CEC-97F5-22DFC86EB65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C3AC1BB-83E0-4AB1-9329-5CB7BD227E13}" type="pres">
      <dgm:prSet presAssocID="{8F7369F6-0EAD-4EEC-9755-D6CD18742D79}" presName="text0" presStyleLbl="node1" presStyleIdx="2" presStyleCnt="4" custScaleX="272388" custScaleY="91046" custRadScaleRad="137378" custRadScaleInc="-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05832-4B19-43E2-8098-C64C77B288ED}" type="pres">
      <dgm:prSet presAssocID="{914F99DA-43CB-4717-BA51-A8908AD9BB0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0ACC6DB-53C9-4A88-81B0-5561A547A309}" type="pres">
      <dgm:prSet presAssocID="{938CF31B-A961-47F8-8EF2-F2B9A6CE9C1E}" presName="text0" presStyleLbl="node1" presStyleIdx="3" presStyleCnt="4" custScaleX="272388" custScaleY="91046" custRadScaleRad="147670" custRadScaleInc="7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3A6DB-8602-4D28-A507-15C3CD726D9F}" type="presOf" srcId="{93BDE2AB-D01C-4B0E-93D4-2F89A164B14F}" destId="{3C66E810-F37D-46DB-9007-F4EE092B1E26}" srcOrd="0" destOrd="0" presId="urn:microsoft.com/office/officeart/2008/layout/RadialCluster"/>
    <dgm:cxn modelId="{C01C8858-A06B-47A3-BCEB-C9FACA77B136}" type="presOf" srcId="{8F7369F6-0EAD-4EEC-9755-D6CD18742D79}" destId="{9C3AC1BB-83E0-4AB1-9329-5CB7BD227E13}" srcOrd="0" destOrd="0" presId="urn:microsoft.com/office/officeart/2008/layout/RadialCluster"/>
    <dgm:cxn modelId="{7DB0D268-97E6-4629-8123-8A67C9F810CE}" type="presOf" srcId="{914F99DA-43CB-4717-BA51-A8908AD9BB02}" destId="{7E605832-4B19-43E2-8098-C64C77B288ED}" srcOrd="0" destOrd="0" presId="urn:microsoft.com/office/officeart/2008/layout/RadialCluster"/>
    <dgm:cxn modelId="{269E65F1-96F2-4855-946D-1B997E15C0B7}" type="presOf" srcId="{B09132C0-BA06-42E5-9291-9EFA2DE23145}" destId="{9AD45526-095A-4139-96A5-5F013FBFD2AF}" srcOrd="0" destOrd="0" presId="urn:microsoft.com/office/officeart/2008/layout/RadialCluster"/>
    <dgm:cxn modelId="{E82237D9-3116-4343-BCC6-54D31B662CF7}" srcId="{93BDE2AB-D01C-4B0E-93D4-2F89A164B14F}" destId="{D635F308-85ED-4B0F-A18B-9CDC1C2859CC}" srcOrd="0" destOrd="0" parTransId="{92D22ECE-2F15-4D32-9549-8B331A513825}" sibTransId="{3B628404-54A5-499A-9B1D-D7669605CAB7}"/>
    <dgm:cxn modelId="{3A310B00-EABB-4B18-AFFC-C30818B862F8}" type="presOf" srcId="{FE6F0F4A-5B3F-4CEC-97F5-22DFC86EB650}" destId="{0BC1DA55-4B38-4556-AFAA-999AEBDABD8E}" srcOrd="0" destOrd="0" presId="urn:microsoft.com/office/officeart/2008/layout/RadialCluster"/>
    <dgm:cxn modelId="{D3D74133-7958-4E13-B23B-B4B13C91DEB8}" type="presOf" srcId="{92D22ECE-2F15-4D32-9549-8B331A513825}" destId="{E245AD27-1607-4890-8808-7FEB3EEBF075}" srcOrd="0" destOrd="0" presId="urn:microsoft.com/office/officeart/2008/layout/RadialCluster"/>
    <dgm:cxn modelId="{B959738F-FC15-4FE4-8F10-B4B28F37BA53}" srcId="{93BDE2AB-D01C-4B0E-93D4-2F89A164B14F}" destId="{938CF31B-A961-47F8-8EF2-F2B9A6CE9C1E}" srcOrd="2" destOrd="0" parTransId="{914F99DA-43CB-4717-BA51-A8908AD9BB02}" sibTransId="{A3010E80-E05F-4761-8830-DCE27F08B60E}"/>
    <dgm:cxn modelId="{9DDCB9D7-54F8-4EDD-9EC6-8007A36918B1}" type="presOf" srcId="{938CF31B-A961-47F8-8EF2-F2B9A6CE9C1E}" destId="{60ACC6DB-53C9-4A88-81B0-5561A547A309}" srcOrd="0" destOrd="0" presId="urn:microsoft.com/office/officeart/2008/layout/RadialCluster"/>
    <dgm:cxn modelId="{4E8DCEAC-1BE9-420A-B61B-972435665EA3}" srcId="{B09132C0-BA06-42E5-9291-9EFA2DE23145}" destId="{93BDE2AB-D01C-4B0E-93D4-2F89A164B14F}" srcOrd="0" destOrd="0" parTransId="{2941620B-C1B2-4675-A950-F4DA2C429513}" sibTransId="{80D91E3C-38C4-4A97-BEC4-09116E8D8A1F}"/>
    <dgm:cxn modelId="{DA77D2E9-F9A3-4CA4-9787-F0B2C525553A}" type="presOf" srcId="{D635F308-85ED-4B0F-A18B-9CDC1C2859CC}" destId="{F83AC449-3724-44CA-BA50-E344ABFB3598}" srcOrd="0" destOrd="0" presId="urn:microsoft.com/office/officeart/2008/layout/RadialCluster"/>
    <dgm:cxn modelId="{22E9A124-D440-46A8-BDE2-9FDF31341788}" srcId="{93BDE2AB-D01C-4B0E-93D4-2F89A164B14F}" destId="{8F7369F6-0EAD-4EEC-9755-D6CD18742D79}" srcOrd="1" destOrd="0" parTransId="{FE6F0F4A-5B3F-4CEC-97F5-22DFC86EB650}" sibTransId="{B3268C03-4C9F-454D-8872-9F7001CA4342}"/>
    <dgm:cxn modelId="{21D70F60-B121-476A-9BC8-B1B8350E8572}" type="presParOf" srcId="{9AD45526-095A-4139-96A5-5F013FBFD2AF}" destId="{22C1A0D7-330C-4958-B3D0-190DDA652157}" srcOrd="0" destOrd="0" presId="urn:microsoft.com/office/officeart/2008/layout/RadialCluster"/>
    <dgm:cxn modelId="{903B7438-6A95-414A-9403-D86BB7C85B57}" type="presParOf" srcId="{22C1A0D7-330C-4958-B3D0-190DDA652157}" destId="{3C66E810-F37D-46DB-9007-F4EE092B1E26}" srcOrd="0" destOrd="0" presId="urn:microsoft.com/office/officeart/2008/layout/RadialCluster"/>
    <dgm:cxn modelId="{45149A67-F8B1-45EB-8B74-54F492635729}" type="presParOf" srcId="{22C1A0D7-330C-4958-B3D0-190DDA652157}" destId="{E245AD27-1607-4890-8808-7FEB3EEBF075}" srcOrd="1" destOrd="0" presId="urn:microsoft.com/office/officeart/2008/layout/RadialCluster"/>
    <dgm:cxn modelId="{BA3E81D6-C1D4-4885-913D-E0E91036A8C2}" type="presParOf" srcId="{22C1A0D7-330C-4958-B3D0-190DDA652157}" destId="{F83AC449-3724-44CA-BA50-E344ABFB3598}" srcOrd="2" destOrd="0" presId="urn:microsoft.com/office/officeart/2008/layout/RadialCluster"/>
    <dgm:cxn modelId="{544DA365-9F37-4143-A135-E67CE20F108E}" type="presParOf" srcId="{22C1A0D7-330C-4958-B3D0-190DDA652157}" destId="{0BC1DA55-4B38-4556-AFAA-999AEBDABD8E}" srcOrd="3" destOrd="0" presId="urn:microsoft.com/office/officeart/2008/layout/RadialCluster"/>
    <dgm:cxn modelId="{6FECE357-A04A-4B54-A891-252E9B97DC9C}" type="presParOf" srcId="{22C1A0D7-330C-4958-B3D0-190DDA652157}" destId="{9C3AC1BB-83E0-4AB1-9329-5CB7BD227E13}" srcOrd="4" destOrd="0" presId="urn:microsoft.com/office/officeart/2008/layout/RadialCluster"/>
    <dgm:cxn modelId="{F5A13610-58CD-4C6B-B306-68A4F3E64CB5}" type="presParOf" srcId="{22C1A0D7-330C-4958-B3D0-190DDA652157}" destId="{7E605832-4B19-43E2-8098-C64C77B288ED}" srcOrd="5" destOrd="0" presId="urn:microsoft.com/office/officeart/2008/layout/RadialCluster"/>
    <dgm:cxn modelId="{617C0D1F-EE8A-4D74-8144-D76588B9105F}" type="presParOf" srcId="{22C1A0D7-330C-4958-B3D0-190DDA652157}" destId="{60ACC6DB-53C9-4A88-81B0-5561A547A30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6E810-F37D-46DB-9007-F4EE092B1E26}">
      <dsp:nvSpPr>
        <dsp:cNvPr id="0" name=""/>
        <dsp:cNvSpPr/>
      </dsp:nvSpPr>
      <dsp:spPr>
        <a:xfrm>
          <a:off x="1714512" y="266719"/>
          <a:ext cx="1943090" cy="72388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Vouchers</a:t>
          </a:r>
          <a:endParaRPr lang="en-US" sz="2000" b="1" kern="1200" dirty="0"/>
        </a:p>
      </dsp:txBody>
      <dsp:txXfrm>
        <a:off x="1749849" y="302056"/>
        <a:ext cx="1872416" cy="653206"/>
      </dsp:txXfrm>
    </dsp:sp>
    <dsp:sp modelId="{E245AD27-1607-4890-8808-7FEB3EEBF075}">
      <dsp:nvSpPr>
        <dsp:cNvPr id="0" name=""/>
        <dsp:cNvSpPr/>
      </dsp:nvSpPr>
      <dsp:spPr>
        <a:xfrm rot="3671650">
          <a:off x="2457020" y="1714500"/>
          <a:ext cx="1652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2254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AC449-3724-44CA-BA50-E344ABFB3598}">
      <dsp:nvSpPr>
        <dsp:cNvPr id="0" name=""/>
        <dsp:cNvSpPr/>
      </dsp:nvSpPr>
      <dsp:spPr>
        <a:xfrm>
          <a:off x="2971806" y="2438401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Purchase Receipt</a:t>
          </a:r>
          <a:endParaRPr lang="en-US" sz="1500" b="1" kern="1200" dirty="0"/>
        </a:p>
      </dsp:txBody>
      <dsp:txXfrm>
        <a:off x="3000170" y="2466765"/>
        <a:ext cx="1681584" cy="524304"/>
      </dsp:txXfrm>
    </dsp:sp>
    <dsp:sp modelId="{42C2590C-B579-45DC-BDFD-AE1F8B303C60}">
      <dsp:nvSpPr>
        <dsp:cNvPr id="0" name=""/>
        <dsp:cNvSpPr/>
      </dsp:nvSpPr>
      <dsp:spPr>
        <a:xfrm rot="1893144">
          <a:off x="3200130" y="1257303"/>
          <a:ext cx="1019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935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FBC2B-9D63-42FA-A3AA-E758A378EAE6}">
      <dsp:nvSpPr>
        <dsp:cNvPr id="0" name=""/>
        <dsp:cNvSpPr/>
      </dsp:nvSpPr>
      <dsp:spPr>
        <a:xfrm>
          <a:off x="3748087" y="1524006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Sale Invoice</a:t>
          </a:r>
          <a:endParaRPr lang="en-US" sz="1600" b="1" kern="1200" dirty="0"/>
        </a:p>
      </dsp:txBody>
      <dsp:txXfrm>
        <a:off x="3776451" y="1552370"/>
        <a:ext cx="1681584" cy="524304"/>
      </dsp:txXfrm>
    </dsp:sp>
    <dsp:sp modelId="{0BC1DA55-4B38-4556-AFAA-999AEBDABD8E}">
      <dsp:nvSpPr>
        <dsp:cNvPr id="0" name=""/>
        <dsp:cNvSpPr/>
      </dsp:nvSpPr>
      <dsp:spPr>
        <a:xfrm rot="6688560">
          <a:off x="1480943" y="1714504"/>
          <a:ext cx="15558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82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AC1BB-83E0-4AB1-9329-5CB7BD227E13}">
      <dsp:nvSpPr>
        <dsp:cNvPr id="0" name=""/>
        <dsp:cNvSpPr/>
      </dsp:nvSpPr>
      <dsp:spPr>
        <a:xfrm>
          <a:off x="990601" y="2438407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Cash Management</a:t>
          </a:r>
          <a:endParaRPr lang="en-US" sz="1500" b="1" kern="1200" dirty="0"/>
        </a:p>
      </dsp:txBody>
      <dsp:txXfrm>
        <a:off x="1018965" y="2466771"/>
        <a:ext cx="1681584" cy="524304"/>
      </dsp:txXfrm>
    </dsp:sp>
    <dsp:sp modelId="{7E605832-4B19-43E2-8098-C64C77B288ED}">
      <dsp:nvSpPr>
        <dsp:cNvPr id="0" name=""/>
        <dsp:cNvSpPr/>
      </dsp:nvSpPr>
      <dsp:spPr>
        <a:xfrm rot="8744111">
          <a:off x="1289585" y="1257301"/>
          <a:ext cx="9473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7399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CC6DB-53C9-4A88-81B0-5561A547A309}">
      <dsp:nvSpPr>
        <dsp:cNvPr id="0" name=""/>
        <dsp:cNvSpPr/>
      </dsp:nvSpPr>
      <dsp:spPr>
        <a:xfrm>
          <a:off x="76199" y="1524003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General Voucher</a:t>
          </a:r>
          <a:endParaRPr lang="en-US" sz="1500" b="1" kern="1200" dirty="0"/>
        </a:p>
      </dsp:txBody>
      <dsp:txXfrm>
        <a:off x="104563" y="1552367"/>
        <a:ext cx="1681584" cy="524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6E810-F37D-46DB-9007-F4EE092B1E26}">
      <dsp:nvSpPr>
        <dsp:cNvPr id="0" name=""/>
        <dsp:cNvSpPr/>
      </dsp:nvSpPr>
      <dsp:spPr>
        <a:xfrm>
          <a:off x="1705710" y="484894"/>
          <a:ext cx="1943090" cy="72388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Report</a:t>
          </a:r>
          <a:endParaRPr lang="en-US" sz="2000" b="1" kern="1200" dirty="0"/>
        </a:p>
      </dsp:txBody>
      <dsp:txXfrm>
        <a:off x="1741047" y="520231"/>
        <a:ext cx="1872416" cy="653206"/>
      </dsp:txXfrm>
    </dsp:sp>
    <dsp:sp modelId="{E245AD27-1607-4890-8808-7FEB3EEBF075}">
      <dsp:nvSpPr>
        <dsp:cNvPr id="0" name=""/>
        <dsp:cNvSpPr/>
      </dsp:nvSpPr>
      <dsp:spPr>
        <a:xfrm rot="5368876">
          <a:off x="1994178" y="1901371"/>
          <a:ext cx="1385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524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AC449-3724-44CA-BA50-E344ABFB3598}">
      <dsp:nvSpPr>
        <dsp:cNvPr id="0" name=""/>
        <dsp:cNvSpPr/>
      </dsp:nvSpPr>
      <dsp:spPr>
        <a:xfrm>
          <a:off x="1826547" y="2593967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Balance Sheet</a:t>
          </a:r>
          <a:endParaRPr lang="en-US" sz="1600" b="1" kern="1200" dirty="0"/>
        </a:p>
      </dsp:txBody>
      <dsp:txXfrm>
        <a:off x="1854911" y="2622331"/>
        <a:ext cx="1681584" cy="524304"/>
      </dsp:txXfrm>
    </dsp:sp>
    <dsp:sp modelId="{0BC1DA55-4B38-4556-AFAA-999AEBDABD8E}">
      <dsp:nvSpPr>
        <dsp:cNvPr id="0" name=""/>
        <dsp:cNvSpPr/>
      </dsp:nvSpPr>
      <dsp:spPr>
        <a:xfrm rot="2863570">
          <a:off x="2700620" y="1899767"/>
          <a:ext cx="1867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7702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AC1BB-83E0-4AB1-9329-5CB7BD227E13}">
      <dsp:nvSpPr>
        <dsp:cNvPr id="0" name=""/>
        <dsp:cNvSpPr/>
      </dsp:nvSpPr>
      <dsp:spPr>
        <a:xfrm>
          <a:off x="3657601" y="2590760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Income statement</a:t>
          </a:r>
          <a:endParaRPr lang="en-US" sz="1500" b="1" kern="1200" dirty="0"/>
        </a:p>
      </dsp:txBody>
      <dsp:txXfrm>
        <a:off x="3685965" y="2619124"/>
        <a:ext cx="1681584" cy="524304"/>
      </dsp:txXfrm>
    </dsp:sp>
    <dsp:sp modelId="{7E605832-4B19-43E2-8098-C64C77B288ED}">
      <dsp:nvSpPr>
        <dsp:cNvPr id="0" name=""/>
        <dsp:cNvSpPr/>
      </dsp:nvSpPr>
      <dsp:spPr>
        <a:xfrm rot="7895047">
          <a:off x="815564" y="1901371"/>
          <a:ext cx="1851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190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CC6DB-53C9-4A88-81B0-5561A547A309}">
      <dsp:nvSpPr>
        <dsp:cNvPr id="0" name=""/>
        <dsp:cNvSpPr/>
      </dsp:nvSpPr>
      <dsp:spPr>
        <a:xfrm>
          <a:off x="0" y="2593967"/>
          <a:ext cx="1738312" cy="58103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General journal</a:t>
          </a:r>
          <a:endParaRPr lang="en-US" sz="1600" b="1" kern="1200" dirty="0"/>
        </a:p>
      </dsp:txBody>
      <dsp:txXfrm>
        <a:off x="28364" y="2622331"/>
        <a:ext cx="1681584" cy="524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5ABD-DBBE-4E02-8239-9514715DB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C73B0-50FC-48BF-9BCB-A3E6EFA66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3E1FAE5-950F-44FB-8C11-614DA470E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E410-0C33-4C30-ABDE-2ACDA078E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082D-536E-4A0E-A643-DF8391B64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850B-9059-412A-936D-F9810DBDD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CCCF-C0BE-4648-82D3-802C30F47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7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AE88-4488-4422-8083-B9154D90C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5DBA-1D06-4EAE-B7DB-5B3A43AD1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72EC-BA4E-4947-8488-48F1FF75A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2991D-F64E-4711-8BCE-39F4BA207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F6B43350-B02D-4B7D-81CA-C6CA7EF010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97025"/>
            <a:ext cx="7620000" cy="1012825"/>
          </a:xfrm>
        </p:spPr>
        <p:txBody>
          <a:bodyPr/>
          <a:lstStyle/>
          <a:p>
            <a:r>
              <a:rPr lang="en-US" sz="3900" dirty="0" smtClean="0"/>
              <a:t>Accounting Module In ERP</a:t>
            </a:r>
            <a:endParaRPr lang="en-US" sz="39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343400"/>
            <a:ext cx="4038600" cy="381000"/>
          </a:xfrm>
        </p:spPr>
        <p:txBody>
          <a:bodyPr/>
          <a:lstStyle/>
          <a:p>
            <a:pPr algn="l"/>
            <a:r>
              <a:rPr lang="en-US" dirty="0"/>
              <a:t>Supervisor: </a:t>
            </a:r>
            <a:r>
              <a:rPr lang="en-US" i="1" dirty="0" smtClean="0">
                <a:solidFill>
                  <a:srgbClr val="FF6600"/>
                </a:solidFill>
              </a:rPr>
              <a:t>Mr</a:t>
            </a:r>
            <a:r>
              <a:rPr lang="en-US" i="1" dirty="0">
                <a:solidFill>
                  <a:srgbClr val="FF6600"/>
                </a:solidFill>
              </a:rPr>
              <a:t>. </a:t>
            </a:r>
            <a:r>
              <a:rPr lang="en-US" i="1" dirty="0" err="1" smtClean="0">
                <a:solidFill>
                  <a:srgbClr val="FF6600"/>
                </a:solidFill>
              </a:rPr>
              <a:t>Nguyễn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Hồng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Kỳ</a:t>
            </a:r>
            <a:endParaRPr lang="en-US" i="1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3" y="121919"/>
            <a:ext cx="2282957" cy="64008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2286000" y="48006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dirty="0"/>
              <a:t>Students: 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/>
              <a:t>	 </a:t>
            </a:r>
            <a:r>
              <a:rPr lang="en-US" dirty="0" smtClean="0"/>
              <a:t>    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dirty="0" err="1"/>
              <a:t>Tạ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Kiên</a:t>
            </a:r>
            <a:endParaRPr lang="en-US" dirty="0"/>
          </a:p>
          <a:p>
            <a:pPr algn="l">
              <a:lnSpc>
                <a:spcPct val="90000"/>
              </a:lnSpc>
            </a:pPr>
            <a:r>
              <a:rPr lang="en-US" dirty="0"/>
              <a:t>	 </a:t>
            </a:r>
            <a:r>
              <a:rPr lang="en-US" dirty="0" smtClean="0"/>
              <a:t>    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Tấn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Hằng</a:t>
            </a:r>
            <a:r>
              <a:rPr lang="en-US" dirty="0" smtClean="0"/>
              <a:t> My</a:t>
            </a:r>
          </a:p>
          <a:p>
            <a:pPr algn="l"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Tiệp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/>
              <a:t>	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799"/>
            <a:ext cx="7772400" cy="513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dirty="0">
                <a:latin typeface="Calibri (Headings)"/>
              </a:rPr>
              <a:t>Project Management </a:t>
            </a:r>
            <a:r>
              <a:rPr lang="en-US" dirty="0" smtClean="0">
                <a:latin typeface="Calibri (Headings)"/>
              </a:rPr>
              <a:t>Plan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6324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Work breakdown structure</a:t>
            </a:r>
          </a:p>
          <a:p>
            <a:r>
              <a:rPr lang="en-US" sz="2800" dirty="0" smtClean="0"/>
              <a:t>  Responsibility Assignment Matrix</a:t>
            </a:r>
          </a:p>
          <a:p>
            <a:r>
              <a:rPr lang="en-US" sz="2800" dirty="0" smtClean="0"/>
              <a:t>  Risk </a:t>
            </a:r>
            <a:r>
              <a:rPr lang="en-US" sz="2800" dirty="0"/>
              <a:t>management plan</a:t>
            </a:r>
          </a:p>
          <a:p>
            <a:endParaRPr lang="en-US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47477"/>
            <a:ext cx="7620000" cy="3153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10200" cy="344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7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382000" cy="563562"/>
          </a:xfrm>
        </p:spPr>
        <p:txBody>
          <a:bodyPr/>
          <a:lstStyle/>
          <a:p>
            <a:r>
              <a:rPr lang="en-US" sz="2800" dirty="0"/>
              <a:t>Part 3: System Requirement Specifications</a:t>
            </a: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2209800" y="2743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User Requirements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296025" y="2971800"/>
            <a:ext cx="333375" cy="304800"/>
            <a:chOff x="2078" y="1680"/>
            <a:chExt cx="1615" cy="1615"/>
          </a:xfrm>
        </p:grpSpPr>
        <p:sp>
          <p:nvSpPr>
            <p:cNvPr id="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209800" y="3429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System Requirements</a:t>
            </a: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296025" y="3657600"/>
            <a:ext cx="333375" cy="304800"/>
            <a:chOff x="2078" y="1680"/>
            <a:chExt cx="1615" cy="1615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2209800" y="4114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en-US" dirty="0" smtClean="0"/>
              <a:t>Non-functional requirements*</a:t>
            </a:r>
            <a:endParaRPr lang="en-US" dirty="0"/>
          </a:p>
        </p:txBody>
      </p: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6296025" y="4343400"/>
            <a:ext cx="333375" cy="304800"/>
            <a:chOff x="2078" y="1680"/>
            <a:chExt cx="1615" cy="1615"/>
          </a:xfrm>
        </p:grpSpPr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6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Users</a:t>
            </a:r>
          </a:p>
          <a:p>
            <a:pPr lvl="0"/>
            <a:r>
              <a:rPr lang="en-US" dirty="0" smtClean="0"/>
              <a:t>Vouchers</a:t>
            </a:r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Portfolio</a:t>
            </a:r>
          </a:p>
          <a:p>
            <a:pPr lvl="0"/>
            <a:r>
              <a:rPr lang="en-US" dirty="0" smtClean="0"/>
              <a:t>General Accounting</a:t>
            </a:r>
          </a:p>
          <a:p>
            <a:pPr lvl="0"/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4" name="Picture 2" descr="C:\Users\iLucas\Desktop\psn images\Requirements-Doc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9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pPr marL="0" lvl="0" indent="0" algn="just">
              <a:buNone/>
            </a:pPr>
            <a:endParaRPr lang="en-US" sz="2000" dirty="0" smtClean="0"/>
          </a:p>
          <a:p>
            <a:pPr lvl="0" algn="just"/>
            <a:r>
              <a:rPr lang="en-US" sz="2000" dirty="0" smtClean="0"/>
              <a:t>User can add new fiscal year, fiscal period.</a:t>
            </a:r>
          </a:p>
          <a:p>
            <a:pPr lvl="0" algn="just"/>
            <a:r>
              <a:rPr lang="en-US" sz="2000" dirty="0" smtClean="0"/>
              <a:t>User can add new one of portfolios, edit or delete it</a:t>
            </a:r>
          </a:p>
          <a:p>
            <a:pPr lvl="0" algn="just"/>
            <a:r>
              <a:rPr lang="en-US" sz="2000" dirty="0" smtClean="0"/>
              <a:t>User can add new a voucher such as: general voucher, sale invoice, purchase receipt… edit, or delete them </a:t>
            </a:r>
          </a:p>
          <a:p>
            <a:pPr lvl="0" algn="just"/>
            <a:r>
              <a:rPr lang="en-US" sz="2000" dirty="0" smtClean="0"/>
              <a:t>User can access general ledger as “posting balance”, “inventory calculate”…</a:t>
            </a:r>
          </a:p>
          <a:p>
            <a:pPr lvl="0" algn="just"/>
            <a:r>
              <a:rPr lang="en-US" sz="2000" dirty="0" smtClean="0"/>
              <a:t>User can see all another user activity by accessing diary.</a:t>
            </a:r>
          </a:p>
          <a:p>
            <a:pPr lvl="0" algn="just"/>
            <a:r>
              <a:rPr lang="en-US" sz="2000" dirty="0" smtClean="0"/>
              <a:t>User can see all report in the AMIE system and print it if he/she needs.</a:t>
            </a:r>
          </a:p>
          <a:p>
            <a:pPr lvl="0" algn="just"/>
            <a:r>
              <a:rPr lang="en-US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12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Vouchers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724400"/>
          </a:xfrm>
        </p:spPr>
        <p:txBody>
          <a:bodyPr/>
          <a:lstStyle/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r>
              <a:rPr lang="en-US" sz="2000" dirty="0" smtClean="0"/>
              <a:t>If Ledger Date is null, editing and deleting is not available</a:t>
            </a:r>
          </a:p>
          <a:p>
            <a:pPr lvl="0" algn="just"/>
            <a:r>
              <a:rPr lang="en-US" sz="2000" dirty="0" smtClean="0"/>
              <a:t>To view list of voucher which has order by user want. You </a:t>
            </a:r>
          </a:p>
          <a:p>
            <a:pPr marL="0" lvl="0" indent="0" algn="just">
              <a:buNone/>
            </a:pPr>
            <a:r>
              <a:rPr lang="en-US" sz="2000" dirty="0" smtClean="0"/>
              <a:t>     can use filler by filling some word on the top of column.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2033192"/>
              </p:ext>
            </p:extLst>
          </p:nvPr>
        </p:nvGraphicFramePr>
        <p:xfrm>
          <a:off x="1981200" y="1600200"/>
          <a:ext cx="54864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pPr lvl="0"/>
            <a:r>
              <a:rPr lang="en-US" sz="2400" dirty="0" smtClean="0"/>
              <a:t>General ledgers list</a:t>
            </a:r>
          </a:p>
          <a:p>
            <a:pPr lvl="0"/>
            <a:r>
              <a:rPr lang="en-US" sz="2400" dirty="0" smtClean="0"/>
              <a:t>Partners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Accounts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Goods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Inventory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Transaction code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Currency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Equity category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Fix asset category </a:t>
            </a:r>
            <a:r>
              <a:rPr lang="en-US" sz="2400" dirty="0"/>
              <a:t>list</a:t>
            </a:r>
            <a:endParaRPr lang="en-US" sz="2400" dirty="0" smtClean="0"/>
          </a:p>
          <a:p>
            <a:pPr lvl="0"/>
            <a:r>
              <a:rPr lang="en-US" sz="2400" dirty="0" smtClean="0"/>
              <a:t>…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General business operations of the accounting system.</a:t>
            </a:r>
          </a:p>
          <a:p>
            <a:pPr lvl="0"/>
            <a:r>
              <a:rPr lang="en-US" sz="2400" dirty="0" smtClean="0"/>
              <a:t>Add new fiscal year, fiscal period</a:t>
            </a:r>
          </a:p>
          <a:p>
            <a:pPr lvl="0"/>
            <a:r>
              <a:rPr lang="en-US" sz="2400" dirty="0"/>
              <a:t>P</a:t>
            </a:r>
            <a:r>
              <a:rPr lang="en-US" sz="2400" dirty="0" smtClean="0"/>
              <a:t>osting balance</a:t>
            </a:r>
          </a:p>
          <a:p>
            <a:pPr lvl="0"/>
            <a:r>
              <a:rPr lang="en-US" sz="2400" dirty="0" smtClean="0"/>
              <a:t>Works was normally conducted at the beginning of fiscal period, year or ending of fiscal period, year.</a:t>
            </a:r>
          </a:p>
          <a:p>
            <a:pPr lvl="0"/>
            <a:r>
              <a:rPr lang="en-US" sz="2400" dirty="0" smtClean="0"/>
              <a:t>Calculate total inventory in the end of fiscal period</a:t>
            </a:r>
          </a:p>
        </p:txBody>
      </p:sp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Reports have printing function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9666030"/>
              </p:ext>
            </p:extLst>
          </p:nvPr>
        </p:nvGraphicFramePr>
        <p:xfrm>
          <a:off x="1676400" y="1676400"/>
          <a:ext cx="54864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latin typeface="+mj-lt"/>
              </a:rPr>
              <a:t>Screen:</a:t>
            </a:r>
          </a:p>
          <a:p>
            <a:pPr lvl="0"/>
            <a:r>
              <a:rPr lang="en-US" sz="2400" dirty="0" smtClean="0">
                <a:latin typeface="+mj-lt"/>
              </a:rPr>
              <a:t>Before </a:t>
            </a:r>
            <a:r>
              <a:rPr lang="en-US" sz="2400" dirty="0">
                <a:latin typeface="+mj-lt"/>
              </a:rPr>
              <a:t>implementation: created </a:t>
            </a:r>
            <a:r>
              <a:rPr lang="en-US" sz="2400" dirty="0" smtClean="0">
                <a:latin typeface="+mj-lt"/>
              </a:rPr>
              <a:t>using </a:t>
            </a:r>
            <a:r>
              <a:rPr lang="en-US" sz="2400" dirty="0" err="1" smtClean="0">
                <a:latin typeface="+mj-lt"/>
              </a:rPr>
              <a:t>Balsamiq</a:t>
            </a:r>
            <a:r>
              <a:rPr lang="en-US" sz="2400" dirty="0" smtClean="0">
                <a:latin typeface="+mj-lt"/>
              </a:rPr>
              <a:t> Mockups software.</a:t>
            </a:r>
          </a:p>
          <a:p>
            <a:pPr lvl="0"/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After implementation: screenshot from real </a:t>
            </a:r>
            <a:r>
              <a:rPr lang="en-US" sz="2400" dirty="0" smtClean="0">
                <a:latin typeface="+mj-lt"/>
              </a:rPr>
              <a:t>system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3" name="AutoShape 49"/>
          <p:cNvSpPr>
            <a:spLocks noChangeArrowheads="1"/>
          </p:cNvSpPr>
          <p:nvPr/>
        </p:nvSpPr>
        <p:spPr bwMode="auto">
          <a:xfrm>
            <a:off x="2598737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 </a:t>
            </a:r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101" name="AutoShape 57"/>
          <p:cNvSpPr>
            <a:spLocks noChangeArrowheads="1"/>
          </p:cNvSpPr>
          <p:nvPr/>
        </p:nvSpPr>
        <p:spPr bwMode="auto">
          <a:xfrm>
            <a:off x="2598737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Project Management Plan</a:t>
            </a:r>
          </a:p>
        </p:txBody>
      </p:sp>
      <p:sp>
        <p:nvSpPr>
          <p:cNvPr id="109" name="AutoShape 65"/>
          <p:cNvSpPr>
            <a:spLocks noChangeArrowheads="1"/>
          </p:cNvSpPr>
          <p:nvPr/>
        </p:nvSpPr>
        <p:spPr bwMode="auto">
          <a:xfrm>
            <a:off x="2598737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 Requirement Specifications </a:t>
            </a:r>
          </a:p>
        </p:txBody>
      </p:sp>
      <p:sp>
        <p:nvSpPr>
          <p:cNvPr id="117" name="AutoShape 73"/>
          <p:cNvSpPr>
            <a:spLocks noChangeArrowheads="1"/>
          </p:cNvSpPr>
          <p:nvPr/>
        </p:nvSpPr>
        <p:spPr bwMode="auto">
          <a:xfrm>
            <a:off x="2598737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 Design Description </a:t>
            </a:r>
          </a:p>
        </p:txBody>
      </p:sp>
      <p:sp>
        <p:nvSpPr>
          <p:cNvPr id="125" name="AutoShape 81"/>
          <p:cNvSpPr>
            <a:spLocks noChangeArrowheads="1"/>
          </p:cNvSpPr>
          <p:nvPr/>
        </p:nvSpPr>
        <p:spPr bwMode="auto">
          <a:xfrm>
            <a:off x="2598737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 Implementation </a:t>
            </a:r>
          </a:p>
        </p:txBody>
      </p:sp>
      <p:sp>
        <p:nvSpPr>
          <p:cNvPr id="133" name="AutoShape 65"/>
          <p:cNvSpPr>
            <a:spLocks noChangeArrowheads="1"/>
          </p:cNvSpPr>
          <p:nvPr/>
        </p:nvSpPr>
        <p:spPr bwMode="auto">
          <a:xfrm>
            <a:off x="2594726" y="5181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Test Documentation</a:t>
            </a:r>
          </a:p>
        </p:txBody>
      </p:sp>
      <p:sp>
        <p:nvSpPr>
          <p:cNvPr id="134" name="AutoShape 73"/>
          <p:cNvSpPr>
            <a:spLocks noChangeArrowheads="1"/>
          </p:cNvSpPr>
          <p:nvPr/>
        </p:nvSpPr>
        <p:spPr bwMode="auto">
          <a:xfrm>
            <a:off x="2594726" y="5867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 Demo &amp; 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</a:t>
            </a:r>
          </a:p>
        </p:txBody>
      </p:sp>
      <p:pic>
        <p:nvPicPr>
          <p:cNvPr id="3" name="Picture 2" descr="D:\FPT University\Final Project\Capstone Project\Members\Thảo\Design Interface\Ban hang va Cong no phai thu\Pic\Man hinh thon tin hoa don ban hang va cong no phai th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347547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laM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9875"/>
            <a:ext cx="4269816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91"/>
          <p:cNvSpPr>
            <a:spLocks/>
          </p:cNvSpPr>
          <p:nvPr/>
        </p:nvSpPr>
        <p:spPr bwMode="gray">
          <a:xfrm>
            <a:off x="3049139" y="19050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D83EB">
                  <a:gamma/>
                  <a:tint val="90980"/>
                  <a:invGamma/>
                  <a:alpha val="32001"/>
                </a:srgbClr>
              </a:gs>
              <a:gs pos="100000">
                <a:srgbClr val="AD83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9285" y="4196477"/>
            <a:ext cx="213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4290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Data </a:t>
            </a:r>
            <a:r>
              <a:rPr lang="en-US" sz="2400" dirty="0"/>
              <a:t>Fields Definition</a:t>
            </a:r>
            <a:r>
              <a:rPr lang="en-US" sz="2400" dirty="0" smtClean="0"/>
              <a:t>:</a:t>
            </a:r>
            <a:endParaRPr lang="en-US" sz="2200" dirty="0"/>
          </a:p>
          <a:p>
            <a:pPr lvl="1"/>
            <a:r>
              <a:rPr lang="en-US" sz="2200" dirty="0"/>
              <a:t>Field name</a:t>
            </a:r>
          </a:p>
          <a:p>
            <a:pPr lvl="1"/>
            <a:r>
              <a:rPr lang="en-US" sz="2200" dirty="0"/>
              <a:t>Description</a:t>
            </a:r>
          </a:p>
          <a:p>
            <a:pPr lvl="1"/>
            <a:r>
              <a:rPr lang="en-US" sz="2200" dirty="0"/>
              <a:t>Read-only</a:t>
            </a:r>
          </a:p>
          <a:p>
            <a:pPr lvl="1"/>
            <a:r>
              <a:rPr lang="en-US" sz="2200" dirty="0"/>
              <a:t>Mandatory</a:t>
            </a:r>
          </a:p>
          <a:p>
            <a:pPr lvl="1"/>
            <a:r>
              <a:rPr lang="en-US" sz="2200" dirty="0"/>
              <a:t>Control type</a:t>
            </a:r>
          </a:p>
          <a:p>
            <a:pPr lvl="1"/>
            <a:r>
              <a:rPr lang="en-US" sz="2200" dirty="0"/>
              <a:t>Data type</a:t>
            </a:r>
          </a:p>
          <a:p>
            <a:pPr lvl="1"/>
            <a:r>
              <a:rPr lang="en-US" sz="2200" dirty="0"/>
              <a:t>Length</a:t>
            </a:r>
          </a:p>
        </p:txBody>
      </p:sp>
      <p:pic>
        <p:nvPicPr>
          <p:cNvPr id="1027" name="Picture 3" descr="C:\Users\claM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5791200" cy="2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7244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  Usability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  Reliability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  Availability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  Security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latin typeface="+mn-lt"/>
                <a:ea typeface="+mn-ea"/>
                <a:cs typeface="+mn-cs"/>
              </a:rPr>
              <a:t>  Maintainability</a:t>
            </a:r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  Performance</a:t>
            </a:r>
            <a:endParaRPr lang="en-US" dirty="0"/>
          </a:p>
        </p:txBody>
      </p:sp>
      <p:pic>
        <p:nvPicPr>
          <p:cNvPr id="4" name="Picture 3" descr="C:\Users\claM\Desktop\24-7-3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19594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laM\Desktop\blog apr 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91679"/>
            <a:ext cx="4419600" cy="23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Part </a:t>
            </a:r>
            <a:r>
              <a:rPr lang="en-US" dirty="0"/>
              <a:t>4: Software Design Description</a:t>
            </a: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2209800" y="2667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Architectural design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296025" y="2895600"/>
            <a:ext cx="333375" cy="304800"/>
            <a:chOff x="2078" y="1680"/>
            <a:chExt cx="1615" cy="1615"/>
          </a:xfrm>
        </p:grpSpPr>
        <p:sp>
          <p:nvSpPr>
            <p:cNvPr id="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209800" y="3352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Detailed design</a:t>
            </a: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296025" y="3581400"/>
            <a:ext cx="333375" cy="304800"/>
            <a:chOff x="2078" y="1680"/>
            <a:chExt cx="1615" cy="1615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2209800" y="4038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Database design</a:t>
            </a:r>
          </a:p>
        </p:txBody>
      </p: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6296025" y="4267200"/>
            <a:ext cx="333375" cy="304800"/>
            <a:chOff x="2078" y="1680"/>
            <a:chExt cx="1615" cy="1615"/>
          </a:xfrm>
        </p:grpSpPr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101648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dirty="0"/>
              <a:t>Architectural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9901" y="3501621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components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1406"/>
            <a:ext cx="5095802" cy="55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design: </a:t>
            </a:r>
            <a:r>
              <a:rPr lang="en-US" sz="2800" dirty="0"/>
              <a:t>Class Diagram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508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design: </a:t>
            </a:r>
            <a:r>
              <a:rPr lang="en-US" sz="2800" dirty="0"/>
              <a:t>Sequence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9" y="1752600"/>
            <a:ext cx="8771021" cy="40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Business </a:t>
            </a:r>
            <a:r>
              <a:rPr lang="en-US" sz="2000" dirty="0"/>
              <a:t>tables</a:t>
            </a:r>
          </a:p>
          <a:p>
            <a:pPr lvl="0"/>
            <a:r>
              <a:rPr lang="en-US" sz="2000" dirty="0"/>
              <a:t>Support tables: </a:t>
            </a:r>
            <a:r>
              <a:rPr lang="en-US" sz="2000" dirty="0" smtClean="0"/>
              <a:t>Temp table, virtual table…</a:t>
            </a:r>
            <a:endParaRPr lang="en-US" sz="2000" dirty="0"/>
          </a:p>
          <a:p>
            <a:pPr lvl="0"/>
            <a:r>
              <a:rPr lang="en-US" sz="2000" dirty="0"/>
              <a:t>Every table has a primary key named Id which is of type: </a:t>
            </a:r>
            <a:r>
              <a:rPr lang="en-US" sz="2000" dirty="0" err="1"/>
              <a:t>int</a:t>
            </a:r>
            <a:r>
              <a:rPr lang="en-US" sz="2000" dirty="0"/>
              <a:t> not null identity(1, 1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Max length and </a:t>
            </a:r>
            <a:r>
              <a:rPr lang="en-US" sz="2000" dirty="0" err="1"/>
              <a:t>nullability</a:t>
            </a:r>
            <a:r>
              <a:rPr lang="en-US" sz="2000" dirty="0"/>
              <a:t> strictly follow field </a:t>
            </a:r>
            <a:r>
              <a:rPr lang="en-US" sz="2000" dirty="0" smtClean="0"/>
              <a:t>definitions</a:t>
            </a:r>
          </a:p>
          <a:p>
            <a:r>
              <a:rPr lang="en-US" sz="2000" dirty="0" smtClean="0"/>
              <a:t>Database has 6 common columns: </a:t>
            </a:r>
            <a:r>
              <a:rPr lang="en-US" sz="2000" dirty="0" err="1" smtClean="0"/>
              <a:t>IsActive</a:t>
            </a:r>
            <a:r>
              <a:rPr lang="en-US" sz="2000" dirty="0" smtClean="0"/>
              <a:t>, </a:t>
            </a:r>
            <a:r>
              <a:rPr lang="en-US" sz="2000" dirty="0" err="1" smtClean="0"/>
              <a:t>RegistedDate</a:t>
            </a:r>
            <a:r>
              <a:rPr lang="en-US" sz="2000" dirty="0" smtClean="0"/>
              <a:t>, </a:t>
            </a:r>
            <a:r>
              <a:rPr lang="en-US" sz="2000" dirty="0" err="1" smtClean="0"/>
              <a:t>RegisterID</a:t>
            </a:r>
            <a:r>
              <a:rPr lang="en-US" sz="2000" dirty="0" smtClean="0"/>
              <a:t>, </a:t>
            </a:r>
            <a:r>
              <a:rPr lang="en-US" sz="2000" dirty="0" err="1" smtClean="0"/>
              <a:t>UpdateDate</a:t>
            </a:r>
            <a:r>
              <a:rPr lang="en-US" sz="2000" dirty="0" smtClean="0"/>
              <a:t>, </a:t>
            </a:r>
            <a:r>
              <a:rPr lang="en-US" sz="2000" dirty="0" err="1" smtClean="0"/>
              <a:t>UpdateUserID</a:t>
            </a:r>
            <a:r>
              <a:rPr lang="en-US" sz="2000" dirty="0" smtClean="0"/>
              <a:t>, </a:t>
            </a:r>
            <a:r>
              <a:rPr lang="en-US" sz="2000" dirty="0" err="1" smtClean="0"/>
              <a:t>UpdateCount</a:t>
            </a:r>
            <a:endParaRPr lang="en-US" sz="2000" dirty="0"/>
          </a:p>
          <a:p>
            <a:r>
              <a:rPr lang="en-US" sz="2000" dirty="0" err="1"/>
              <a:t>UpdateCount</a:t>
            </a:r>
            <a:r>
              <a:rPr lang="en-US" sz="2000" dirty="0"/>
              <a:t> column has </a:t>
            </a:r>
            <a:r>
              <a:rPr lang="en-US" sz="2000" dirty="0" err="1"/>
              <a:t>defaul</a:t>
            </a:r>
            <a:r>
              <a:rPr lang="en-US" sz="2000" dirty="0"/>
              <a:t> data is 0</a:t>
            </a:r>
          </a:p>
          <a:p>
            <a:r>
              <a:rPr lang="en-US" sz="2000" dirty="0"/>
              <a:t>Every business table will have the trigger to save all the table </a:t>
            </a:r>
            <a:r>
              <a:rPr lang="en-US" sz="2000" dirty="0" smtClean="0"/>
              <a:t>changing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" y="1447800"/>
            <a:ext cx="803678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1: </a:t>
            </a:r>
            <a:r>
              <a:rPr lang="en-US" dirty="0"/>
              <a:t>Introduction</a:t>
            </a:r>
          </a:p>
        </p:txBody>
      </p: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2209800" y="2590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296025" y="2819400"/>
            <a:ext cx="333375" cy="304800"/>
            <a:chOff x="2078" y="1680"/>
            <a:chExt cx="1615" cy="1615"/>
          </a:xfrm>
        </p:grpSpPr>
        <p:sp>
          <p:nvSpPr>
            <p:cNvPr id="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AutoShape 65"/>
          <p:cNvSpPr>
            <a:spLocks noChangeArrowheads="1"/>
          </p:cNvSpPr>
          <p:nvPr/>
        </p:nvSpPr>
        <p:spPr bwMode="auto">
          <a:xfrm>
            <a:off x="2209800" y="32766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dirty="0" smtClean="0"/>
              <a:t>Literature Review</a:t>
            </a:r>
            <a:endParaRPr lang="en-US" dirty="0"/>
          </a:p>
        </p:txBody>
      </p: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6296025" y="3505200"/>
            <a:ext cx="333375" cy="304800"/>
            <a:chOff x="2078" y="1680"/>
            <a:chExt cx="1615" cy="1615"/>
          </a:xfrm>
        </p:grpSpPr>
        <p:sp>
          <p:nvSpPr>
            <p:cNvPr id="1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AutoShape 73"/>
          <p:cNvSpPr>
            <a:spLocks noChangeArrowheads="1"/>
          </p:cNvSpPr>
          <p:nvPr/>
        </p:nvSpPr>
        <p:spPr bwMode="auto">
          <a:xfrm>
            <a:off x="2209800" y="3962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mtClean="0"/>
              <a:t>Our Proposal</a:t>
            </a:r>
            <a:endParaRPr lang="en-US"/>
          </a:p>
        </p:txBody>
      </p: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6296025" y="4191000"/>
            <a:ext cx="333375" cy="304800"/>
            <a:chOff x="2078" y="1680"/>
            <a:chExt cx="1615" cy="1615"/>
          </a:xfrm>
        </p:grpSpPr>
        <p:sp>
          <p:nvSpPr>
            <p:cNvPr id="2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5:</a:t>
            </a:r>
            <a:r>
              <a:rPr lang="en-US" dirty="0"/>
              <a:t>Implementation</a:t>
            </a:r>
          </a:p>
        </p:txBody>
      </p:sp>
      <p:sp>
        <p:nvSpPr>
          <p:cNvPr id="3" name="AutoShape 65"/>
          <p:cNvSpPr>
            <a:spLocks noChangeArrowheads="1"/>
          </p:cNvSpPr>
          <p:nvPr/>
        </p:nvSpPr>
        <p:spPr bwMode="auto">
          <a:xfrm>
            <a:off x="2446337" y="2057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</a:t>
            </a:r>
            <a:r>
              <a:rPr lang="en-US" dirty="0"/>
              <a:t>Technologies</a:t>
            </a:r>
          </a:p>
        </p:txBody>
      </p:sp>
      <p:sp>
        <p:nvSpPr>
          <p:cNvPr id="4" name="AutoShape 65"/>
          <p:cNvSpPr>
            <a:spLocks noChangeArrowheads="1"/>
          </p:cNvSpPr>
          <p:nvPr/>
        </p:nvSpPr>
        <p:spPr bwMode="auto">
          <a:xfrm>
            <a:off x="2438400" y="2667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  Tools</a:t>
            </a:r>
            <a:endParaRPr lang="en-US" dirty="0"/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2438400" y="3276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</a:t>
            </a:r>
            <a:r>
              <a:rPr lang="en-US" dirty="0"/>
              <a:t>Coding </a:t>
            </a:r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438400" y="3886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</a:t>
            </a:r>
            <a:r>
              <a:rPr lang="en-US" dirty="0"/>
              <a:t>Code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24384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</a:t>
            </a:r>
            <a:r>
              <a:rPr lang="en-US" dirty="0"/>
              <a:t>Unit test</a:t>
            </a:r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2438400" y="5105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</a:t>
            </a:r>
            <a:r>
              <a:rPr lang="en-US" dirty="0"/>
              <a:t>Security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555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sz="2600" dirty="0" smtClean="0"/>
              <a:t>.NET Framework 4</a:t>
            </a:r>
          </a:p>
          <a:p>
            <a:r>
              <a:rPr lang="en-US" sz="2600" dirty="0" smtClean="0"/>
              <a:t>SQL Server 2008</a:t>
            </a:r>
          </a:p>
          <a:p>
            <a:r>
              <a:rPr lang="en-US" sz="2600" dirty="0" err="1"/>
              <a:t>RadControls</a:t>
            </a:r>
            <a:r>
              <a:rPr lang="en-US" sz="2600" dirty="0"/>
              <a:t> for ASP.NET </a:t>
            </a:r>
            <a:r>
              <a:rPr lang="en-US" sz="2600" dirty="0" smtClean="0"/>
              <a:t>AJAX</a:t>
            </a:r>
          </a:p>
          <a:p>
            <a:r>
              <a:rPr lang="en-US" sz="2600" dirty="0" err="1" smtClean="0"/>
              <a:t>jQuery</a:t>
            </a:r>
            <a:endParaRPr lang="en-US" sz="2600" dirty="0"/>
          </a:p>
        </p:txBody>
      </p:sp>
      <p:pic>
        <p:nvPicPr>
          <p:cNvPr id="4" name="Picture 3" descr="C:\Users\iLucas\Desktop\psn images\telecharger-sql-server-sqlserv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31741"/>
            <a:ext cx="1371601" cy="112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7" descr="C:\Users\iLucas\Desktop\psn images\jqu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1042"/>
            <a:ext cx="1403350" cy="132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8" descr="C:\Users\iLucas\Desktop\psn images\microso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03" y="1828800"/>
            <a:ext cx="2294063" cy="14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iepnv\Desktop\asp.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51" y="3793080"/>
            <a:ext cx="1430337" cy="139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Visual Studio 2010</a:t>
            </a:r>
          </a:p>
          <a:p>
            <a:r>
              <a:rPr lang="en-US" sz="2800" dirty="0" err="1" smtClean="0"/>
              <a:t>Resharper</a:t>
            </a:r>
            <a:endParaRPr lang="en-US" sz="2800" dirty="0" smtClean="0"/>
          </a:p>
          <a:p>
            <a:r>
              <a:rPr lang="en-US" sz="2800" dirty="0" smtClean="0"/>
              <a:t>SQL Prompt</a:t>
            </a:r>
          </a:p>
          <a:p>
            <a:r>
              <a:rPr lang="en-US" sz="2800" dirty="0" err="1" smtClean="0"/>
              <a:t>TortoiseSVN</a:t>
            </a:r>
            <a:endParaRPr lang="en-US" sz="2800" dirty="0" smtClean="0"/>
          </a:p>
          <a:p>
            <a:r>
              <a:rPr lang="en-US" sz="2800" dirty="0" smtClean="0"/>
              <a:t>…..</a:t>
            </a:r>
            <a:endParaRPr lang="en-US" sz="2800" dirty="0"/>
          </a:p>
        </p:txBody>
      </p:sp>
      <p:pic>
        <p:nvPicPr>
          <p:cNvPr id="4" name="Picture 2" descr="C:\Users\iLucas\Desktop\psn images\VisualStudio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7650"/>
            <a:ext cx="2296280" cy="175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iLucas\Desktop\psn images\logo_resharp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24" y="3372832"/>
            <a:ext cx="2590800" cy="513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iLucas\Desktop\psn images\sqlprom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413424" cy="68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tiepnv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9884"/>
            <a:ext cx="1981200" cy="148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55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743200"/>
          </a:xfrm>
        </p:spPr>
        <p:txBody>
          <a:bodyPr/>
          <a:lstStyle/>
          <a:p>
            <a:pPr lvl="0"/>
            <a:r>
              <a:rPr lang="en-US" sz="2800" dirty="0"/>
              <a:t>Follow general .NET coding conventions</a:t>
            </a:r>
          </a:p>
          <a:p>
            <a:r>
              <a:rPr lang="en-US" sz="2800" dirty="0"/>
              <a:t>e.g. Pascal Casing, Camel Casing…</a:t>
            </a:r>
          </a:p>
          <a:p>
            <a:pPr lvl="0"/>
            <a:r>
              <a:rPr lang="en-US" sz="2800" dirty="0"/>
              <a:t>Create specific conventions for the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By technical lead</a:t>
            </a:r>
          </a:p>
          <a:p>
            <a:pPr lvl="0"/>
            <a:r>
              <a:rPr lang="en-US" sz="2800" dirty="0"/>
              <a:t>Peer review</a:t>
            </a:r>
          </a:p>
          <a:p>
            <a:endParaRPr lang="en-US" dirty="0"/>
          </a:p>
        </p:txBody>
      </p:sp>
      <p:pic>
        <p:nvPicPr>
          <p:cNvPr id="4" name="Picture 2" descr="C:\Users\tiepnv\Desktop\c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494087"/>
            <a:ext cx="52197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95600"/>
          </a:xfrm>
        </p:spPr>
        <p:txBody>
          <a:bodyPr/>
          <a:lstStyle/>
          <a:p>
            <a:pPr lvl="0"/>
            <a:r>
              <a:rPr lang="en-US" sz="2600" dirty="0"/>
              <a:t>Mainly </a:t>
            </a:r>
            <a:r>
              <a:rPr lang="en-US" sz="2600" dirty="0" smtClean="0"/>
              <a:t>for business access tier &amp; </a:t>
            </a:r>
            <a:r>
              <a:rPr lang="en-US" sz="2600" dirty="0"/>
              <a:t>data access </a:t>
            </a:r>
            <a:r>
              <a:rPr lang="en-US" sz="2600" dirty="0" smtClean="0"/>
              <a:t>tier</a:t>
            </a:r>
            <a:endParaRPr lang="en-US" sz="2600" dirty="0"/>
          </a:p>
          <a:p>
            <a:pPr lvl="0"/>
            <a:r>
              <a:rPr lang="en-US" sz="2600" dirty="0"/>
              <a:t>Using </a:t>
            </a:r>
            <a:r>
              <a:rPr lang="en-US" sz="2600" dirty="0" err="1"/>
              <a:t>NUnit</a:t>
            </a:r>
            <a:endParaRPr lang="en-US" sz="2600" dirty="0"/>
          </a:p>
          <a:p>
            <a:pPr lvl="0"/>
            <a:endParaRPr lang="en-US" sz="2600" dirty="0"/>
          </a:p>
          <a:p>
            <a:r>
              <a:rPr lang="en-US" sz="2600" dirty="0"/>
              <a:t>Not done:</a:t>
            </a:r>
          </a:p>
          <a:p>
            <a:r>
              <a:rPr lang="en-US" sz="2600" dirty="0"/>
              <a:t>Create </a:t>
            </a:r>
            <a:r>
              <a:rPr lang="en-US" sz="2600" dirty="0" err="1"/>
              <a:t>NUnit</a:t>
            </a:r>
            <a:r>
              <a:rPr lang="en-US" sz="2600" dirty="0"/>
              <a:t> </a:t>
            </a:r>
            <a:r>
              <a:rPr lang="en-US" sz="2600" dirty="0" smtClean="0"/>
              <a:t>report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50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362200"/>
          </a:xfrm>
        </p:spPr>
        <p:txBody>
          <a:bodyPr/>
          <a:lstStyle/>
          <a:p>
            <a:pPr lvl="0"/>
            <a:r>
              <a:rPr lang="en-US" sz="3000" dirty="0"/>
              <a:t>Client side and server side validation</a:t>
            </a:r>
          </a:p>
          <a:p>
            <a:pPr lvl="0"/>
            <a:r>
              <a:rPr lang="en-US" sz="3000" dirty="0" smtClean="0"/>
              <a:t>No </a:t>
            </a:r>
            <a:r>
              <a:rPr lang="en-US" sz="3000" dirty="0"/>
              <a:t>SQL </a:t>
            </a:r>
            <a:r>
              <a:rPr lang="en-US" sz="3000" dirty="0" smtClean="0"/>
              <a:t>injection</a:t>
            </a:r>
          </a:p>
          <a:p>
            <a:pPr lvl="0"/>
            <a:r>
              <a:rPr lang="en-US" sz="3000" dirty="0" smtClean="0"/>
              <a:t>Encrypt </a:t>
            </a:r>
            <a:r>
              <a:rPr lang="en-US" sz="3000" dirty="0"/>
              <a:t>sensitive data: </a:t>
            </a:r>
            <a:endParaRPr lang="en-US" sz="3000" dirty="0" smtClean="0"/>
          </a:p>
          <a:p>
            <a:pPr lvl="1"/>
            <a:r>
              <a:rPr lang="en-US" sz="2600" dirty="0" smtClean="0"/>
              <a:t>Password</a:t>
            </a:r>
          </a:p>
          <a:p>
            <a:pPr lvl="1"/>
            <a:r>
              <a:rPr lang="en-US" sz="2600" dirty="0" smtClean="0"/>
              <a:t>Cookies</a:t>
            </a:r>
            <a:endParaRPr lang="en-US" sz="26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02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6: </a:t>
            </a:r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>
                <a:latin typeface="+mn-lt"/>
                <a:ea typeface="+mn-ea"/>
                <a:cs typeface="+mn-cs"/>
              </a:rPr>
              <a:t>Include:</a:t>
            </a:r>
          </a:p>
          <a:p>
            <a:pPr lvl="1"/>
            <a:r>
              <a:rPr lang="en-US" sz="2600" dirty="0" smtClean="0"/>
              <a:t>Test plan</a:t>
            </a:r>
          </a:p>
          <a:p>
            <a:pPr lvl="1"/>
            <a:r>
              <a:rPr lang="en-US" sz="2600" dirty="0" smtClean="0"/>
              <a:t>Bug control</a:t>
            </a:r>
          </a:p>
          <a:p>
            <a:pPr lvl="1"/>
            <a:r>
              <a:rPr lang="en-US" sz="2600" dirty="0" smtClean="0"/>
              <a:t>Test report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156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phase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9" y="1600200"/>
            <a:ext cx="7813261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8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6: How to test</a:t>
            </a:r>
          </a:p>
        </p:txBody>
      </p:sp>
      <p:pic>
        <p:nvPicPr>
          <p:cNvPr id="3" name="Picture 5" descr="JIRA Default Work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35" y="1524000"/>
            <a:ext cx="672516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04800" y="1981199"/>
            <a:ext cx="6553200" cy="3581400"/>
          </a:xfrm>
        </p:spPr>
        <p:txBody>
          <a:bodyPr/>
          <a:lstStyle/>
          <a:p>
            <a:pPr lvl="0"/>
            <a:r>
              <a:rPr lang="en-US" sz="2200" dirty="0" smtClean="0"/>
              <a:t>The management of goods, statistics, accounting…in paper have many disadvantages</a:t>
            </a:r>
          </a:p>
          <a:p>
            <a:pPr lvl="0"/>
            <a:r>
              <a:rPr lang="en-US" sz="2200" dirty="0" smtClean="0"/>
              <a:t>Having many popular software which are used to management business through by machine and database.</a:t>
            </a:r>
          </a:p>
          <a:p>
            <a:pPr lvl="0"/>
            <a:r>
              <a:rPr lang="en-US" sz="2200" dirty="0" smtClean="0"/>
              <a:t>Development of ERP system</a:t>
            </a:r>
          </a:p>
          <a:p>
            <a:pPr lvl="0"/>
            <a:r>
              <a:rPr lang="en-US" sz="2200" dirty="0" smtClean="0"/>
              <a:t>In Vietnam, they still have many limitations.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=&gt; We developed an accounting module in ERP</a:t>
            </a:r>
            <a:endParaRPr lang="en-US" sz="2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694">
            <a:off x="6975475" y="1660496"/>
            <a:ext cx="1828800" cy="18258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96">
            <a:off x="6650856" y="3576620"/>
            <a:ext cx="2234240" cy="1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8049"/>
            <a:ext cx="8610600" cy="38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22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7: Demo &amp; Q&amp;A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en-US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059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2060575" y="3054350"/>
            <a:ext cx="5045075" cy="633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3" y="121919"/>
            <a:ext cx="2282957" cy="64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6" y="5171575"/>
            <a:ext cx="2505075" cy="55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90" y="3452116"/>
            <a:ext cx="2048945" cy="101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6" y="2014537"/>
            <a:ext cx="2273300" cy="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743075"/>
            <a:ext cx="1905000" cy="54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5232737"/>
            <a:ext cx="142875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7" y="2816331"/>
            <a:ext cx="2286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61950"/>
            <a:ext cx="2000250" cy="80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5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24400"/>
          </a:xfrm>
          <a:ln>
            <a:noFill/>
          </a:ln>
        </p:spPr>
        <p:txBody>
          <a:bodyPr/>
          <a:lstStyle/>
          <a:p>
            <a:pPr lvl="0"/>
            <a:r>
              <a:rPr lang="en-US" sz="2300" dirty="0" smtClean="0"/>
              <a:t>Developing accounting module for the service companies that use ERP system</a:t>
            </a:r>
            <a:endParaRPr lang="en-US" sz="2300" dirty="0"/>
          </a:p>
          <a:p>
            <a:pPr lvl="0"/>
            <a:r>
              <a:rPr lang="en-US" sz="2300" dirty="0" smtClean="0"/>
              <a:t>Building on web-based with advanced technology</a:t>
            </a:r>
            <a:endParaRPr lang="en-US" sz="2300" dirty="0"/>
          </a:p>
        </p:txBody>
      </p:sp>
      <p:pic>
        <p:nvPicPr>
          <p:cNvPr id="7" name="Picture 2" descr="C:\Users\iLucas\Desktop\psn images\Proposal-guys-wor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06" y="3048000"/>
            <a:ext cx="4776894" cy="260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305800" cy="563562"/>
          </a:xfrm>
        </p:spPr>
        <p:txBody>
          <a:bodyPr/>
          <a:lstStyle/>
          <a:p>
            <a:r>
              <a:rPr lang="en-US" sz="3000" dirty="0"/>
              <a:t>Part </a:t>
            </a:r>
            <a:r>
              <a:rPr lang="en-US" sz="3000" dirty="0" smtClean="0"/>
              <a:t>2: Project </a:t>
            </a:r>
            <a:r>
              <a:rPr lang="en-US" sz="3000" dirty="0"/>
              <a:t>Management Plan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The proposed system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Process</a:t>
            </a: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Project organization</a:t>
            </a:r>
          </a:p>
        </p:txBody>
      </p: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3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Project Planning</a:t>
            </a:r>
          </a:p>
        </p:txBody>
      </p:sp>
      <p:grpSp>
        <p:nvGrpSpPr>
          <p:cNvPr id="39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40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9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system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525963"/>
          </a:xfrm>
        </p:spPr>
        <p:txBody>
          <a:bodyPr/>
          <a:lstStyle/>
          <a:p>
            <a:r>
              <a:rPr lang="en-US" dirty="0" smtClean="0"/>
              <a:t> User</a:t>
            </a:r>
          </a:p>
          <a:p>
            <a:r>
              <a:rPr lang="en-US" dirty="0" smtClean="0"/>
              <a:t> Functions</a:t>
            </a:r>
          </a:p>
          <a:p>
            <a:r>
              <a:rPr lang="en-US" dirty="0" smtClean="0"/>
              <a:t> System feature</a:t>
            </a:r>
          </a:p>
          <a:p>
            <a:r>
              <a:rPr lang="en-US" dirty="0" smtClean="0"/>
              <a:t> Boundaries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7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dirty="0"/>
              <a:t>Project’s process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62484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Waterfall model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477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421</TotalTime>
  <Words>708</Words>
  <Application>Microsoft Office PowerPoint</Application>
  <PresentationFormat>On-screen Show (4:3)</PresentationFormat>
  <Paragraphs>214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cdb2004138l</vt:lpstr>
      <vt:lpstr>Accounting Module In ERP</vt:lpstr>
      <vt:lpstr>Contents</vt:lpstr>
      <vt:lpstr>Part 1: Introduction</vt:lpstr>
      <vt:lpstr>Background</vt:lpstr>
      <vt:lpstr>Literature review</vt:lpstr>
      <vt:lpstr>Our proposal</vt:lpstr>
      <vt:lpstr>Part 2: Project Management Plan</vt:lpstr>
      <vt:lpstr>The proposed system</vt:lpstr>
      <vt:lpstr>Project’s process model</vt:lpstr>
      <vt:lpstr>Project organization</vt:lpstr>
      <vt:lpstr>Project Management Plan</vt:lpstr>
      <vt:lpstr>Part 3: System Requirement Specifications</vt:lpstr>
      <vt:lpstr>User requirements</vt:lpstr>
      <vt:lpstr>Users</vt:lpstr>
      <vt:lpstr>Vouchers</vt:lpstr>
      <vt:lpstr>Portfolio</vt:lpstr>
      <vt:lpstr>General Accounting</vt:lpstr>
      <vt:lpstr>Reports</vt:lpstr>
      <vt:lpstr>System Requirement</vt:lpstr>
      <vt:lpstr>System Requirement</vt:lpstr>
      <vt:lpstr>System Requirement</vt:lpstr>
      <vt:lpstr>Non-functional requirements</vt:lpstr>
      <vt:lpstr> Part 4: Software Design Description</vt:lpstr>
      <vt:lpstr>Architectural design</vt:lpstr>
      <vt:lpstr>Architectural design</vt:lpstr>
      <vt:lpstr>Detailed design: Class Diagram</vt:lpstr>
      <vt:lpstr>Detailed design: Sequence Diagram</vt:lpstr>
      <vt:lpstr>Database design</vt:lpstr>
      <vt:lpstr>Database design</vt:lpstr>
      <vt:lpstr>Part 5:Implementation</vt:lpstr>
      <vt:lpstr>Technologies</vt:lpstr>
      <vt:lpstr>Tools</vt:lpstr>
      <vt:lpstr>Coding conventions</vt:lpstr>
      <vt:lpstr>Code Review</vt:lpstr>
      <vt:lpstr>Unit Test</vt:lpstr>
      <vt:lpstr>Security considerations</vt:lpstr>
      <vt:lpstr>Part 6: Testing</vt:lpstr>
      <vt:lpstr>Testing phase</vt:lpstr>
      <vt:lpstr>Part 6: How to test</vt:lpstr>
      <vt:lpstr>Test Report</vt:lpstr>
      <vt:lpstr>Part 7: Demo &amp; Q&amp;A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claM</dc:creator>
  <cp:lastModifiedBy>claM</cp:lastModifiedBy>
  <cp:revision>74</cp:revision>
  <dcterms:created xsi:type="dcterms:W3CDTF">2011-08-14T13:40:38Z</dcterms:created>
  <dcterms:modified xsi:type="dcterms:W3CDTF">2011-08-18T04:29:49Z</dcterms:modified>
</cp:coreProperties>
</file>