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handoutMasterIdLst>
    <p:handoutMasterId r:id="rId49"/>
  </p:handoutMasterIdLst>
  <p:sldIdLst>
    <p:sldId id="340" r:id="rId5"/>
    <p:sldId id="257" r:id="rId6"/>
    <p:sldId id="342" r:id="rId7"/>
    <p:sldId id="395" r:id="rId8"/>
    <p:sldId id="408" r:id="rId9"/>
    <p:sldId id="396" r:id="rId10"/>
    <p:sldId id="349" r:id="rId11"/>
    <p:sldId id="397" r:id="rId12"/>
    <p:sldId id="400" r:id="rId13"/>
    <p:sldId id="351" r:id="rId14"/>
    <p:sldId id="352" r:id="rId15"/>
    <p:sldId id="399" r:id="rId16"/>
    <p:sldId id="296" r:id="rId17"/>
    <p:sldId id="297" r:id="rId18"/>
    <p:sldId id="357" r:id="rId19"/>
    <p:sldId id="301" r:id="rId20"/>
    <p:sldId id="401" r:id="rId21"/>
    <p:sldId id="367" r:id="rId22"/>
    <p:sldId id="369" r:id="rId23"/>
    <p:sldId id="370" r:id="rId24"/>
    <p:sldId id="402" r:id="rId25"/>
    <p:sldId id="403" r:id="rId26"/>
    <p:sldId id="375" r:id="rId27"/>
    <p:sldId id="310" r:id="rId28"/>
    <p:sldId id="358" r:id="rId29"/>
    <p:sldId id="360" r:id="rId30"/>
    <p:sldId id="404" r:id="rId31"/>
    <p:sldId id="362" r:id="rId32"/>
    <p:sldId id="405" r:id="rId33"/>
    <p:sldId id="323" r:id="rId34"/>
    <p:sldId id="409" r:id="rId35"/>
    <p:sldId id="413" r:id="rId36"/>
    <p:sldId id="383" r:id="rId37"/>
    <p:sldId id="411" r:id="rId38"/>
    <p:sldId id="410" r:id="rId39"/>
    <p:sldId id="412" r:id="rId40"/>
    <p:sldId id="325" r:id="rId41"/>
    <p:sldId id="324" r:id="rId42"/>
    <p:sldId id="406" r:id="rId43"/>
    <p:sldId id="407" r:id="rId44"/>
    <p:sldId id="327" r:id="rId45"/>
    <p:sldId id="333" r:id="rId46"/>
    <p:sldId id="281" r:id="rId47"/>
  </p:sldIdLst>
  <p:sldSz cx="9144000" cy="6858000" type="screen4x3"/>
  <p:notesSz cx="9601200" cy="7315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A338"/>
    <a:srgbClr val="B2CD47"/>
    <a:srgbClr val="4C4C4C"/>
    <a:srgbClr val="262626"/>
    <a:srgbClr val="ECF8ED"/>
    <a:srgbClr val="4FE92B"/>
    <a:srgbClr val="007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6" autoAdjust="0"/>
    <p:restoredTop sz="95599" autoAdjust="0"/>
  </p:normalViewPr>
  <p:slideViewPr>
    <p:cSldViewPr>
      <p:cViewPr>
        <p:scale>
          <a:sx n="70" d="100"/>
          <a:sy n="70" d="100"/>
        </p:scale>
        <p:origin x="-140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3E069-808F-4B20-BCD9-2D9D45A0CF98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2C9D8629-E94A-4159-9D99-CCDBD9A0F21A}">
      <dgm:prSet/>
      <dgm:spPr/>
      <dgm:t>
        <a:bodyPr/>
        <a:lstStyle/>
        <a:p>
          <a:r>
            <a:rPr lang="en-US" b="1" dirty="0" smtClean="0"/>
            <a:t>Testing process</a:t>
          </a:r>
          <a:endParaRPr lang="en-US" b="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0A12C45-52B6-4359-8526-E075605980FA}" type="par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5F566D-EF39-44C3-8886-22B3787C2E7E}" type="sibTrans" cxnId="{B8318ABF-FC34-4829-BA55-F9243580B69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55660B0-9272-4C3C-A695-9D2327A76D2F}">
      <dgm:prSet/>
      <dgm:spPr/>
      <dgm:t>
        <a:bodyPr/>
        <a:lstStyle/>
        <a:p>
          <a:r>
            <a:rPr lang="en-US" b="1" dirty="0" smtClean="0"/>
            <a:t>Test execution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9BE304-FAD7-4AA5-87ED-179FC28C19DB}" type="par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2844EE-C6DE-4EA0-ADB7-1E9183E45B09}" type="sibTrans" cxnId="{7C5E51AC-70DB-4672-B9A4-5AD3E5209C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8FB649A-D6FF-4C09-AB8F-873207CF04C2}">
      <dgm:prSet phldrT="[Text]"/>
      <dgm:spPr/>
      <dgm:t>
        <a:bodyPr/>
        <a:lstStyle/>
        <a:p>
          <a:r>
            <a:rPr lang="en-US" b="1" dirty="0" smtClean="0"/>
            <a:t>Define Testing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E71E76-FB35-4326-A093-236BFDF02183}" type="sib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B9AAD10-8194-4A09-9CFE-BEDD72073EFA}" type="parTrans" cxnId="{15009E41-F895-4826-BF0C-4F418AF97454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210A60-3E3D-4A62-BD02-26D6152C814F}">
      <dgm:prSet/>
      <dgm:spPr/>
      <dgm:t>
        <a:bodyPr/>
        <a:lstStyle/>
        <a:p>
          <a:r>
            <a:rPr lang="en-US" b="1" smtClean="0"/>
            <a:t>Test case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B0CE7A1-8DFF-4E5D-BAC9-C346A5AC2E9E}" type="parTrans" cxnId="{DF946723-AEFA-4744-B8E7-893759663EBF}">
      <dgm:prSet/>
      <dgm:spPr/>
      <dgm:t>
        <a:bodyPr/>
        <a:lstStyle/>
        <a:p>
          <a:endParaRPr lang="en-US"/>
        </a:p>
      </dgm:t>
    </dgm:pt>
    <dgm:pt modelId="{4CE770F9-1A03-472F-B763-270DFBC5B228}" type="sibTrans" cxnId="{DF946723-AEFA-4744-B8E7-893759663EBF}">
      <dgm:prSet/>
      <dgm:spPr/>
      <dgm:t>
        <a:bodyPr/>
        <a:lstStyle/>
        <a:p>
          <a:endParaRPr lang="en-US"/>
        </a:p>
      </dgm:t>
    </dgm:pt>
    <dgm:pt modelId="{E7717CAB-70E1-470B-8F46-7AFB1D265964}">
      <dgm:prSet/>
      <dgm:spPr/>
      <dgm:t>
        <a:bodyPr/>
        <a:lstStyle/>
        <a:p>
          <a:r>
            <a:rPr lang="en-US" b="1" dirty="0" smtClean="0"/>
            <a:t>Test report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678E21F-C75B-4713-9C54-ADD658C8948A}" type="parTrans" cxnId="{AD707C49-FE0C-421A-8FA5-FCD006493BDA}">
      <dgm:prSet/>
      <dgm:spPr/>
      <dgm:t>
        <a:bodyPr/>
        <a:lstStyle/>
        <a:p>
          <a:endParaRPr lang="en-US"/>
        </a:p>
      </dgm:t>
    </dgm:pt>
    <dgm:pt modelId="{1D74DA91-2123-42A1-BCF8-27EAB55D0782}" type="sibTrans" cxnId="{AD707C49-FE0C-421A-8FA5-FCD006493BDA}">
      <dgm:prSet/>
      <dgm:spPr/>
      <dgm:t>
        <a:bodyPr/>
        <a:lstStyle/>
        <a:p>
          <a:endParaRPr lang="en-US"/>
        </a:p>
      </dgm:t>
    </dgm:pt>
    <dgm:pt modelId="{66CB6759-A4B1-4A28-8D4B-DAB8F77ABE57}">
      <dgm:prSet phldrT="[Text]"/>
      <dgm:spPr/>
      <dgm:t>
        <a:bodyPr/>
        <a:lstStyle/>
        <a:p>
          <a:r>
            <a:rPr lang="en-US" altLang="ja-JP" b="1" smtClean="0">
              <a:latin typeface="+mn-lt"/>
              <a:ea typeface="Droid" charset="0"/>
              <a:cs typeface="Droid" charset="0"/>
            </a:rPr>
            <a:t>Test Strategy</a:t>
          </a:r>
          <a:endParaRPr lang="en-US" b="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E6A05FD-BBC6-4B18-8A5D-C00259E9CA10}" type="parTrans" cxnId="{DB093542-AD2B-4D8E-980E-264F12812546}">
      <dgm:prSet/>
      <dgm:spPr/>
      <dgm:t>
        <a:bodyPr/>
        <a:lstStyle/>
        <a:p>
          <a:endParaRPr lang="en-US"/>
        </a:p>
      </dgm:t>
    </dgm:pt>
    <dgm:pt modelId="{198D4F50-42D7-4046-A5D6-CED12453DE80}" type="sibTrans" cxnId="{DB093542-AD2B-4D8E-980E-264F12812546}">
      <dgm:prSet/>
      <dgm:spPr/>
      <dgm:t>
        <a:bodyPr/>
        <a:lstStyle/>
        <a:p>
          <a:endParaRPr lang="en-US"/>
        </a:p>
      </dgm:t>
    </dgm:pt>
    <dgm:pt modelId="{B684D3A2-236F-40F2-BF80-AD0D611D5BDC}" type="pres">
      <dgm:prSet presAssocID="{F723E069-808F-4B20-BCD9-2D9D45A0CF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C8BE21-0AB6-465B-B4DE-442726E4BDAF}" type="pres">
      <dgm:prSet presAssocID="{F723E069-808F-4B20-BCD9-2D9D45A0CF98}" presName="Name1" presStyleCnt="0"/>
      <dgm:spPr/>
      <dgm:t>
        <a:bodyPr/>
        <a:lstStyle/>
        <a:p>
          <a:endParaRPr lang="en-US"/>
        </a:p>
      </dgm:t>
    </dgm:pt>
    <dgm:pt modelId="{65A42C0E-EF0E-48F4-BE0B-FBB6419EB04F}" type="pres">
      <dgm:prSet presAssocID="{F723E069-808F-4B20-BCD9-2D9D45A0CF98}" presName="cycle" presStyleCnt="0"/>
      <dgm:spPr/>
      <dgm:t>
        <a:bodyPr/>
        <a:lstStyle/>
        <a:p>
          <a:endParaRPr lang="en-US"/>
        </a:p>
      </dgm:t>
    </dgm:pt>
    <dgm:pt modelId="{E7113E9F-0C9F-4708-A192-6632DDC2FDD2}" type="pres">
      <dgm:prSet presAssocID="{F723E069-808F-4B20-BCD9-2D9D45A0CF98}" presName="srcNode" presStyleLbl="node1" presStyleIdx="0" presStyleCnt="6"/>
      <dgm:spPr/>
      <dgm:t>
        <a:bodyPr/>
        <a:lstStyle/>
        <a:p>
          <a:endParaRPr lang="en-US"/>
        </a:p>
      </dgm:t>
    </dgm:pt>
    <dgm:pt modelId="{1C88D2EE-9E38-4B93-8687-84D14542C9CD}" type="pres">
      <dgm:prSet presAssocID="{F723E069-808F-4B20-BCD9-2D9D45A0CF98}" presName="conn" presStyleLbl="parChTrans1D2" presStyleIdx="0" presStyleCnt="1"/>
      <dgm:spPr/>
      <dgm:t>
        <a:bodyPr/>
        <a:lstStyle/>
        <a:p>
          <a:endParaRPr lang="en-US"/>
        </a:p>
      </dgm:t>
    </dgm:pt>
    <dgm:pt modelId="{73F743F2-2E54-43E5-9BE9-F1E728E610BD}" type="pres">
      <dgm:prSet presAssocID="{F723E069-808F-4B20-BCD9-2D9D45A0CF98}" presName="extraNode" presStyleLbl="node1" presStyleIdx="0" presStyleCnt="6"/>
      <dgm:spPr/>
      <dgm:t>
        <a:bodyPr/>
        <a:lstStyle/>
        <a:p>
          <a:endParaRPr lang="en-US"/>
        </a:p>
      </dgm:t>
    </dgm:pt>
    <dgm:pt modelId="{5DDB35E9-92B1-4E27-83B5-431B698B44CC}" type="pres">
      <dgm:prSet presAssocID="{F723E069-808F-4B20-BCD9-2D9D45A0CF98}" presName="dstNode" presStyleLbl="node1" presStyleIdx="0" presStyleCnt="6"/>
      <dgm:spPr/>
      <dgm:t>
        <a:bodyPr/>
        <a:lstStyle/>
        <a:p>
          <a:endParaRPr lang="en-US"/>
        </a:p>
      </dgm:t>
    </dgm:pt>
    <dgm:pt modelId="{DA62495F-6C03-4349-B730-09680BCCB059}" type="pres">
      <dgm:prSet presAssocID="{18FB649A-D6FF-4C09-AB8F-873207CF04C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F529B-150D-41B3-9D47-616D9155CA5F}" type="pres">
      <dgm:prSet presAssocID="{18FB649A-D6FF-4C09-AB8F-873207CF04C2}" presName="accent_1" presStyleCnt="0"/>
      <dgm:spPr/>
      <dgm:t>
        <a:bodyPr/>
        <a:lstStyle/>
        <a:p>
          <a:endParaRPr lang="en-US"/>
        </a:p>
      </dgm:t>
    </dgm:pt>
    <dgm:pt modelId="{31E771E7-2AB0-44C3-9DE1-57258B5566F4}" type="pres">
      <dgm:prSet presAssocID="{18FB649A-D6FF-4C09-AB8F-873207CF04C2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FB8DAA33-43F8-4D26-8183-686E11D546A0}" type="pres">
      <dgm:prSet presAssocID="{66CB6759-A4B1-4A28-8D4B-DAB8F77ABE57}" presName="text_2" presStyleLbl="node1" presStyleIdx="1" presStyleCnt="6" custLinFactNeighborX="-70" custLinFactNeighborY="3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28E47-800E-4749-A257-EFCAC88B05E4}" type="pres">
      <dgm:prSet presAssocID="{66CB6759-A4B1-4A28-8D4B-DAB8F77ABE57}" presName="accent_2" presStyleCnt="0"/>
      <dgm:spPr/>
      <dgm:t>
        <a:bodyPr/>
        <a:lstStyle/>
        <a:p>
          <a:endParaRPr lang="en-US"/>
        </a:p>
      </dgm:t>
    </dgm:pt>
    <dgm:pt modelId="{08FF93A7-5018-48DA-A102-FEA7C0BFD336}" type="pres">
      <dgm:prSet presAssocID="{66CB6759-A4B1-4A28-8D4B-DAB8F77ABE57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F6A1E850-9835-4EA6-BE49-219AA0D65180}" type="pres">
      <dgm:prSet presAssocID="{2C9D8629-E94A-4159-9D99-CCDBD9A0F2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174A9-0A83-431E-9119-2D8528898734}" type="pres">
      <dgm:prSet presAssocID="{2C9D8629-E94A-4159-9D99-CCDBD9A0F21A}" presName="accent_3" presStyleCnt="0"/>
      <dgm:spPr/>
      <dgm:t>
        <a:bodyPr/>
        <a:lstStyle/>
        <a:p>
          <a:endParaRPr lang="en-US"/>
        </a:p>
      </dgm:t>
    </dgm:pt>
    <dgm:pt modelId="{D707F915-C5D8-4F53-8986-AFE2908D36E9}" type="pres">
      <dgm:prSet presAssocID="{2C9D8629-E94A-4159-9D99-CCDBD9A0F21A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CE96F5E9-E2A9-4D20-9315-C7FEC5A835CB}" type="pres">
      <dgm:prSet presAssocID="{E55660B0-9272-4C3C-A695-9D2327A76D2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A94DD-2D7B-4BE0-B790-FB05EC461B68}" type="pres">
      <dgm:prSet presAssocID="{E55660B0-9272-4C3C-A695-9D2327A76D2F}" presName="accent_4" presStyleCnt="0"/>
      <dgm:spPr/>
      <dgm:t>
        <a:bodyPr/>
        <a:lstStyle/>
        <a:p>
          <a:endParaRPr lang="en-US"/>
        </a:p>
      </dgm:t>
    </dgm:pt>
    <dgm:pt modelId="{4B9A65BB-DF6C-4E28-8B77-4581EBE2834F}" type="pres">
      <dgm:prSet presAssocID="{E55660B0-9272-4C3C-A695-9D2327A76D2F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A4768376-5586-4ACF-8209-A7FE6A8C6B46}" type="pres">
      <dgm:prSet presAssocID="{FE210A60-3E3D-4A62-BD02-26D6152C814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8A7B2-3567-4DCB-AAF5-9E8006CF4834}" type="pres">
      <dgm:prSet presAssocID="{FE210A60-3E3D-4A62-BD02-26D6152C814F}" presName="accent_5" presStyleCnt="0"/>
      <dgm:spPr/>
      <dgm:t>
        <a:bodyPr/>
        <a:lstStyle/>
        <a:p>
          <a:endParaRPr lang="en-US"/>
        </a:p>
      </dgm:t>
    </dgm:pt>
    <dgm:pt modelId="{43C700E3-988E-4693-8A7B-17C3D26363D8}" type="pres">
      <dgm:prSet presAssocID="{FE210A60-3E3D-4A62-BD02-26D6152C814F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975A0E0F-F624-4F8D-B740-06B260D61718}" type="pres">
      <dgm:prSet presAssocID="{E7717CAB-70E1-470B-8F46-7AFB1D26596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F8DDB-C2DC-455E-AA71-3E3FE151CDF8}" type="pres">
      <dgm:prSet presAssocID="{E7717CAB-70E1-470B-8F46-7AFB1D265964}" presName="accent_6" presStyleCnt="0"/>
      <dgm:spPr/>
      <dgm:t>
        <a:bodyPr/>
        <a:lstStyle/>
        <a:p>
          <a:endParaRPr lang="en-US"/>
        </a:p>
      </dgm:t>
    </dgm:pt>
    <dgm:pt modelId="{85A6C0C4-6A00-4A64-85B4-51FFE2D4CAA7}" type="pres">
      <dgm:prSet presAssocID="{E7717CAB-70E1-470B-8F46-7AFB1D265964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4D8B71CB-49FB-4502-B83F-E4E43E63121F}" type="presOf" srcId="{2C9D8629-E94A-4159-9D99-CCDBD9A0F21A}" destId="{F6A1E850-9835-4EA6-BE49-219AA0D65180}" srcOrd="0" destOrd="0" presId="urn:microsoft.com/office/officeart/2008/layout/VerticalCurvedList"/>
    <dgm:cxn modelId="{AD707C49-FE0C-421A-8FA5-FCD006493BDA}" srcId="{F723E069-808F-4B20-BCD9-2D9D45A0CF98}" destId="{E7717CAB-70E1-470B-8F46-7AFB1D265964}" srcOrd="5" destOrd="0" parTransId="{C678E21F-C75B-4713-9C54-ADD658C8948A}" sibTransId="{1D74DA91-2123-42A1-BCF8-27EAB55D0782}"/>
    <dgm:cxn modelId="{DB093542-AD2B-4D8E-980E-264F12812546}" srcId="{F723E069-808F-4B20-BCD9-2D9D45A0CF98}" destId="{66CB6759-A4B1-4A28-8D4B-DAB8F77ABE57}" srcOrd="1" destOrd="0" parTransId="{DE6A05FD-BBC6-4B18-8A5D-C00259E9CA10}" sibTransId="{198D4F50-42D7-4046-A5D6-CED12453DE80}"/>
    <dgm:cxn modelId="{15009E41-F895-4826-BF0C-4F418AF97454}" srcId="{F723E069-808F-4B20-BCD9-2D9D45A0CF98}" destId="{18FB649A-D6FF-4C09-AB8F-873207CF04C2}" srcOrd="0" destOrd="0" parTransId="{AB9AAD10-8194-4A09-9CFE-BEDD72073EFA}" sibTransId="{8EE71E76-FB35-4326-A093-236BFDF02183}"/>
    <dgm:cxn modelId="{31420291-F8DA-42D7-8A67-4631C5569E46}" type="presOf" srcId="{E7717CAB-70E1-470B-8F46-7AFB1D265964}" destId="{975A0E0F-F624-4F8D-B740-06B260D61718}" srcOrd="0" destOrd="0" presId="urn:microsoft.com/office/officeart/2008/layout/VerticalCurvedList"/>
    <dgm:cxn modelId="{DF946723-AEFA-4744-B8E7-893759663EBF}" srcId="{F723E069-808F-4B20-BCD9-2D9D45A0CF98}" destId="{FE210A60-3E3D-4A62-BD02-26D6152C814F}" srcOrd="4" destOrd="0" parTransId="{1B0CE7A1-8DFF-4E5D-BAC9-C346A5AC2E9E}" sibTransId="{4CE770F9-1A03-472F-B763-270DFBC5B228}"/>
    <dgm:cxn modelId="{2B8BF247-C806-4E07-91B7-20EE90A1192F}" type="presOf" srcId="{18FB649A-D6FF-4C09-AB8F-873207CF04C2}" destId="{DA62495F-6C03-4349-B730-09680BCCB059}" srcOrd="0" destOrd="0" presId="urn:microsoft.com/office/officeart/2008/layout/VerticalCurvedList"/>
    <dgm:cxn modelId="{B8318ABF-FC34-4829-BA55-F9243580B697}" srcId="{F723E069-808F-4B20-BCD9-2D9D45A0CF98}" destId="{2C9D8629-E94A-4159-9D99-CCDBD9A0F21A}" srcOrd="2" destOrd="0" parTransId="{D0A12C45-52B6-4359-8526-E075605980FA}" sibTransId="{185F566D-EF39-44C3-8886-22B3787C2E7E}"/>
    <dgm:cxn modelId="{20B50146-6292-4511-B60A-B2E7C4AD0FB8}" type="presOf" srcId="{F723E069-808F-4B20-BCD9-2D9D45A0CF98}" destId="{B684D3A2-236F-40F2-BF80-AD0D611D5BDC}" srcOrd="0" destOrd="0" presId="urn:microsoft.com/office/officeart/2008/layout/VerticalCurvedList"/>
    <dgm:cxn modelId="{68E10FF2-C3BF-4A3C-A110-187CAFE1D459}" type="presOf" srcId="{E55660B0-9272-4C3C-A695-9D2327A76D2F}" destId="{CE96F5E9-E2A9-4D20-9315-C7FEC5A835CB}" srcOrd="0" destOrd="0" presId="urn:microsoft.com/office/officeart/2008/layout/VerticalCurvedList"/>
    <dgm:cxn modelId="{9A91D7A3-342D-4259-93D5-4B7AFC22771D}" type="presOf" srcId="{66CB6759-A4B1-4A28-8D4B-DAB8F77ABE57}" destId="{FB8DAA33-43F8-4D26-8183-686E11D546A0}" srcOrd="0" destOrd="0" presId="urn:microsoft.com/office/officeart/2008/layout/VerticalCurvedList"/>
    <dgm:cxn modelId="{B34ADAE1-4E8E-432D-9E78-B25C62BE18A8}" type="presOf" srcId="{FE210A60-3E3D-4A62-BD02-26D6152C814F}" destId="{A4768376-5586-4ACF-8209-A7FE6A8C6B46}" srcOrd="0" destOrd="0" presId="urn:microsoft.com/office/officeart/2008/layout/VerticalCurvedList"/>
    <dgm:cxn modelId="{2334A5B1-9B36-47E9-8A47-06CFD429E010}" type="presOf" srcId="{8EE71E76-FB35-4326-A093-236BFDF02183}" destId="{1C88D2EE-9E38-4B93-8687-84D14542C9CD}" srcOrd="0" destOrd="0" presId="urn:microsoft.com/office/officeart/2008/layout/VerticalCurvedList"/>
    <dgm:cxn modelId="{7C5E51AC-70DB-4672-B9A4-5AD3E5209C2C}" srcId="{F723E069-808F-4B20-BCD9-2D9D45A0CF98}" destId="{E55660B0-9272-4C3C-A695-9D2327A76D2F}" srcOrd="3" destOrd="0" parTransId="{B79BE304-FAD7-4AA5-87ED-179FC28C19DB}" sibTransId="{1E2844EE-C6DE-4EA0-ADB7-1E9183E45B09}"/>
    <dgm:cxn modelId="{4DC9551A-E378-440F-8749-01A98EC62E6C}" type="presParOf" srcId="{B684D3A2-236F-40F2-BF80-AD0D611D5BDC}" destId="{26C8BE21-0AB6-465B-B4DE-442726E4BDAF}" srcOrd="0" destOrd="0" presId="urn:microsoft.com/office/officeart/2008/layout/VerticalCurvedList"/>
    <dgm:cxn modelId="{8C5E55AC-7E12-4B5E-980A-A133543C6C4E}" type="presParOf" srcId="{26C8BE21-0AB6-465B-B4DE-442726E4BDAF}" destId="{65A42C0E-EF0E-48F4-BE0B-FBB6419EB04F}" srcOrd="0" destOrd="0" presId="urn:microsoft.com/office/officeart/2008/layout/VerticalCurvedList"/>
    <dgm:cxn modelId="{0C4FAABB-4012-41ED-A5FB-5883B97EB539}" type="presParOf" srcId="{65A42C0E-EF0E-48F4-BE0B-FBB6419EB04F}" destId="{E7113E9F-0C9F-4708-A192-6632DDC2FDD2}" srcOrd="0" destOrd="0" presId="urn:microsoft.com/office/officeart/2008/layout/VerticalCurvedList"/>
    <dgm:cxn modelId="{598DC541-3729-451E-804F-DC4B86743FB6}" type="presParOf" srcId="{65A42C0E-EF0E-48F4-BE0B-FBB6419EB04F}" destId="{1C88D2EE-9E38-4B93-8687-84D14542C9CD}" srcOrd="1" destOrd="0" presId="urn:microsoft.com/office/officeart/2008/layout/VerticalCurvedList"/>
    <dgm:cxn modelId="{E234F0F6-2E1F-4249-880A-C4D449A4DC3A}" type="presParOf" srcId="{65A42C0E-EF0E-48F4-BE0B-FBB6419EB04F}" destId="{73F743F2-2E54-43E5-9BE9-F1E728E610BD}" srcOrd="2" destOrd="0" presId="urn:microsoft.com/office/officeart/2008/layout/VerticalCurvedList"/>
    <dgm:cxn modelId="{8408FA35-4C2A-426C-9FB1-8367B4972748}" type="presParOf" srcId="{65A42C0E-EF0E-48F4-BE0B-FBB6419EB04F}" destId="{5DDB35E9-92B1-4E27-83B5-431B698B44CC}" srcOrd="3" destOrd="0" presId="urn:microsoft.com/office/officeart/2008/layout/VerticalCurvedList"/>
    <dgm:cxn modelId="{6FBA1FB7-E01F-47BC-BD2D-BF1AAD6E14CF}" type="presParOf" srcId="{26C8BE21-0AB6-465B-B4DE-442726E4BDAF}" destId="{DA62495F-6C03-4349-B730-09680BCCB059}" srcOrd="1" destOrd="0" presId="urn:microsoft.com/office/officeart/2008/layout/VerticalCurvedList"/>
    <dgm:cxn modelId="{C9ABCF06-3B45-4204-B56B-84F579A53253}" type="presParOf" srcId="{26C8BE21-0AB6-465B-B4DE-442726E4BDAF}" destId="{968F529B-150D-41B3-9D47-616D9155CA5F}" srcOrd="2" destOrd="0" presId="urn:microsoft.com/office/officeart/2008/layout/VerticalCurvedList"/>
    <dgm:cxn modelId="{C22E8509-C887-4CDB-BC01-D626726EF500}" type="presParOf" srcId="{968F529B-150D-41B3-9D47-616D9155CA5F}" destId="{31E771E7-2AB0-44C3-9DE1-57258B5566F4}" srcOrd="0" destOrd="0" presId="urn:microsoft.com/office/officeart/2008/layout/VerticalCurvedList"/>
    <dgm:cxn modelId="{42E98A2B-99A3-4DA8-A39F-A5B9AF148BA1}" type="presParOf" srcId="{26C8BE21-0AB6-465B-B4DE-442726E4BDAF}" destId="{FB8DAA33-43F8-4D26-8183-686E11D546A0}" srcOrd="3" destOrd="0" presId="urn:microsoft.com/office/officeart/2008/layout/VerticalCurvedList"/>
    <dgm:cxn modelId="{C02ED8CB-85BC-49A0-A0EB-555E332EDA7B}" type="presParOf" srcId="{26C8BE21-0AB6-465B-B4DE-442726E4BDAF}" destId="{8D628E47-800E-4749-A257-EFCAC88B05E4}" srcOrd="4" destOrd="0" presId="urn:microsoft.com/office/officeart/2008/layout/VerticalCurvedList"/>
    <dgm:cxn modelId="{1E419920-BDC2-4193-8B61-EC401F8D1F77}" type="presParOf" srcId="{8D628E47-800E-4749-A257-EFCAC88B05E4}" destId="{08FF93A7-5018-48DA-A102-FEA7C0BFD336}" srcOrd="0" destOrd="0" presId="urn:microsoft.com/office/officeart/2008/layout/VerticalCurvedList"/>
    <dgm:cxn modelId="{0211D53B-7456-453A-BD7D-7A57233BE602}" type="presParOf" srcId="{26C8BE21-0AB6-465B-B4DE-442726E4BDAF}" destId="{F6A1E850-9835-4EA6-BE49-219AA0D65180}" srcOrd="5" destOrd="0" presId="urn:microsoft.com/office/officeart/2008/layout/VerticalCurvedList"/>
    <dgm:cxn modelId="{62D19B0A-2FAF-4F7B-BFFF-BA2BD44710E2}" type="presParOf" srcId="{26C8BE21-0AB6-465B-B4DE-442726E4BDAF}" destId="{FBC174A9-0A83-431E-9119-2D8528898734}" srcOrd="6" destOrd="0" presId="urn:microsoft.com/office/officeart/2008/layout/VerticalCurvedList"/>
    <dgm:cxn modelId="{BA99461B-3C82-401C-B398-A3DF8FBEE216}" type="presParOf" srcId="{FBC174A9-0A83-431E-9119-2D8528898734}" destId="{D707F915-C5D8-4F53-8986-AFE2908D36E9}" srcOrd="0" destOrd="0" presId="urn:microsoft.com/office/officeart/2008/layout/VerticalCurvedList"/>
    <dgm:cxn modelId="{FCA999F9-4BA0-4CE0-9D9D-A11D5A86DFEB}" type="presParOf" srcId="{26C8BE21-0AB6-465B-B4DE-442726E4BDAF}" destId="{CE96F5E9-E2A9-4D20-9315-C7FEC5A835CB}" srcOrd="7" destOrd="0" presId="urn:microsoft.com/office/officeart/2008/layout/VerticalCurvedList"/>
    <dgm:cxn modelId="{2608C870-6BD3-4704-ABA2-7162A8162FAB}" type="presParOf" srcId="{26C8BE21-0AB6-465B-B4DE-442726E4BDAF}" destId="{FE3A94DD-2D7B-4BE0-B790-FB05EC461B68}" srcOrd="8" destOrd="0" presId="urn:microsoft.com/office/officeart/2008/layout/VerticalCurvedList"/>
    <dgm:cxn modelId="{FFEF3E08-B436-4329-87E2-E5C87F99FC83}" type="presParOf" srcId="{FE3A94DD-2D7B-4BE0-B790-FB05EC461B68}" destId="{4B9A65BB-DF6C-4E28-8B77-4581EBE2834F}" srcOrd="0" destOrd="0" presId="urn:microsoft.com/office/officeart/2008/layout/VerticalCurvedList"/>
    <dgm:cxn modelId="{18AE7DCB-F8EB-4FD3-B49F-D9D4F1887B13}" type="presParOf" srcId="{26C8BE21-0AB6-465B-B4DE-442726E4BDAF}" destId="{A4768376-5586-4ACF-8209-A7FE6A8C6B46}" srcOrd="9" destOrd="0" presId="urn:microsoft.com/office/officeart/2008/layout/VerticalCurvedList"/>
    <dgm:cxn modelId="{F4778219-EF6A-48F7-8A07-35E6A66BBC53}" type="presParOf" srcId="{26C8BE21-0AB6-465B-B4DE-442726E4BDAF}" destId="{88C8A7B2-3567-4DCB-AAF5-9E8006CF4834}" srcOrd="10" destOrd="0" presId="urn:microsoft.com/office/officeart/2008/layout/VerticalCurvedList"/>
    <dgm:cxn modelId="{656945E7-DB61-46B4-90FE-5CEB900CC501}" type="presParOf" srcId="{88C8A7B2-3567-4DCB-AAF5-9E8006CF4834}" destId="{43C700E3-988E-4693-8A7B-17C3D26363D8}" srcOrd="0" destOrd="0" presId="urn:microsoft.com/office/officeart/2008/layout/VerticalCurvedList"/>
    <dgm:cxn modelId="{B42441D6-5F49-4FE0-8CDE-A9069151FC5A}" type="presParOf" srcId="{26C8BE21-0AB6-465B-B4DE-442726E4BDAF}" destId="{975A0E0F-F624-4F8D-B740-06B260D61718}" srcOrd="11" destOrd="0" presId="urn:microsoft.com/office/officeart/2008/layout/VerticalCurvedList"/>
    <dgm:cxn modelId="{8D315CA1-560D-49C1-9D4E-29AE43974CA2}" type="presParOf" srcId="{26C8BE21-0AB6-465B-B4DE-442726E4BDAF}" destId="{68AF8DDB-C2DC-455E-AA71-3E3FE151CDF8}" srcOrd="12" destOrd="0" presId="urn:microsoft.com/office/officeart/2008/layout/VerticalCurvedList"/>
    <dgm:cxn modelId="{C975EB5E-F7BD-4D42-ADC6-E6EB2C28F362}" type="presParOf" srcId="{68AF8DDB-C2DC-455E-AA71-3E3FE151CDF8}" destId="{85A6C0C4-6A00-4A64-85B4-51FFE2D4CAA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3E5D6-FBF4-422C-9EF9-51AE4B8F4DC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6389C3-9AD0-4EC8-9B6D-96E85CAD36D1}">
      <dgm:prSet phldrT="[Text]" custT="1"/>
      <dgm:spPr/>
      <dgm:t>
        <a:bodyPr/>
        <a:lstStyle/>
        <a:p>
          <a:r>
            <a:rPr lang="en-US" sz="2000" b="1" smtClean="0"/>
            <a:t>Release Planing</a:t>
          </a:r>
        </a:p>
        <a:p>
          <a:r>
            <a:rPr lang="en-US" sz="1800" smtClean="0"/>
            <a:t>(Test Plan)</a:t>
          </a:r>
          <a:endParaRPr lang="en-US" sz="1800"/>
        </a:p>
      </dgm:t>
    </dgm:pt>
    <dgm:pt modelId="{E2B8F51A-D55D-4128-AD00-0802D2921743}" type="parTrans" cxnId="{E98FE672-7AA4-4018-90D2-15194EFC83B9}">
      <dgm:prSet/>
      <dgm:spPr/>
      <dgm:t>
        <a:bodyPr/>
        <a:lstStyle/>
        <a:p>
          <a:endParaRPr lang="en-US"/>
        </a:p>
      </dgm:t>
    </dgm:pt>
    <dgm:pt modelId="{09C497B7-8B6C-4F33-BEF8-F070AC8E47AA}" type="sibTrans" cxnId="{E98FE672-7AA4-4018-90D2-15194EFC83B9}">
      <dgm:prSet/>
      <dgm:spPr/>
      <dgm:t>
        <a:bodyPr/>
        <a:lstStyle/>
        <a:p>
          <a:endParaRPr lang="en-US"/>
        </a:p>
      </dgm:t>
    </dgm:pt>
    <dgm:pt modelId="{3373BA2E-4574-4688-B49B-47FBBD0CFE0D}">
      <dgm:prSet phldrT="[Text]" custT="1"/>
      <dgm:spPr/>
      <dgm:t>
        <a:bodyPr/>
        <a:lstStyle/>
        <a:p>
          <a:r>
            <a:rPr lang="en-US" sz="2000" b="1" smtClean="0"/>
            <a:t>Each Sprint</a:t>
          </a:r>
        </a:p>
        <a:p>
          <a:r>
            <a:rPr lang="en-US" sz="1900" smtClean="0"/>
            <a:t>(Sprint QA activities)</a:t>
          </a:r>
          <a:endParaRPr lang="en-US" sz="1900"/>
        </a:p>
      </dgm:t>
    </dgm:pt>
    <dgm:pt modelId="{534F2130-AD17-4A0E-A490-34F773E914DF}" type="parTrans" cxnId="{54870280-52EC-4640-864C-8C2EB2E3473B}">
      <dgm:prSet/>
      <dgm:spPr/>
      <dgm:t>
        <a:bodyPr/>
        <a:lstStyle/>
        <a:p>
          <a:endParaRPr lang="en-US"/>
        </a:p>
      </dgm:t>
    </dgm:pt>
    <dgm:pt modelId="{07F9CAFD-47D4-47A8-86EC-3F189E330849}" type="sibTrans" cxnId="{54870280-52EC-4640-864C-8C2EB2E3473B}">
      <dgm:prSet/>
      <dgm:spPr/>
      <dgm:t>
        <a:bodyPr/>
        <a:lstStyle/>
        <a:p>
          <a:endParaRPr lang="en-US"/>
        </a:p>
      </dgm:t>
    </dgm:pt>
    <dgm:pt modelId="{780AEBBA-CB56-41DB-8D7D-39D12F3736D3}">
      <dgm:prSet phldrT="[Text]" custT="1"/>
      <dgm:spPr/>
      <dgm:t>
        <a:bodyPr/>
        <a:lstStyle/>
        <a:p>
          <a:r>
            <a:rPr lang="en-US" sz="2400" b="1" smtClean="0"/>
            <a:t>System Test</a:t>
          </a:r>
          <a:endParaRPr lang="en-US" sz="2400" b="1"/>
        </a:p>
      </dgm:t>
    </dgm:pt>
    <dgm:pt modelId="{FD3520E9-CD24-4D42-81D5-A7CDF6602A0D}" type="parTrans" cxnId="{7B400957-3D46-4E8F-BAAF-65D77032B861}">
      <dgm:prSet/>
      <dgm:spPr/>
      <dgm:t>
        <a:bodyPr/>
        <a:lstStyle/>
        <a:p>
          <a:endParaRPr lang="en-US"/>
        </a:p>
      </dgm:t>
    </dgm:pt>
    <dgm:pt modelId="{8FB3E6AA-DF90-4583-9516-0F407187A1E9}" type="sibTrans" cxnId="{7B400957-3D46-4E8F-BAAF-65D77032B861}">
      <dgm:prSet/>
      <dgm:spPr/>
      <dgm:t>
        <a:bodyPr/>
        <a:lstStyle/>
        <a:p>
          <a:endParaRPr lang="en-US"/>
        </a:p>
      </dgm:t>
    </dgm:pt>
    <dgm:pt modelId="{CC863046-5054-427F-943C-A1AB7CA22DDA}">
      <dgm:prSet phldrT="[Text]" custT="1"/>
      <dgm:spPr/>
      <dgm:t>
        <a:bodyPr/>
        <a:lstStyle/>
        <a:p>
          <a:r>
            <a:rPr lang="en-US" sz="2400" b="1" smtClean="0"/>
            <a:t>Release QA actvities</a:t>
          </a:r>
          <a:endParaRPr lang="en-US" sz="2400" b="1"/>
        </a:p>
      </dgm:t>
    </dgm:pt>
    <dgm:pt modelId="{6A445D8E-A065-4177-9A04-037940B67447}" type="parTrans" cxnId="{A0657EFB-709D-4BEC-87C4-E4027F554858}">
      <dgm:prSet/>
      <dgm:spPr/>
      <dgm:t>
        <a:bodyPr/>
        <a:lstStyle/>
        <a:p>
          <a:endParaRPr lang="en-US"/>
        </a:p>
      </dgm:t>
    </dgm:pt>
    <dgm:pt modelId="{01E418AC-7ED2-4E1D-8C54-7B68CCEDE6E7}" type="sibTrans" cxnId="{A0657EFB-709D-4BEC-87C4-E4027F554858}">
      <dgm:prSet/>
      <dgm:spPr/>
      <dgm:t>
        <a:bodyPr/>
        <a:lstStyle/>
        <a:p>
          <a:endParaRPr lang="en-US"/>
        </a:p>
      </dgm:t>
    </dgm:pt>
    <dgm:pt modelId="{06056E30-4233-4E28-A1C9-517BF2BE15E3}" type="pres">
      <dgm:prSet presAssocID="{24B3E5D6-FBF4-422C-9EF9-51AE4B8F4DC3}" presName="Name0" presStyleCnt="0">
        <dgm:presLayoutVars>
          <dgm:dir/>
          <dgm:resizeHandles val="exact"/>
        </dgm:presLayoutVars>
      </dgm:prSet>
      <dgm:spPr/>
    </dgm:pt>
    <dgm:pt modelId="{F393D246-4FDB-4831-BDA9-6FDE6CF48422}" type="pres">
      <dgm:prSet presAssocID="{BF6389C3-9AD0-4EC8-9B6D-96E85CAD36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C70BF-FEEC-4655-A97E-E01E083B3C15}" type="pres">
      <dgm:prSet presAssocID="{09C497B7-8B6C-4F33-BEF8-F070AC8E47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64651A7-38BB-4601-999C-08671697C08D}" type="pres">
      <dgm:prSet presAssocID="{09C497B7-8B6C-4F33-BEF8-F070AC8E47A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030779-3205-4FB5-8F06-D793C58B10AA}" type="pres">
      <dgm:prSet presAssocID="{3373BA2E-4574-4688-B49B-47FBBD0CFE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B9218-C44E-47D1-B055-0E4603D12212}" type="pres">
      <dgm:prSet presAssocID="{07F9CAFD-47D4-47A8-86EC-3F189E33084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25C8576-70C6-4A8F-93D3-8D814EE40E1B}" type="pres">
      <dgm:prSet presAssocID="{07F9CAFD-47D4-47A8-86EC-3F189E33084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6B0783A-3AF7-4D4F-B75E-32807B21F7F7}" type="pres">
      <dgm:prSet presAssocID="{780AEBBA-CB56-41DB-8D7D-39D12F3736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A9531-647F-4831-B018-006841DD2544}" type="pres">
      <dgm:prSet presAssocID="{8FB3E6AA-DF90-4583-9516-0F407187A1E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CC0BACA-D8FF-49FD-AB4D-02503E004A3F}" type="pres">
      <dgm:prSet presAssocID="{8FB3E6AA-DF90-4583-9516-0F407187A1E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B6360E6-68BD-4C34-BDC5-67EB2961A045}" type="pres">
      <dgm:prSet presAssocID="{CC863046-5054-427F-943C-A1AB7CA22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70280-52EC-4640-864C-8C2EB2E3473B}" srcId="{24B3E5D6-FBF4-422C-9EF9-51AE4B8F4DC3}" destId="{3373BA2E-4574-4688-B49B-47FBBD0CFE0D}" srcOrd="1" destOrd="0" parTransId="{534F2130-AD17-4A0E-A490-34F773E914DF}" sibTransId="{07F9CAFD-47D4-47A8-86EC-3F189E330849}"/>
    <dgm:cxn modelId="{7B400957-3D46-4E8F-BAAF-65D77032B861}" srcId="{24B3E5D6-FBF4-422C-9EF9-51AE4B8F4DC3}" destId="{780AEBBA-CB56-41DB-8D7D-39D12F3736D3}" srcOrd="2" destOrd="0" parTransId="{FD3520E9-CD24-4D42-81D5-A7CDF6602A0D}" sibTransId="{8FB3E6AA-DF90-4583-9516-0F407187A1E9}"/>
    <dgm:cxn modelId="{186AFF85-A7CC-41D4-AB94-C95904F08E5D}" type="presOf" srcId="{3373BA2E-4574-4688-B49B-47FBBD0CFE0D}" destId="{38030779-3205-4FB5-8F06-D793C58B10AA}" srcOrd="0" destOrd="0" presId="urn:microsoft.com/office/officeart/2005/8/layout/process1"/>
    <dgm:cxn modelId="{9264E620-C395-4961-B0A5-E8BCA8A12334}" type="presOf" srcId="{07F9CAFD-47D4-47A8-86EC-3F189E330849}" destId="{9D5B9218-C44E-47D1-B055-0E4603D12212}" srcOrd="0" destOrd="0" presId="urn:microsoft.com/office/officeart/2005/8/layout/process1"/>
    <dgm:cxn modelId="{C1BAC77F-E2E2-4FE2-8EE9-9B2104B89ABD}" type="presOf" srcId="{24B3E5D6-FBF4-422C-9EF9-51AE4B8F4DC3}" destId="{06056E30-4233-4E28-A1C9-517BF2BE15E3}" srcOrd="0" destOrd="0" presId="urn:microsoft.com/office/officeart/2005/8/layout/process1"/>
    <dgm:cxn modelId="{04D30EE1-2CE5-4429-9CAA-4FEC31942198}" type="presOf" srcId="{09C497B7-8B6C-4F33-BEF8-F070AC8E47AA}" destId="{964651A7-38BB-4601-999C-08671697C08D}" srcOrd="1" destOrd="0" presId="urn:microsoft.com/office/officeart/2005/8/layout/process1"/>
    <dgm:cxn modelId="{A5D424A2-3494-403D-9DB0-A916CBB06037}" type="presOf" srcId="{09C497B7-8B6C-4F33-BEF8-F070AC8E47AA}" destId="{51DC70BF-FEEC-4655-A97E-E01E083B3C15}" srcOrd="0" destOrd="0" presId="urn:microsoft.com/office/officeart/2005/8/layout/process1"/>
    <dgm:cxn modelId="{D02C056C-D84A-4260-86D1-A1D121801257}" type="presOf" srcId="{8FB3E6AA-DF90-4583-9516-0F407187A1E9}" destId="{8F0A9531-647F-4831-B018-006841DD2544}" srcOrd="0" destOrd="0" presId="urn:microsoft.com/office/officeart/2005/8/layout/process1"/>
    <dgm:cxn modelId="{210C5309-3E02-4C22-86DD-6E8D7D2A8C79}" type="presOf" srcId="{780AEBBA-CB56-41DB-8D7D-39D12F3736D3}" destId="{86B0783A-3AF7-4D4F-B75E-32807B21F7F7}" srcOrd="0" destOrd="0" presId="urn:microsoft.com/office/officeart/2005/8/layout/process1"/>
    <dgm:cxn modelId="{E98FE672-7AA4-4018-90D2-15194EFC83B9}" srcId="{24B3E5D6-FBF4-422C-9EF9-51AE4B8F4DC3}" destId="{BF6389C3-9AD0-4EC8-9B6D-96E85CAD36D1}" srcOrd="0" destOrd="0" parTransId="{E2B8F51A-D55D-4128-AD00-0802D2921743}" sibTransId="{09C497B7-8B6C-4F33-BEF8-F070AC8E47AA}"/>
    <dgm:cxn modelId="{D9532E52-A32E-49CD-866C-CC8C2116A2F4}" type="presOf" srcId="{BF6389C3-9AD0-4EC8-9B6D-96E85CAD36D1}" destId="{F393D246-4FDB-4831-BDA9-6FDE6CF48422}" srcOrd="0" destOrd="0" presId="urn:microsoft.com/office/officeart/2005/8/layout/process1"/>
    <dgm:cxn modelId="{58B60A2A-A786-47C2-8F6E-5C93A980709E}" type="presOf" srcId="{CC863046-5054-427F-943C-A1AB7CA22DDA}" destId="{DB6360E6-68BD-4C34-BDC5-67EB2961A045}" srcOrd="0" destOrd="0" presId="urn:microsoft.com/office/officeart/2005/8/layout/process1"/>
    <dgm:cxn modelId="{A0657EFB-709D-4BEC-87C4-E4027F554858}" srcId="{24B3E5D6-FBF4-422C-9EF9-51AE4B8F4DC3}" destId="{CC863046-5054-427F-943C-A1AB7CA22DDA}" srcOrd="3" destOrd="0" parTransId="{6A445D8E-A065-4177-9A04-037940B67447}" sibTransId="{01E418AC-7ED2-4E1D-8C54-7B68CCEDE6E7}"/>
    <dgm:cxn modelId="{99E308CC-184D-4EA3-AE05-B166C54F63D2}" type="presOf" srcId="{8FB3E6AA-DF90-4583-9516-0F407187A1E9}" destId="{6CC0BACA-D8FF-49FD-AB4D-02503E004A3F}" srcOrd="1" destOrd="0" presId="urn:microsoft.com/office/officeart/2005/8/layout/process1"/>
    <dgm:cxn modelId="{17CE1D80-193E-4DBF-8381-1568042C46FF}" type="presOf" srcId="{07F9CAFD-47D4-47A8-86EC-3F189E330849}" destId="{F25C8576-70C6-4A8F-93D3-8D814EE40E1B}" srcOrd="1" destOrd="0" presId="urn:microsoft.com/office/officeart/2005/8/layout/process1"/>
    <dgm:cxn modelId="{D167D255-4E64-4003-B0F1-7259A9822B76}" type="presParOf" srcId="{06056E30-4233-4E28-A1C9-517BF2BE15E3}" destId="{F393D246-4FDB-4831-BDA9-6FDE6CF48422}" srcOrd="0" destOrd="0" presId="urn:microsoft.com/office/officeart/2005/8/layout/process1"/>
    <dgm:cxn modelId="{C313610C-75C8-41DA-80F3-08B1DEE71BB0}" type="presParOf" srcId="{06056E30-4233-4E28-A1C9-517BF2BE15E3}" destId="{51DC70BF-FEEC-4655-A97E-E01E083B3C15}" srcOrd="1" destOrd="0" presId="urn:microsoft.com/office/officeart/2005/8/layout/process1"/>
    <dgm:cxn modelId="{5CA7CA7F-C3E7-4A1D-ADF2-512F72F7D937}" type="presParOf" srcId="{51DC70BF-FEEC-4655-A97E-E01E083B3C15}" destId="{964651A7-38BB-4601-999C-08671697C08D}" srcOrd="0" destOrd="0" presId="urn:microsoft.com/office/officeart/2005/8/layout/process1"/>
    <dgm:cxn modelId="{A336AF0F-E020-47A5-977B-8C313B3EB587}" type="presParOf" srcId="{06056E30-4233-4E28-A1C9-517BF2BE15E3}" destId="{38030779-3205-4FB5-8F06-D793C58B10AA}" srcOrd="2" destOrd="0" presId="urn:microsoft.com/office/officeart/2005/8/layout/process1"/>
    <dgm:cxn modelId="{E5C8A013-7782-4FA0-BED0-0BF280534C8B}" type="presParOf" srcId="{06056E30-4233-4E28-A1C9-517BF2BE15E3}" destId="{9D5B9218-C44E-47D1-B055-0E4603D12212}" srcOrd="3" destOrd="0" presId="urn:microsoft.com/office/officeart/2005/8/layout/process1"/>
    <dgm:cxn modelId="{B3774BE4-C647-4906-A537-E85CF152A78B}" type="presParOf" srcId="{9D5B9218-C44E-47D1-B055-0E4603D12212}" destId="{F25C8576-70C6-4A8F-93D3-8D814EE40E1B}" srcOrd="0" destOrd="0" presId="urn:microsoft.com/office/officeart/2005/8/layout/process1"/>
    <dgm:cxn modelId="{04649029-6351-4D06-A395-2FD4128F5441}" type="presParOf" srcId="{06056E30-4233-4E28-A1C9-517BF2BE15E3}" destId="{86B0783A-3AF7-4D4F-B75E-32807B21F7F7}" srcOrd="4" destOrd="0" presId="urn:microsoft.com/office/officeart/2005/8/layout/process1"/>
    <dgm:cxn modelId="{B029AEF0-D2A3-427B-9511-A4BAFE837A89}" type="presParOf" srcId="{06056E30-4233-4E28-A1C9-517BF2BE15E3}" destId="{8F0A9531-647F-4831-B018-006841DD2544}" srcOrd="5" destOrd="0" presId="urn:microsoft.com/office/officeart/2005/8/layout/process1"/>
    <dgm:cxn modelId="{245CEA17-1DE9-412A-BA92-9C24D231F8F0}" type="presParOf" srcId="{8F0A9531-647F-4831-B018-006841DD2544}" destId="{6CC0BACA-D8FF-49FD-AB4D-02503E004A3F}" srcOrd="0" destOrd="0" presId="urn:microsoft.com/office/officeart/2005/8/layout/process1"/>
    <dgm:cxn modelId="{3147E5B3-95BA-4E05-AC80-9C0355EE2323}" type="presParOf" srcId="{06056E30-4233-4E28-A1C9-517BF2BE15E3}" destId="{DB6360E6-68BD-4C34-BDC5-67EB2961A0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8D2EE-9E38-4B93-8687-84D14542C9CD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2495F-6C03-4349-B730-09680BCCB059}">
      <dsp:nvSpPr>
        <dsp:cNvPr id="0" name=""/>
        <dsp:cNvSpPr/>
      </dsp:nvSpPr>
      <dsp:spPr>
        <a:xfrm>
          <a:off x="364315" y="238337"/>
          <a:ext cx="7802801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Define Testing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315" y="238337"/>
        <a:ext cx="7802801" cy="476493"/>
      </dsp:txXfrm>
    </dsp:sp>
    <dsp:sp modelId="{31E771E7-2AB0-44C3-9DE1-57258B5566F4}">
      <dsp:nvSpPr>
        <dsp:cNvPr id="0" name=""/>
        <dsp:cNvSpPr/>
      </dsp:nvSpPr>
      <dsp:spPr>
        <a:xfrm>
          <a:off x="66507" y="17877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DAA33-43F8-4D26-8183-686E11D546A0}">
      <dsp:nvSpPr>
        <dsp:cNvPr id="0" name=""/>
        <dsp:cNvSpPr/>
      </dsp:nvSpPr>
      <dsp:spPr>
        <a:xfrm>
          <a:off x="751076" y="968677"/>
          <a:ext cx="7410853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43782"/>
                <a:satOff val="-286"/>
                <a:lumOff val="491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3782"/>
                <a:satOff val="-286"/>
                <a:lumOff val="491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3782"/>
                <a:satOff val="-286"/>
                <a:lumOff val="49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500" b="1" kern="1200" smtClean="0">
              <a:latin typeface="+mn-lt"/>
              <a:ea typeface="Droid" charset="0"/>
              <a:cs typeface="Droid" charset="0"/>
            </a:rPr>
            <a:t>Test Strategy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51076" y="968677"/>
        <a:ext cx="7410853" cy="476493"/>
      </dsp:txXfrm>
    </dsp:sp>
    <dsp:sp modelId="{08FF93A7-5018-48DA-A102-FEA7C0BFD336}">
      <dsp:nvSpPr>
        <dsp:cNvPr id="0" name=""/>
        <dsp:cNvSpPr/>
      </dsp:nvSpPr>
      <dsp:spPr>
        <a:xfrm>
          <a:off x="458455" y="893425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43782"/>
              <a:satOff val="-286"/>
              <a:lumOff val="49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A1E850-9835-4EA6-BE49-219AA0D65180}">
      <dsp:nvSpPr>
        <dsp:cNvPr id="0" name=""/>
        <dsp:cNvSpPr/>
      </dsp:nvSpPr>
      <dsp:spPr>
        <a:xfrm>
          <a:off x="935492" y="1667636"/>
          <a:ext cx="7231625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87564"/>
                <a:satOff val="-572"/>
                <a:lumOff val="982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87564"/>
                <a:satOff val="-572"/>
                <a:lumOff val="982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87564"/>
                <a:satOff val="-572"/>
                <a:lumOff val="98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Testing process</a:t>
          </a:r>
          <a:endParaRPr lang="en-US" sz="2500" b="0" kern="1200" cap="none" spc="0" dirty="0" smtClean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35492" y="1667636"/>
        <a:ext cx="7231625" cy="476493"/>
      </dsp:txXfrm>
    </dsp:sp>
    <dsp:sp modelId="{D707F915-C5D8-4F53-8986-AFE2908D36E9}">
      <dsp:nvSpPr>
        <dsp:cNvPr id="0" name=""/>
        <dsp:cNvSpPr/>
      </dsp:nvSpPr>
      <dsp:spPr>
        <a:xfrm>
          <a:off x="637683" y="1608074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87564"/>
              <a:satOff val="-572"/>
              <a:lumOff val="98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6F5E9-E2A9-4D20-9315-C7FEC5A835CB}">
      <dsp:nvSpPr>
        <dsp:cNvPr id="0" name=""/>
        <dsp:cNvSpPr/>
      </dsp:nvSpPr>
      <dsp:spPr>
        <a:xfrm>
          <a:off x="935492" y="2381833"/>
          <a:ext cx="7231625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31345"/>
                <a:satOff val="-859"/>
                <a:lumOff val="1473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31345"/>
                <a:satOff val="-859"/>
                <a:lumOff val="1473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31345"/>
                <a:satOff val="-859"/>
                <a:lumOff val="147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Test execution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35492" y="2381833"/>
        <a:ext cx="7231625" cy="476493"/>
      </dsp:txXfrm>
    </dsp:sp>
    <dsp:sp modelId="{4B9A65BB-DF6C-4E28-8B77-4581EBE2834F}">
      <dsp:nvSpPr>
        <dsp:cNvPr id="0" name=""/>
        <dsp:cNvSpPr/>
      </dsp:nvSpPr>
      <dsp:spPr>
        <a:xfrm>
          <a:off x="637683" y="232227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31345"/>
              <a:satOff val="-859"/>
              <a:lumOff val="147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68376-5586-4ACF-8209-A7FE6A8C6B46}">
      <dsp:nvSpPr>
        <dsp:cNvPr id="0" name=""/>
        <dsp:cNvSpPr/>
      </dsp:nvSpPr>
      <dsp:spPr>
        <a:xfrm>
          <a:off x="756263" y="3096482"/>
          <a:ext cx="7410853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75127"/>
                <a:satOff val="-1145"/>
                <a:lumOff val="1964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75127"/>
                <a:satOff val="-1145"/>
                <a:lumOff val="1964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75127"/>
                <a:satOff val="-1145"/>
                <a:lumOff val="196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smtClean="0"/>
            <a:t>Test case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756263" y="3096482"/>
        <a:ext cx="7410853" cy="476493"/>
      </dsp:txXfrm>
    </dsp:sp>
    <dsp:sp modelId="{43C700E3-988E-4693-8A7B-17C3D26363D8}">
      <dsp:nvSpPr>
        <dsp:cNvPr id="0" name=""/>
        <dsp:cNvSpPr/>
      </dsp:nvSpPr>
      <dsp:spPr>
        <a:xfrm>
          <a:off x="458455" y="3036921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75127"/>
              <a:satOff val="-1145"/>
              <a:lumOff val="196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A0E0F-F624-4F8D-B740-06B260D61718}">
      <dsp:nvSpPr>
        <dsp:cNvPr id="0" name=""/>
        <dsp:cNvSpPr/>
      </dsp:nvSpPr>
      <dsp:spPr>
        <a:xfrm>
          <a:off x="364315" y="3811132"/>
          <a:ext cx="7802801" cy="476493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217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Test report</a:t>
          </a:r>
          <a:endParaRPr lang="en-US" sz="25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64315" y="3811132"/>
        <a:ext cx="7802801" cy="476493"/>
      </dsp:txXfrm>
    </dsp:sp>
    <dsp:sp modelId="{85A6C0C4-6A00-4A64-85B4-51FFE2D4CAA7}">
      <dsp:nvSpPr>
        <dsp:cNvPr id="0" name=""/>
        <dsp:cNvSpPr/>
      </dsp:nvSpPr>
      <dsp:spPr>
        <a:xfrm>
          <a:off x="66507" y="3751570"/>
          <a:ext cx="595616" cy="595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3D246-4FDB-4831-BDA9-6FDE6CF48422}">
      <dsp:nvSpPr>
        <dsp:cNvPr id="0" name=""/>
        <dsp:cNvSpPr/>
      </dsp:nvSpPr>
      <dsp:spPr>
        <a:xfrm>
          <a:off x="3449" y="1733245"/>
          <a:ext cx="1508019" cy="126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Release Planing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(Test Plan)</a:t>
          </a:r>
          <a:endParaRPr lang="en-US" sz="1800" kern="1200"/>
        </a:p>
      </dsp:txBody>
      <dsp:txXfrm>
        <a:off x="40431" y="1770227"/>
        <a:ext cx="1434055" cy="1188707"/>
      </dsp:txXfrm>
    </dsp:sp>
    <dsp:sp modelId="{51DC70BF-FEEC-4655-A97E-E01E083B3C15}">
      <dsp:nvSpPr>
        <dsp:cNvPr id="0" name=""/>
        <dsp:cNvSpPr/>
      </dsp:nvSpPr>
      <dsp:spPr>
        <a:xfrm>
          <a:off x="1662270" y="2177587"/>
          <a:ext cx="319700" cy="37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62270" y="2252385"/>
        <a:ext cx="223790" cy="224392"/>
      </dsp:txXfrm>
    </dsp:sp>
    <dsp:sp modelId="{38030779-3205-4FB5-8F06-D793C58B10AA}">
      <dsp:nvSpPr>
        <dsp:cNvPr id="0" name=""/>
        <dsp:cNvSpPr/>
      </dsp:nvSpPr>
      <dsp:spPr>
        <a:xfrm>
          <a:off x="2114676" y="1733245"/>
          <a:ext cx="1508019" cy="126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Each Sprint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(Sprint QA activities)</a:t>
          </a:r>
          <a:endParaRPr lang="en-US" sz="1900" kern="1200"/>
        </a:p>
      </dsp:txBody>
      <dsp:txXfrm>
        <a:off x="2151658" y="1770227"/>
        <a:ext cx="1434055" cy="1188707"/>
      </dsp:txXfrm>
    </dsp:sp>
    <dsp:sp modelId="{9D5B9218-C44E-47D1-B055-0E4603D12212}">
      <dsp:nvSpPr>
        <dsp:cNvPr id="0" name=""/>
        <dsp:cNvSpPr/>
      </dsp:nvSpPr>
      <dsp:spPr>
        <a:xfrm>
          <a:off x="3773498" y="2177587"/>
          <a:ext cx="319700" cy="37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773498" y="2252385"/>
        <a:ext cx="223790" cy="224392"/>
      </dsp:txXfrm>
    </dsp:sp>
    <dsp:sp modelId="{86B0783A-3AF7-4D4F-B75E-32807B21F7F7}">
      <dsp:nvSpPr>
        <dsp:cNvPr id="0" name=""/>
        <dsp:cNvSpPr/>
      </dsp:nvSpPr>
      <dsp:spPr>
        <a:xfrm>
          <a:off x="4225903" y="1733245"/>
          <a:ext cx="1508019" cy="126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System Test</a:t>
          </a:r>
          <a:endParaRPr lang="en-US" sz="2400" b="1" kern="1200"/>
        </a:p>
      </dsp:txBody>
      <dsp:txXfrm>
        <a:off x="4262885" y="1770227"/>
        <a:ext cx="1434055" cy="1188707"/>
      </dsp:txXfrm>
    </dsp:sp>
    <dsp:sp modelId="{8F0A9531-647F-4831-B018-006841DD2544}">
      <dsp:nvSpPr>
        <dsp:cNvPr id="0" name=""/>
        <dsp:cNvSpPr/>
      </dsp:nvSpPr>
      <dsp:spPr>
        <a:xfrm>
          <a:off x="5884725" y="2177587"/>
          <a:ext cx="319700" cy="373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884725" y="2252385"/>
        <a:ext cx="223790" cy="224392"/>
      </dsp:txXfrm>
    </dsp:sp>
    <dsp:sp modelId="{DB6360E6-68BD-4C34-BDC5-67EB2961A045}">
      <dsp:nvSpPr>
        <dsp:cNvPr id="0" name=""/>
        <dsp:cNvSpPr/>
      </dsp:nvSpPr>
      <dsp:spPr>
        <a:xfrm>
          <a:off x="6337131" y="1733245"/>
          <a:ext cx="1508019" cy="12626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Release QA actvities</a:t>
          </a:r>
          <a:endParaRPr lang="en-US" sz="2400" b="1" kern="1200"/>
        </a:p>
      </dsp:txBody>
      <dsp:txXfrm>
        <a:off x="6374113" y="1770227"/>
        <a:ext cx="1434055" cy="118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CFF70DB-EB94-4641-BC76-0262286C302C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AB2AB84-5E5E-4BD6-9B12-8B2C66166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24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139672-AD63-4562-8D5B-084C5880C272}" type="datetimeFigureOut">
              <a:rPr lang="en-US" smtClean="0"/>
              <a:pPr/>
              <a:t>12/24/2012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7AF80EE-35A6-4A07-89FC-2DF44D162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5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Gioi thieu thiet ke tong quan: mo hinh n tiers</a:t>
            </a:r>
          </a:p>
          <a:p>
            <a:pPr>
              <a:spcBef>
                <a:spcPct val="0"/>
              </a:spcBef>
            </a:pPr>
            <a:r>
              <a:rPr lang="en-US" smtClean="0"/>
              <a:t>Bao gom phone &amp; web client</a:t>
            </a:r>
          </a:p>
          <a:p>
            <a:pPr>
              <a:spcBef>
                <a:spcPct val="0"/>
              </a:spcBef>
            </a:pPr>
            <a:r>
              <a:rPr lang="en-US" smtClean="0"/>
              <a:t>Web server – REST tier, Business tier, DAL tier</a:t>
            </a:r>
          </a:p>
          <a:p>
            <a:pPr>
              <a:spcBef>
                <a:spcPct val="0"/>
              </a:spcBef>
            </a:pPr>
            <a:r>
              <a:rPr lang="en-US" smtClean="0"/>
              <a:t>Su dung apache tomcat cho web hosting &amp; MySQL cho coso du lieu</a:t>
            </a:r>
          </a:p>
          <a:p>
            <a:pPr>
              <a:spcBef>
                <a:spcPct val="0"/>
              </a:spcBef>
            </a:pPr>
            <a:r>
              <a:rPr lang="en-US" smtClean="0"/>
              <a:t>HTTPS cho viec giao tiep thong tin o cac phan nhay cam nhu thong tin nguoi dung, kiem tra don hang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Web server &amp; Web client:</a:t>
            </a:r>
          </a:p>
          <a:p>
            <a:pPr>
              <a:spcBef>
                <a:spcPct val="0"/>
              </a:spcBef>
            </a:pPr>
            <a:r>
              <a:rPr lang="en-US" smtClean="0"/>
              <a:t>Web server gom 3 thanh phan chinh: REST layer, phuc vu cho viec trao doi thong tin voi phone client</a:t>
            </a:r>
          </a:p>
          <a:p>
            <a:pPr>
              <a:spcBef>
                <a:spcPct val="0"/>
              </a:spcBef>
            </a:pPr>
            <a:r>
              <a:rPr lang="en-US" smtClean="0"/>
              <a:t>Business layer: xu li cac nghiep vu lien quan den logic</a:t>
            </a:r>
          </a:p>
          <a:p>
            <a:pPr>
              <a:spcBef>
                <a:spcPct val="0"/>
              </a:spcBef>
            </a:pPr>
            <a:r>
              <a:rPr lang="en-US" smtClean="0"/>
              <a:t>DAL layer: truy xuat du lieu tu db thanh cac doi tuong (entity o ben) va tra ve cho business layer theo yeu cau</a:t>
            </a:r>
          </a:p>
          <a:p>
            <a:pPr>
              <a:spcBef>
                <a:spcPct val="0"/>
              </a:spcBef>
            </a:pPr>
            <a:r>
              <a:rPr lang="en-US" smtClean="0"/>
              <a:t>Prefer composition over inheritance, VD:</a:t>
            </a:r>
          </a:p>
          <a:p>
            <a:pPr>
              <a:spcBef>
                <a:spcPct val="0"/>
              </a:spcBef>
            </a:pPr>
            <a:r>
              <a:rPr lang="en-US" smtClean="0"/>
              <a:t>- UserBusiness se co instance cua interface UserDAL -&gt; viec thay doi implementation cua UserDAL se k anh huong den tang business</a:t>
            </a:r>
          </a:p>
          <a:p>
            <a:pPr>
              <a:spcBef>
                <a:spcPct val="0"/>
              </a:spcBef>
            </a:pPr>
            <a:r>
              <a:rPr lang="en-US" smtClean="0"/>
              <a:t>Spring container co tac dung thuc hien dependency inject, khi khoi tao 1 doi tuong co field co class la UserBusiness, Spring container se kiem tra neu doi tuong da duoc khoi tao, neu chua -&gt; khoi tao theo config trong xml sau do inject vao doi tuong dang duoc khoi tao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Web server &amp; Web client:</a:t>
            </a:r>
          </a:p>
          <a:p>
            <a:pPr>
              <a:spcBef>
                <a:spcPct val="0"/>
              </a:spcBef>
            </a:pPr>
            <a:r>
              <a:rPr lang="en-US" smtClean="0"/>
              <a:t>Web server gom 3 thanh phan chinh: REST layer, phuc vu cho viec trao doi thong tin voi phone client</a:t>
            </a:r>
          </a:p>
          <a:p>
            <a:pPr>
              <a:spcBef>
                <a:spcPct val="0"/>
              </a:spcBef>
            </a:pPr>
            <a:r>
              <a:rPr lang="en-US" smtClean="0"/>
              <a:t>Business layer: xu li cac nghiep vu lien quan den logic</a:t>
            </a:r>
          </a:p>
          <a:p>
            <a:pPr>
              <a:spcBef>
                <a:spcPct val="0"/>
              </a:spcBef>
            </a:pPr>
            <a:r>
              <a:rPr lang="en-US" smtClean="0"/>
              <a:t>DAL layer: truy xuat du lieu tu db thanh cac doi tuong (entity o ben) va tra ve cho business layer theo yeu cau</a:t>
            </a:r>
          </a:p>
          <a:p>
            <a:pPr>
              <a:spcBef>
                <a:spcPct val="0"/>
              </a:spcBef>
            </a:pPr>
            <a:r>
              <a:rPr lang="en-US" smtClean="0"/>
              <a:t>Prefer composition over inheritance, VD:</a:t>
            </a:r>
          </a:p>
          <a:p>
            <a:pPr>
              <a:spcBef>
                <a:spcPct val="0"/>
              </a:spcBef>
            </a:pPr>
            <a:r>
              <a:rPr lang="en-US" smtClean="0"/>
              <a:t>- UserBusiness se co instance cua interface UserDAL -&gt; viec thay doi implementation cua UserDAL se k anh huong den tang business</a:t>
            </a:r>
          </a:p>
          <a:p>
            <a:pPr>
              <a:spcBef>
                <a:spcPct val="0"/>
              </a:spcBef>
            </a:pPr>
            <a:r>
              <a:rPr lang="en-US" smtClean="0"/>
              <a:t>Spring container co tac dung thuc hien dependency inject, khi khoi tao 1 doi tuong co field co class la UserBusiness, Spring container se kiem tra neu doi tuong da duoc khoi tao, neu chua -&gt; khoi tao theo config trong xml sau do inject vao doi tuong dang duoc khoi tao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 vao phan thuat toan</a:t>
            </a:r>
          </a:p>
          <a:p>
            <a:pPr>
              <a:spcBef>
                <a:spcPct val="0"/>
              </a:spcBef>
            </a:pPr>
            <a:r>
              <a:rPr lang="en-US" smtClean="0"/>
              <a:t>Gioi thieu ki hon ve cac thanh phan tren QR code: finder pattern…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 vao phan thuat toan</a:t>
            </a:r>
          </a:p>
          <a:p>
            <a:pPr>
              <a:spcBef>
                <a:spcPct val="0"/>
              </a:spcBef>
            </a:pPr>
            <a:r>
              <a:rPr lang="en-US" smtClean="0"/>
              <a:t>Gioi thieu ki hon ve cac thanh phan tren QR code: finder pattern…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5D5-0401-4DB1-A74B-8495CA00E46E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3370-9C4F-4949-BD2A-0ACC8059D0A5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E3D1-9975-463B-BADE-BADF9915AD2D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5D5-0401-4DB1-A74B-8495CA00E4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2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4FF2-2D18-4CBA-87F6-81D631681E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72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F48-56D0-4052-A0E9-6297DB9200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424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97A6-72B6-4ADC-B9CF-6E15B86746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105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F21-06FA-4475-A101-20506A0495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5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B791-9B02-4A5F-9154-9221AE1A78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341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ABE-DB50-4AE7-A2F4-8DC39C4906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454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9CA9-59AE-4109-B3E3-E07E48E6A8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8326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4FF2-2D18-4CBA-87F6-81D631681E52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06C-A7AF-4EAD-898D-8EA754133C3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2964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3370-9C4F-4949-BD2A-0ACC8059D0A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292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E3D1-9975-463B-BADE-BADF9915AD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016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5D5-0401-4DB1-A74B-8495CA00E4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34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4FF2-2D18-4CBA-87F6-81D631681E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7667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F48-56D0-4052-A0E9-6297DB9200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442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97A6-72B6-4ADC-B9CF-6E15B86746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3170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F21-06FA-4475-A101-20506A0495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650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B791-9B02-4A5F-9154-9221AE1A78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32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ABE-DB50-4AE7-A2F4-8DC39C4906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02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F48-56D0-4052-A0E9-6297DB92003E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9CA9-59AE-4109-B3E3-E07E48E6A8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1472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06C-A7AF-4EAD-898D-8EA754133C3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2922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3370-9C4F-4949-BD2A-0ACC8059D0A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7366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E3D1-9975-463B-BADE-BADF9915AD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9074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C5D5-0401-4DB1-A74B-8495CA00E46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4FF2-2D18-4CBA-87F6-81D631681E5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90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9F48-56D0-4052-A0E9-6297DB92003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9365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97A6-72B6-4ADC-B9CF-6E15B86746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7629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F21-06FA-4475-A101-20506A0495B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251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B791-9B02-4A5F-9154-9221AE1A78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264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97A6-72B6-4ADC-B9CF-6E15B8674666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ABE-DB50-4AE7-A2F4-8DC39C4906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669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9CA9-59AE-4109-B3E3-E07E48E6A8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4318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06C-A7AF-4EAD-898D-8EA754133C3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8568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3370-9C4F-4949-BD2A-0ACC8059D0A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009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E3D1-9975-463B-BADE-BADF9915AD2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638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8F21-06FA-4475-A101-20506A0495B0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B791-9B02-4A5F-9154-9221AE1A78D0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8ABE-DB50-4AE7-A2F4-8DC39C4906CD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9CA9-59AE-4109-B3E3-E07E48E6A820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3706C-A7AF-4EAD-898D-8EA754133C3D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CE43-A8A8-4A00-A43A-89DDDE2024A8}" type="datetime1">
              <a:rPr kumimoji="1" lang="ja-JP" altLang="en-US" smtClean="0"/>
              <a:t>2012/12/24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CB3-C148-4693-BDEF-EE4A3062FB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CE43-A8A8-4A00-A43A-89DDDE2024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CE43-A8A8-4A00-A43A-89DDDE2024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5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6CE43-A8A8-4A00-A43A-89DDDE2024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2012/12/24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6CB3-C148-4693-BDEF-EE4A3062FB5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2971800" y="6096000"/>
            <a:ext cx="3276600" cy="457200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Hanoi - December</a:t>
            </a:r>
            <a:r>
              <a:rPr kumimoji="1" lang="en-US" altLang="ja-JP" sz="1600" dirty="0" smtClean="0"/>
              <a:t> 2012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33800" y="3810000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Batang" pitchFamily="18" charset="-127"/>
              </a:rPr>
              <a:t>Capstone Project</a:t>
            </a:r>
            <a:endParaRPr kumimoji="1" lang="ja-JP" altLang="en-US" sz="2000" b="1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ea typeface="Batang" pitchFamily="18" charset="-127"/>
            </a:endParaRPr>
          </a:p>
        </p:txBody>
      </p:sp>
      <p:pic>
        <p:nvPicPr>
          <p:cNvPr id="1028" name="Picture 4" descr="D:\Users\Avengers\Desktop\thành cam\sửa category manager\SDGFHGDSDVS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44" y="1981200"/>
            <a:ext cx="6114256" cy="21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Avengers\Desktop\thành cam\sửa category manager\sdxbdfbd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300" b="1" dirty="0" smtClean="0">
                <a:solidFill>
                  <a:srgbClr val="262626"/>
                </a:solidFill>
              </a:rPr>
              <a:t>Initial Idea</a:t>
            </a:r>
            <a:endParaRPr kumimoji="1" lang="ja-JP" altLang="en-US" sz="4300" b="1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745163"/>
          </a:xfrm>
        </p:spPr>
        <p:txBody>
          <a:bodyPr/>
          <a:lstStyle/>
          <a:p>
            <a:pPr lvl="1">
              <a:buNone/>
            </a:pPr>
            <a:r>
              <a:rPr lang="en-US" altLang="ja-JP" b="1" dirty="0">
                <a:solidFill>
                  <a:srgbClr val="8CA338"/>
                </a:solidFill>
              </a:rPr>
              <a:t>Integrated Database </a:t>
            </a:r>
            <a:endParaRPr lang="en-US" altLang="ja-JP" b="1" dirty="0" smtClean="0">
              <a:solidFill>
                <a:srgbClr val="8CA338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8CA338"/>
                </a:solidFill>
              </a:rPr>
              <a:t>Information System</a:t>
            </a:r>
          </a:p>
          <a:p>
            <a:pPr lvl="1">
              <a:buNone/>
            </a:pPr>
            <a:endParaRPr lang="en-US" altLang="ja-JP" b="1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4C4C4C"/>
                </a:solidFill>
              </a:rPr>
              <a:t>A system which supports user to: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Update news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See available library resources :</a:t>
            </a:r>
          </a:p>
          <a:p>
            <a:pPr lvl="3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Internal resources</a:t>
            </a:r>
          </a:p>
          <a:p>
            <a:pPr lvl="3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External resources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Implement multi-search (search books in various databases)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Request for books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745163"/>
          </a:xfrm>
        </p:spPr>
        <p:txBody>
          <a:bodyPr/>
          <a:lstStyle/>
          <a:p>
            <a:pPr lvl="1">
              <a:buNone/>
            </a:pPr>
            <a:r>
              <a:rPr lang="en-US" altLang="ja-JP" b="1" dirty="0">
                <a:solidFill>
                  <a:srgbClr val="8CA338"/>
                </a:solidFill>
              </a:rPr>
              <a:t>Integrated Database </a:t>
            </a:r>
            <a:endParaRPr lang="en-US" altLang="ja-JP" b="1" dirty="0" smtClean="0">
              <a:solidFill>
                <a:srgbClr val="8CA338"/>
              </a:solidFill>
            </a:endParaRPr>
          </a:p>
          <a:p>
            <a:pPr lvl="1">
              <a:buNone/>
            </a:pPr>
            <a:r>
              <a:rPr lang="en-US" altLang="ja-JP" b="1" dirty="0" smtClean="0">
                <a:solidFill>
                  <a:srgbClr val="8CA338"/>
                </a:solidFill>
              </a:rPr>
              <a:t>Information System</a:t>
            </a:r>
          </a:p>
          <a:p>
            <a:pPr lvl="1">
              <a:buNone/>
            </a:pPr>
            <a:endParaRPr lang="en-US" altLang="ja-JP" b="1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4C4C4C"/>
                </a:solidFill>
              </a:rPr>
              <a:t>Information is gathered into one site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00400" y="3669321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new system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3669321"/>
            <a:ext cx="11811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371725" y="3923718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2402565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172200" y="3630713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Resources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172200" y="4900316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Resources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9340195">
            <a:off x="5226696" y="2947279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130605" y="3885110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2588361">
            <a:off x="5213559" y="4946800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84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3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Project </a:t>
            </a:r>
            <a:br>
              <a:rPr lang="en-US" altLang="ja-JP" sz="43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3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Plan</a:t>
            </a:r>
            <a:endParaRPr kumimoji="1" lang="ja-JP" altLang="en-US" sz="43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4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Project </a:t>
            </a:r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P</a:t>
            </a:r>
            <a:r>
              <a:rPr kumimoji="1" lang="en-US" altLang="ja-JP" sz="3600" b="1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lan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Process </a:t>
            </a:r>
            <a:r>
              <a:rPr lang="en-US" altLang="ja-JP" sz="2400" b="1" dirty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model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9" name="テキスト ボックス 4"/>
          <p:cNvSpPr txBox="1"/>
          <p:nvPr/>
        </p:nvSpPr>
        <p:spPr>
          <a:xfrm>
            <a:off x="3886199" y="57150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4C4C4C"/>
                </a:solidFill>
              </a:rPr>
              <a:t>Agile model</a:t>
            </a:r>
            <a:endParaRPr kumimoji="1" lang="ja-JP" altLang="en-US" dirty="0">
              <a:solidFill>
                <a:srgbClr val="4C4C4C"/>
              </a:solidFill>
            </a:endParaRPr>
          </a:p>
        </p:txBody>
      </p:sp>
      <p:pic>
        <p:nvPicPr>
          <p:cNvPr id="4098" name="Picture 1" descr="486px-Agile_Software_Development_method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1524000"/>
            <a:ext cx="3586163" cy="407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3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Project Plan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33400" y="783495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Project Organization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38381"/>
              </p:ext>
            </p:extLst>
          </p:nvPr>
        </p:nvGraphicFramePr>
        <p:xfrm>
          <a:off x="914400" y="2057400"/>
          <a:ext cx="6629400" cy="2069445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961036"/>
                <a:gridCol w="2944264"/>
                <a:gridCol w="2724100"/>
              </a:tblGrid>
              <a:tr h="5334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No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Role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7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Pham Hoang Phuong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Project Manager/ Developer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Chu </a:t>
                      </a:r>
                      <a:r>
                        <a:rPr lang="en-US" sz="1600" dirty="0" err="1">
                          <a:effectLst/>
                        </a:rPr>
                        <a:t>Dinh</a:t>
                      </a:r>
                      <a:r>
                        <a:rPr lang="en-US" sz="1600" dirty="0">
                          <a:effectLst/>
                        </a:rPr>
                        <a:t> Nam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Developer/ Technical Leader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Pham Van Quyen 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Designer/ Developer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Hoang Thi Khanh Hoa 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QA and Tester</a:t>
                      </a: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2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Ngo </a:t>
                      </a:r>
                      <a:r>
                        <a:rPr lang="en-US" sz="1600" dirty="0" err="1">
                          <a:effectLst/>
                        </a:rPr>
                        <a:t>Duy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Thuy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Nuong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QA and Tester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Project Plan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Project </a:t>
            </a:r>
            <a:r>
              <a:rPr lang="en-US" altLang="ja-JP" sz="2400" b="1" dirty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Plan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5256" y="1752600"/>
            <a:ext cx="4903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A338"/>
                </a:solidFill>
              </a:rPr>
              <a:t>The project is planned to run in 16 weeks, include: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Analyzing Issue: 1 weeks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Collecting Requirements: 2 weeks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Designing: 3 weeks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Coding: 6 weeks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Testing: 8 weeks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Summarizing: 2 weeks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Project Plan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731838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Technologies and Tools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5038" y="1234440"/>
            <a:ext cx="3683829" cy="5320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</a:pPr>
            <a:r>
              <a:rPr lang="en-US" sz="1300" dirty="0">
                <a:latin typeface="Times New Roman"/>
                <a:ea typeface="Times New Roman"/>
                <a:cs typeface="Times New Roman"/>
              </a:rPr>
              <a:t>Tool for coding: </a:t>
            </a:r>
            <a:endParaRPr lang="en-US" sz="1300" dirty="0">
              <a:ea typeface="Times New Roman"/>
              <a:cs typeface="Times New Roman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Microsoft Visual Studio 2010 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Asp.net mvc3 tool</a:t>
            </a:r>
            <a:endParaRPr lang="en-US" sz="1300" dirty="0"/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</a:pPr>
            <a:r>
              <a:rPr lang="en-US" sz="1300" dirty="0">
                <a:latin typeface="Times New Roman"/>
                <a:ea typeface="Times New Roman"/>
                <a:cs typeface="Times New Roman"/>
              </a:rPr>
              <a:t>Database system:</a:t>
            </a:r>
            <a:endParaRPr lang="en-US" sz="1300" dirty="0">
              <a:ea typeface="Times New Roman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  <a:ea typeface="MS Mincho"/>
                <a:cs typeface="Times New Roman"/>
              </a:rPr>
              <a:t>Microsoft SQL 2008</a:t>
            </a:r>
            <a:endParaRPr lang="en-US" sz="1300" dirty="0">
              <a:ea typeface="MS Mincho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</a:pPr>
            <a:r>
              <a:rPr lang="en-US" sz="1300" dirty="0">
                <a:latin typeface="Times New Roman"/>
                <a:ea typeface="Times New Roman"/>
                <a:cs typeface="Times New Roman"/>
              </a:rPr>
              <a:t>Program language:</a:t>
            </a:r>
            <a:endParaRPr lang="en-US" sz="1300" dirty="0">
              <a:ea typeface="Times New Roman"/>
              <a:cs typeface="Times New Roman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Server/client program: ASP.NET MVC3 model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Website for user to operate: ASP.NET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Database query language: Microsoft SQL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Website interface: CSS, JavaScript, </a:t>
            </a:r>
            <a:r>
              <a:rPr lang="en-US" sz="1300" dirty="0" err="1">
                <a:latin typeface="Times New Roman"/>
              </a:rPr>
              <a:t>Jquery</a:t>
            </a:r>
            <a:endParaRPr lang="en-US" sz="1300" dirty="0"/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/>
              <a:buChar char=""/>
            </a:pPr>
            <a:r>
              <a:rPr lang="en-US" sz="1300" dirty="0">
                <a:latin typeface="Times New Roman"/>
                <a:ea typeface="Times New Roman"/>
                <a:cs typeface="Times New Roman"/>
              </a:rPr>
              <a:t>Other:</a:t>
            </a:r>
            <a:endParaRPr lang="en-US" sz="1300" dirty="0">
              <a:ea typeface="Times New Roman"/>
              <a:cs typeface="Times New Roman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.NET framework 4.0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Microsoft Office 2010</a:t>
            </a:r>
            <a:endParaRPr lang="en-US" sz="1300" dirty="0"/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1300" dirty="0">
                <a:latin typeface="Times New Roman"/>
              </a:rPr>
              <a:t>Microsoft Project 2010</a:t>
            </a:r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76411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Requirement </a:t>
            </a: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/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Specification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3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-533400" y="914400"/>
            <a:ext cx="4800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System Overview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pic>
        <p:nvPicPr>
          <p:cNvPr id="12290" name="Picture 5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00200"/>
            <a:ext cx="5829300" cy="38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67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Project Team</a:t>
            </a:r>
            <a:endParaRPr kumimoji="1" lang="ja-JP" altLang="en-US" sz="3600" b="1" dirty="0">
              <a:solidFill>
                <a:srgbClr val="8CA338"/>
              </a:solidFill>
              <a:latin typeface="+mn-lt"/>
              <a:ea typeface="Arial Unicode MS" pitchFamily="50" charset="-128"/>
              <a:cs typeface="Droid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	Supervisor</a:t>
            </a:r>
            <a:r>
              <a:rPr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:</a:t>
            </a:r>
          </a:p>
          <a:p>
            <a:pPr>
              <a:buNone/>
            </a:pP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kumimoji="1"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Mr. Nguyen Hong </a:t>
            </a:r>
            <a:r>
              <a:rPr kumimoji="1"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Ky</a:t>
            </a:r>
            <a:endParaRPr kumimoji="1" lang="en-US" altLang="ja-JP" sz="2400" dirty="0" smtClean="0">
              <a:solidFill>
                <a:srgbClr val="4C4C4C"/>
              </a:solidFill>
              <a:cs typeface="Tahoma" pitchFamily="34" charset="0"/>
            </a:endParaRP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</a:t>
            </a:r>
            <a:endParaRPr kumimoji="1" lang="en-US" altLang="ja-JP" sz="2400" dirty="0" smtClean="0">
              <a:solidFill>
                <a:srgbClr val="4C4C4C"/>
              </a:solidFill>
              <a:cs typeface="Tahoma" pitchFamily="34" charset="0"/>
            </a:endParaRPr>
          </a:p>
          <a:p>
            <a:pPr>
              <a:buNone/>
            </a:pPr>
            <a:endParaRPr kumimoji="1" lang="en-US" altLang="ja-JP" sz="2000" dirty="0" smtClean="0">
              <a:solidFill>
                <a:srgbClr val="4C4C4C"/>
              </a:solidFill>
              <a:cs typeface="Tahoma" pitchFamily="34" charset="0"/>
            </a:endParaRPr>
          </a:p>
          <a:p>
            <a:pPr>
              <a:buNone/>
            </a:pPr>
            <a:r>
              <a:rPr lang="en-US" altLang="ja-JP" sz="2800" b="1" dirty="0" smtClean="0">
                <a:solidFill>
                  <a:srgbClr val="4C4C4C"/>
                </a:solidFill>
                <a:cs typeface="Tahoma" pitchFamily="34" charset="0"/>
              </a:rPr>
              <a:t>	FLIS Team: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Pham Hoang Phuong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- 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00796</a:t>
            </a:r>
          </a:p>
          <a:p>
            <a:pPr>
              <a:buNone/>
            </a:pP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Chu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Dinh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Nam		- 01208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	Pham Van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Quyen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- 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00958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Hoang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Thi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Khanh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Hoa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- 01459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>
                <a:solidFill>
                  <a:srgbClr val="4C4C4C"/>
                </a:solidFill>
                <a:cs typeface="Tahoma" pitchFamily="34" charset="0"/>
              </a:rPr>
              <a:t>	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Ngo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Duy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Thuy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 </a:t>
            </a:r>
            <a:r>
              <a:rPr lang="en-US" altLang="ja-JP" sz="2400" dirty="0" err="1" smtClean="0">
                <a:solidFill>
                  <a:srgbClr val="4C4C4C"/>
                </a:solidFill>
                <a:cs typeface="Tahoma" pitchFamily="34" charset="0"/>
              </a:rPr>
              <a:t>Nuong</a:t>
            </a:r>
            <a:r>
              <a:rPr lang="en-US" altLang="ja-JP" sz="2400" dirty="0" smtClean="0">
                <a:solidFill>
                  <a:srgbClr val="4C4C4C"/>
                </a:solidFill>
                <a:cs typeface="Tahoma" pitchFamily="34" charset="0"/>
              </a:rPr>
              <a:t>	- 01415</a:t>
            </a:r>
          </a:p>
          <a:p>
            <a:pPr>
              <a:buNone/>
            </a:pPr>
            <a:endParaRPr kumimoji="1" lang="ja-JP" altLang="en-US" sz="2400" dirty="0">
              <a:solidFill>
                <a:srgbClr val="4C4C4C"/>
              </a:solidFill>
              <a:latin typeface="Candar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04800" y="91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Book Management</a:t>
            </a:r>
            <a:endParaRPr lang="en-US" altLang="ja-JP" sz="2400" b="1" dirty="0">
              <a:solidFill>
                <a:srgbClr val="8CA338"/>
              </a:solidFill>
              <a:latin typeface="+mn-lt"/>
              <a:ea typeface="Droid" charset="0"/>
              <a:cs typeface="Droid" charset="0"/>
            </a:endParaRPr>
          </a:p>
        </p:txBody>
      </p:sp>
      <p:pic>
        <p:nvPicPr>
          <p:cNvPr id="1331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1596231"/>
            <a:ext cx="45624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67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04800" y="91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Article Management</a:t>
            </a:r>
            <a:endParaRPr lang="en-US" altLang="ja-JP" sz="2400" b="1" dirty="0">
              <a:solidFill>
                <a:srgbClr val="8CA338"/>
              </a:solidFill>
              <a:latin typeface="+mn-lt"/>
              <a:ea typeface="Droid" charset="0"/>
              <a:cs typeface="Droid" charset="0"/>
            </a:endParaRPr>
          </a:p>
        </p:txBody>
      </p:sp>
      <p:pic>
        <p:nvPicPr>
          <p:cNvPr id="1433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1467"/>
            <a:ext cx="4914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15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304800" y="914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Article Management</a:t>
            </a:r>
            <a:endParaRPr lang="en-US" altLang="ja-JP" sz="2400" b="1" dirty="0">
              <a:solidFill>
                <a:srgbClr val="8CA338"/>
              </a:solidFill>
              <a:latin typeface="+mn-lt"/>
              <a:ea typeface="Droid" charset="0"/>
              <a:cs typeface="Droid" charset="0"/>
            </a:endParaRPr>
          </a:p>
        </p:txBody>
      </p:sp>
      <p:pic>
        <p:nvPicPr>
          <p:cNvPr id="1433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91467"/>
            <a:ext cx="49149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71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Requirement Specification</a:t>
            </a:r>
            <a:endParaRPr kumimoji="1" lang="ja-JP" altLang="en-US" sz="3600" b="1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1752600"/>
            <a:ext cx="7772400" cy="1447800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Website language: Vietnamese</a:t>
            </a:r>
          </a:p>
          <a:p>
            <a:pPr lvl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UI: elegant, attractive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09600" y="3352800"/>
            <a:ext cx="7772400" cy="1295400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The proposed system response time of less than 7 seconds 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76200" y="914400"/>
            <a:ext cx="5715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Non-functional Requirements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09600" y="4800600"/>
            <a:ext cx="7772400" cy="1371600"/>
          </a:xfrm>
          <a:prstGeom prst="roundRect">
            <a:avLst>
              <a:gd name="adj" fmla="val 469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Database and files: backed up regularly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Privacy: protect user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C4C4C"/>
                </a:solidFill>
              </a:rPr>
              <a:t> User password must be encrypted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4724400" y="6218238"/>
            <a:ext cx="4495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1400" dirty="0" smtClean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(refer 1.1.3 Software System Attributes in Report)</a:t>
            </a:r>
            <a:endParaRPr lang="ja-JP" altLang="en-US" sz="1400" dirty="0">
              <a:solidFill>
                <a:srgbClr val="4C4C4C"/>
              </a:solidFill>
              <a:latin typeface="+mn-lt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35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Design </a:t>
            </a: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/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and </a:t>
            </a:r>
            <a:b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Implementation 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947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rgbClr val="4C4C4C"/>
                </a:solidFill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solidFill>
                <a:srgbClr val="4C4C4C"/>
              </a:solidFill>
              <a:ea typeface="+mj-ea"/>
              <a:cs typeface="Droid" charset="0"/>
            </a:endParaRPr>
          </a:p>
        </p:txBody>
      </p:sp>
      <p:sp>
        <p:nvSpPr>
          <p:cNvPr id="2051" name="タイトル 1"/>
          <p:cNvSpPr txBox="1">
            <a:spLocks/>
          </p:cNvSpPr>
          <p:nvPr/>
        </p:nvSpPr>
        <p:spPr bwMode="auto">
          <a:xfrm>
            <a:off x="457200" y="731838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ja-JP" sz="2400" b="1" dirty="0">
                <a:solidFill>
                  <a:srgbClr val="8CA338"/>
                </a:solidFill>
              </a:rPr>
              <a:t>	</a:t>
            </a:r>
            <a:r>
              <a:rPr kumimoji="1" lang="en-US" altLang="ja-JP" sz="2400" b="1" dirty="0" smtClean="0">
                <a:solidFill>
                  <a:srgbClr val="8CA338"/>
                </a:solidFill>
              </a:rPr>
              <a:t>Choice of System Architecture</a:t>
            </a:r>
            <a:endParaRPr kumimoji="1" lang="ja-JP" altLang="en-US" sz="2400" b="1" dirty="0">
              <a:solidFill>
                <a:srgbClr val="8CA338"/>
              </a:solidFill>
              <a:cs typeface="Droid" charset="0"/>
            </a:endParaRPr>
          </a:p>
        </p:txBody>
      </p:sp>
      <p:sp>
        <p:nvSpPr>
          <p:cNvPr id="2052" name="コンテンツ プレースホルダ 2"/>
          <p:cNvSpPr txBox="1">
            <a:spLocks/>
          </p:cNvSpPr>
          <p:nvPr/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endParaRPr kumimoji="1" lang="en-US" altLang="ja-JP" sz="2400">
              <a:solidFill>
                <a:srgbClr val="4C4C4C"/>
              </a:solidFill>
              <a:latin typeface="Calibri" pitchFamily="34" charset="0"/>
            </a:endParaRPr>
          </a:p>
        </p:txBody>
      </p:sp>
      <p:sp>
        <p:nvSpPr>
          <p:cNvPr id="2053" name="コンテンツ プレースホルダ 2"/>
          <p:cNvSpPr txBox="1">
            <a:spLocks/>
          </p:cNvSpPr>
          <p:nvPr/>
        </p:nvSpPr>
        <p:spPr bwMode="auto">
          <a:xfrm>
            <a:off x="609600" y="15240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charset="0"/>
              <a:buNone/>
            </a:pPr>
            <a:endParaRPr kumimoji="1" lang="en-US" altLang="ja-JP" sz="2400" dirty="0">
              <a:solidFill>
                <a:srgbClr val="4C4C4C"/>
              </a:solidFill>
              <a:latin typeface="Calibri" pitchFamily="34" charset="0"/>
            </a:endParaRP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3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587436"/>
            <a:ext cx="31527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700" y="5309616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MVC Model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rgbClr val="4C4C4C"/>
                </a:solidFill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solidFill>
                <a:srgbClr val="4C4C4C"/>
              </a:solidFill>
              <a:ea typeface="+mj-ea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609600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ja-JP" sz="2400" b="1" dirty="0">
                <a:solidFill>
                  <a:srgbClr val="8CA338"/>
                </a:solidFill>
              </a:rPr>
              <a:t>	</a:t>
            </a:r>
            <a:r>
              <a:rPr lang="en-US" altLang="ja-JP" sz="2400" b="1" dirty="0" smtClean="0">
                <a:solidFill>
                  <a:srgbClr val="8CA338"/>
                </a:solidFill>
              </a:rPr>
              <a:t>Front end</a:t>
            </a:r>
            <a:endParaRPr kumimoji="1" lang="ja-JP" altLang="en-US" sz="2400" b="1" dirty="0">
              <a:solidFill>
                <a:srgbClr val="8CA338"/>
              </a:solidFill>
              <a:cs typeface="Droid" charset="0"/>
            </a:endParaRPr>
          </a:p>
        </p:txBody>
      </p:sp>
      <p:pic>
        <p:nvPicPr>
          <p:cNvPr id="16386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350264"/>
            <a:ext cx="8639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rgbClr val="4C4C4C"/>
                </a:solidFill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solidFill>
                <a:srgbClr val="4C4C4C"/>
              </a:solidFill>
              <a:ea typeface="+mj-ea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609600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ja-JP" sz="2400" b="1" dirty="0">
                <a:solidFill>
                  <a:srgbClr val="8CA338"/>
                </a:solidFill>
              </a:rPr>
              <a:t>	</a:t>
            </a:r>
            <a:r>
              <a:rPr lang="en-US" altLang="ja-JP" sz="2400" b="1" dirty="0" smtClean="0">
                <a:solidFill>
                  <a:srgbClr val="8CA338"/>
                </a:solidFill>
              </a:rPr>
              <a:t>Back end</a:t>
            </a:r>
            <a:endParaRPr kumimoji="1" lang="ja-JP" altLang="en-US" sz="2400" b="1" dirty="0">
              <a:solidFill>
                <a:srgbClr val="8CA338"/>
              </a:solidFill>
              <a:cs typeface="Droid" charset="0"/>
            </a:endParaRPr>
          </a:p>
        </p:txBody>
      </p:sp>
      <p:pic>
        <p:nvPicPr>
          <p:cNvPr id="17410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96962"/>
            <a:ext cx="55816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78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rgbClr val="4C4C4C"/>
                </a:solidFill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solidFill>
                <a:srgbClr val="4C4C4C"/>
              </a:solidFill>
              <a:ea typeface="+mj-ea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762000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ja-JP" sz="2400" b="1" dirty="0">
                <a:solidFill>
                  <a:srgbClr val="8CA338"/>
                </a:solidFill>
              </a:rPr>
              <a:t>	</a:t>
            </a:r>
            <a:r>
              <a:rPr kumimoji="1" lang="en-US" altLang="ja-JP" sz="2400" b="1" dirty="0" smtClean="0">
                <a:solidFill>
                  <a:srgbClr val="8CA338"/>
                </a:solidFill>
              </a:rPr>
              <a:t>Multi-Database Book </a:t>
            </a:r>
            <a:r>
              <a:rPr lang="en-US" altLang="ja-JP" sz="2400" b="1" dirty="0" smtClean="0">
                <a:solidFill>
                  <a:srgbClr val="8CA338"/>
                </a:solidFill>
              </a:rPr>
              <a:t>Search Solution</a:t>
            </a:r>
            <a:endParaRPr kumimoji="1" lang="ja-JP" altLang="en-US" sz="2400" b="1" dirty="0">
              <a:solidFill>
                <a:srgbClr val="8CA338"/>
              </a:solidFill>
              <a:cs typeface="Droid" charset="0"/>
            </a:endParaRPr>
          </a:p>
        </p:txBody>
      </p:sp>
      <p:pic>
        <p:nvPicPr>
          <p:cNvPr id="18434" name="Picture 2" descr="D:\Users\Avengers\Downloads\service_websitescra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98" y="3352800"/>
            <a:ext cx="4060746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447800"/>
            <a:ext cx="6900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CA338"/>
                </a:solidFill>
              </a:rPr>
              <a:t>Web Crawler: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automatic web crawlers to get information from book databases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Save information on cache databases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User can search on cache databases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Quick and stable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rgbClr val="4C4C4C"/>
                </a:solidFill>
                <a:ea typeface="Droid" charset="0"/>
                <a:cs typeface="Droid" charset="0"/>
              </a:rPr>
              <a:t>Design and Implementation </a:t>
            </a:r>
            <a:endParaRPr kumimoji="1" lang="ja-JP" altLang="en-US" sz="3600" b="1" dirty="0">
              <a:solidFill>
                <a:srgbClr val="4C4C4C"/>
              </a:solidFill>
              <a:ea typeface="+mj-ea"/>
              <a:cs typeface="Droid" charset="0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457200" y="762000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ja-JP" sz="2400" b="1" dirty="0">
                <a:solidFill>
                  <a:srgbClr val="8CA338"/>
                </a:solidFill>
              </a:rPr>
              <a:t>	</a:t>
            </a:r>
            <a:r>
              <a:rPr kumimoji="1" lang="en-US" altLang="ja-JP" sz="2400" b="1" dirty="0" smtClean="0">
                <a:solidFill>
                  <a:srgbClr val="8CA338"/>
                </a:solidFill>
              </a:rPr>
              <a:t>Multi-Database Book </a:t>
            </a:r>
            <a:r>
              <a:rPr lang="en-US" altLang="ja-JP" sz="2400" b="1" dirty="0" smtClean="0">
                <a:solidFill>
                  <a:srgbClr val="8CA338"/>
                </a:solidFill>
              </a:rPr>
              <a:t>Search Solution</a:t>
            </a:r>
            <a:endParaRPr kumimoji="1" lang="ja-JP" altLang="en-US" sz="2400" b="1" dirty="0">
              <a:solidFill>
                <a:srgbClr val="8CA338"/>
              </a:solidFill>
              <a:cs typeface="Droid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39805" y="1874518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Cache Database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39805" y="3102666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539805" y="4372269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765830">
            <a:off x="1594301" y="2419232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98210" y="3357063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958297">
            <a:off x="1581164" y="4418753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" y="3088590"/>
            <a:ext cx="11811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867656" y="1874518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Crawler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867656" y="3117165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Crawler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67656" y="4372269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Crawler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4291751" y="4626666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4281762" y="3342987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4291750" y="2128915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162800" y="1874517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Libol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162800" y="3117164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Emerald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162800" y="4372268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Books24x7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0800000">
            <a:off x="6586895" y="4626665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6576906" y="3342986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0800000">
            <a:off x="6586894" y="2128914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3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600" b="1" dirty="0" smtClean="0">
                <a:solidFill>
                  <a:srgbClr val="8CA338"/>
                </a:solidFill>
                <a:latin typeface="+mn-lt"/>
              </a:rPr>
              <a:t>Agenda</a:t>
            </a:r>
            <a:endParaRPr kumimoji="1" lang="ja-JP" altLang="en-US" sz="3600" b="1" dirty="0">
              <a:solidFill>
                <a:srgbClr val="8CA338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3332" y="1592252"/>
            <a:ext cx="6278118" cy="654465"/>
            <a:chOff x="0" y="107535"/>
            <a:chExt cx="6278118" cy="654465"/>
          </a:xfrm>
        </p:grpSpPr>
        <p:sp>
          <p:nvSpPr>
            <p:cNvPr id="31" name="Rounded Rectangle 30"/>
            <p:cNvSpPr/>
            <p:nvPr/>
          </p:nvSpPr>
          <p:spPr>
            <a:xfrm>
              <a:off x="0" y="107535"/>
              <a:ext cx="6278118" cy="6544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9169" y="126704"/>
              <a:ext cx="5250681" cy="616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 smtClean="0">
                  <a:latin typeface="+mn-lt"/>
                </a:rPr>
                <a:t>Introduction</a:t>
              </a:r>
              <a:endParaRPr kumimoji="1" lang="ja-JP" altLang="en-US" sz="3200" kern="1200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51951" y="2322919"/>
            <a:ext cx="6278118" cy="655048"/>
            <a:chOff x="228619" y="838202"/>
            <a:chExt cx="6278118" cy="655048"/>
          </a:xfrm>
        </p:grpSpPr>
        <p:sp>
          <p:nvSpPr>
            <p:cNvPr id="29" name="Rounded Rectangle 28"/>
            <p:cNvSpPr/>
            <p:nvPr/>
          </p:nvSpPr>
          <p:spPr>
            <a:xfrm>
              <a:off x="228619" y="838202"/>
              <a:ext cx="6278118" cy="6550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247805" y="857388"/>
              <a:ext cx="5205726" cy="616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 smtClean="0">
                  <a:latin typeface="+mn-lt"/>
                </a:rPr>
                <a:t>Project Plan</a:t>
              </a:r>
              <a:endParaRPr kumimoji="1" lang="ja-JP" altLang="en-US" sz="3200" kern="1200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95400" y="3084920"/>
            <a:ext cx="6278118" cy="655639"/>
            <a:chOff x="533392" y="1600203"/>
            <a:chExt cx="6278118" cy="655639"/>
          </a:xfrm>
        </p:grpSpPr>
        <p:sp>
          <p:nvSpPr>
            <p:cNvPr id="27" name="Rounded Rectangle 26"/>
            <p:cNvSpPr/>
            <p:nvPr/>
          </p:nvSpPr>
          <p:spPr>
            <a:xfrm>
              <a:off x="533392" y="1600203"/>
              <a:ext cx="6278118" cy="6556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8"/>
            <p:cNvSpPr/>
            <p:nvPr/>
          </p:nvSpPr>
          <p:spPr>
            <a:xfrm>
              <a:off x="552595" y="1619406"/>
              <a:ext cx="5205692" cy="617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 smtClean="0">
                  <a:latin typeface="+mn-lt"/>
                </a:rPr>
                <a:t>Requirements</a:t>
              </a:r>
              <a:endParaRPr kumimoji="1" lang="ja-JP" altLang="en-US" sz="3200" kern="1200" dirty="0">
                <a:latin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0" y="3846916"/>
            <a:ext cx="6278118" cy="656222"/>
            <a:chOff x="776868" y="2362199"/>
            <a:chExt cx="6278118" cy="656222"/>
          </a:xfrm>
        </p:grpSpPr>
        <p:sp>
          <p:nvSpPr>
            <p:cNvPr id="25" name="Rounded Rectangle 24"/>
            <p:cNvSpPr/>
            <p:nvPr/>
          </p:nvSpPr>
          <p:spPr>
            <a:xfrm>
              <a:off x="776868" y="2362199"/>
              <a:ext cx="6278118" cy="65622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0"/>
            <p:cNvSpPr/>
            <p:nvPr/>
          </p:nvSpPr>
          <p:spPr>
            <a:xfrm>
              <a:off x="933602" y="2381419"/>
              <a:ext cx="5205658" cy="617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 smtClean="0">
                  <a:latin typeface="+mn-lt"/>
                </a:rPr>
                <a:t>Design and Implementation</a:t>
              </a:r>
              <a:endParaRPr kumimoji="1" lang="ja-JP" altLang="en-US" sz="3200" kern="1200" dirty="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2600" y="4608917"/>
            <a:ext cx="6278118" cy="656831"/>
            <a:chOff x="1219218" y="3124200"/>
            <a:chExt cx="6278118" cy="656831"/>
          </a:xfrm>
        </p:grpSpPr>
        <p:sp>
          <p:nvSpPr>
            <p:cNvPr id="23" name="Rounded Rectangle 22"/>
            <p:cNvSpPr/>
            <p:nvPr/>
          </p:nvSpPr>
          <p:spPr>
            <a:xfrm>
              <a:off x="1219218" y="3124200"/>
              <a:ext cx="6278118" cy="6568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1238456" y="3143438"/>
              <a:ext cx="5205622" cy="618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kern="1200" dirty="0" smtClean="0">
                  <a:latin typeface="+mn-lt"/>
                </a:rPr>
                <a:t>Testing</a:t>
              </a:r>
              <a:endParaRPr kumimoji="1" lang="ja-JP" altLang="en-US" sz="3200" kern="1200" dirty="0"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52534" y="2018119"/>
            <a:ext cx="565199" cy="565199"/>
            <a:chOff x="5029202" y="533402"/>
            <a:chExt cx="565199" cy="565199"/>
          </a:xfrm>
        </p:grpSpPr>
        <p:sp>
          <p:nvSpPr>
            <p:cNvPr id="21" name="Down Arrow 20"/>
            <p:cNvSpPr/>
            <p:nvPr/>
          </p:nvSpPr>
          <p:spPr>
            <a:xfrm>
              <a:off x="5029202" y="533402"/>
              <a:ext cx="565199" cy="5651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Down Arrow 14"/>
            <p:cNvSpPr/>
            <p:nvPr/>
          </p:nvSpPr>
          <p:spPr>
            <a:xfrm>
              <a:off x="5156372" y="533402"/>
              <a:ext cx="310859" cy="42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0401" y="2780118"/>
            <a:ext cx="565199" cy="565199"/>
            <a:chOff x="5410202" y="1295401"/>
            <a:chExt cx="565199" cy="565199"/>
          </a:xfrm>
        </p:grpSpPr>
        <p:sp>
          <p:nvSpPr>
            <p:cNvPr id="19" name="Down Arrow 18"/>
            <p:cNvSpPr/>
            <p:nvPr/>
          </p:nvSpPr>
          <p:spPr>
            <a:xfrm>
              <a:off x="5410202" y="1295401"/>
              <a:ext cx="565199" cy="5651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Down Arrow 16"/>
            <p:cNvSpPr/>
            <p:nvPr/>
          </p:nvSpPr>
          <p:spPr>
            <a:xfrm>
              <a:off x="5537372" y="1295401"/>
              <a:ext cx="310859" cy="42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5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5201" y="3542118"/>
            <a:ext cx="565199" cy="565199"/>
            <a:chOff x="5791202" y="2057401"/>
            <a:chExt cx="565199" cy="565199"/>
          </a:xfrm>
        </p:grpSpPr>
        <p:sp>
          <p:nvSpPr>
            <p:cNvPr id="17" name="Down Arrow 16"/>
            <p:cNvSpPr/>
            <p:nvPr/>
          </p:nvSpPr>
          <p:spPr>
            <a:xfrm>
              <a:off x="5791202" y="2057401"/>
              <a:ext cx="565199" cy="5651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Down Arrow 18"/>
            <p:cNvSpPr/>
            <p:nvPr/>
          </p:nvSpPr>
          <p:spPr>
            <a:xfrm>
              <a:off x="5918372" y="2057401"/>
              <a:ext cx="310859" cy="42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50001" y="4304114"/>
            <a:ext cx="565199" cy="565199"/>
            <a:chOff x="6172202" y="2819397"/>
            <a:chExt cx="565199" cy="565199"/>
          </a:xfrm>
        </p:grpSpPr>
        <p:sp>
          <p:nvSpPr>
            <p:cNvPr id="15" name="Down Arrow 14"/>
            <p:cNvSpPr/>
            <p:nvPr/>
          </p:nvSpPr>
          <p:spPr>
            <a:xfrm>
              <a:off x="6172202" y="2819397"/>
              <a:ext cx="565199" cy="5651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Down Arrow 20"/>
            <p:cNvSpPr/>
            <p:nvPr/>
          </p:nvSpPr>
          <p:spPr>
            <a:xfrm>
              <a:off x="6299372" y="2819397"/>
              <a:ext cx="310859" cy="42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500" kern="120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1981200" y="5410200"/>
            <a:ext cx="6278118" cy="656831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Demo and Q&amp;A</a:t>
            </a:r>
            <a:endParaRPr lang="en-US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010400" y="5029200"/>
            <a:ext cx="565199" cy="565199"/>
            <a:chOff x="6172202" y="2819397"/>
            <a:chExt cx="565199" cy="565199"/>
          </a:xfrm>
        </p:grpSpPr>
        <p:sp>
          <p:nvSpPr>
            <p:cNvPr id="37" name="Down Arrow 36"/>
            <p:cNvSpPr/>
            <p:nvPr/>
          </p:nvSpPr>
          <p:spPr>
            <a:xfrm>
              <a:off x="6172202" y="2819397"/>
              <a:ext cx="565199" cy="56519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Down Arrow 20"/>
            <p:cNvSpPr/>
            <p:nvPr/>
          </p:nvSpPr>
          <p:spPr>
            <a:xfrm>
              <a:off x="6299372" y="2819397"/>
              <a:ext cx="310859" cy="42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ja-JP" altLang="en-US" sz="2500" kern="120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Testing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9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ja-JP" b="1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en-US" b="1">
              <a:solidFill>
                <a:srgbClr val="4C4C4C"/>
              </a:solidFill>
              <a:ea typeface="Droid" charset="0"/>
              <a:cs typeface="Droid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5129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09600" y="10668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100" b="1" smtClean="0">
                <a:solidFill>
                  <a:srgbClr val="8CA338"/>
                </a:solidFill>
                <a:ea typeface="Droid" charset="0"/>
                <a:cs typeface="Droid" charset="0"/>
              </a:rPr>
              <a:t>Include</a:t>
            </a:r>
            <a:endParaRPr lang="en-US">
              <a:solidFill>
                <a:srgbClr val="8CA3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4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en-US" b="1">
              <a:solidFill>
                <a:srgbClr val="4C4C4C"/>
              </a:solidFill>
              <a:ea typeface="Droid" charset="0"/>
              <a:cs typeface="Droid" charset="0"/>
            </a:endParaRPr>
          </a:p>
        </p:txBody>
      </p:sp>
      <p:sp>
        <p:nvSpPr>
          <p:cNvPr id="4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8CA338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rgbClr val="4C4C4C"/>
                </a:solidFill>
              </a:rPr>
              <a:t> </a:t>
            </a:r>
            <a:r>
              <a:rPr lang="en-US" sz="2400" b="1" dirty="0" smtClean="0">
                <a:solidFill>
                  <a:srgbClr val="4C4C4C"/>
                </a:solidFill>
              </a:rPr>
              <a:t>Testing Goals:</a:t>
            </a:r>
          </a:p>
          <a:p>
            <a:pPr lvl="1">
              <a:buClr>
                <a:srgbClr val="8CA338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C4C4C"/>
                </a:solidFill>
              </a:rPr>
              <a:t>Identify risks and prevention actions to warrantee the successful completion of the project.</a:t>
            </a:r>
          </a:p>
          <a:p>
            <a:pPr lvl="1">
              <a:buClr>
                <a:srgbClr val="8CA338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C4C4C"/>
                </a:solidFill>
              </a:rPr>
              <a:t>Verify functional correctness</a:t>
            </a:r>
          </a:p>
          <a:p>
            <a:pPr lvl="1">
              <a:buClr>
                <a:srgbClr val="8CA338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4C4C4C"/>
                </a:solidFill>
              </a:rPr>
              <a:t>Testing will detect the errors, in the aim of ensuring product is the best, fastest, most stable </a:t>
            </a:r>
          </a:p>
          <a:p>
            <a:pPr>
              <a:buClr>
                <a:srgbClr val="8CA338"/>
              </a:buClr>
              <a:buNone/>
            </a:pPr>
            <a:endParaRPr lang="en-US" sz="2000" dirty="0" smtClean="0">
              <a:solidFill>
                <a:srgbClr val="4C4C4C"/>
              </a:solidFill>
            </a:endParaRPr>
          </a:p>
          <a:p>
            <a:pPr>
              <a:buClr>
                <a:srgbClr val="8CA338"/>
              </a:buClr>
              <a:buNone/>
            </a:pPr>
            <a:endParaRPr lang="en-US" sz="2000" dirty="0" smtClean="0">
              <a:solidFill>
                <a:srgbClr val="4C4C4C"/>
              </a:solidFill>
            </a:endParaRPr>
          </a:p>
          <a:p>
            <a:pPr lvl="1">
              <a:buClr>
                <a:srgbClr val="8CA338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4C4C4C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Define Testing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139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ja-JP" altLang="en-US" b="1" dirty="0">
              <a:solidFill>
                <a:srgbClr val="4C4C4C"/>
              </a:solidFill>
              <a:ea typeface="Droid" charset="0"/>
              <a:cs typeface="Droid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Test Strategy</a:t>
            </a:r>
            <a:endParaRPr lang="ja-JP" altLang="en-US" sz="2400" b="1" dirty="0">
              <a:solidFill>
                <a:srgbClr val="8CA338"/>
              </a:solidFill>
              <a:latin typeface="+mn-lt"/>
              <a:cs typeface="Droid" charset="0"/>
            </a:endParaRP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3991180"/>
              </p:ext>
            </p:extLst>
          </p:nvPr>
        </p:nvGraphicFramePr>
        <p:xfrm>
          <a:off x="609600" y="1396999"/>
          <a:ext cx="7848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662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899985" y="1358136"/>
            <a:ext cx="3151910" cy="5196444"/>
            <a:chOff x="2362200" y="258288"/>
            <a:chExt cx="3706091" cy="6051468"/>
          </a:xfrm>
        </p:grpSpPr>
        <p:sp>
          <p:nvSpPr>
            <p:cNvPr id="25" name="Flowchart: Terminator 24"/>
            <p:cNvSpPr/>
            <p:nvPr/>
          </p:nvSpPr>
          <p:spPr>
            <a:xfrm>
              <a:off x="3267198" y="548244"/>
              <a:ext cx="1981200" cy="762000"/>
            </a:xfrm>
            <a:prstGeom prst="flowChartTerminator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/>
                <a:t>Add a Test</a:t>
              </a:r>
              <a:endParaRPr lang="en-US" sz="2000" b="1"/>
            </a:p>
          </p:txBody>
        </p:sp>
        <p:sp>
          <p:nvSpPr>
            <p:cNvPr id="26" name="Flowchart: Terminator 25"/>
            <p:cNvSpPr/>
            <p:nvPr/>
          </p:nvSpPr>
          <p:spPr>
            <a:xfrm>
              <a:off x="3200400" y="1600200"/>
              <a:ext cx="2114797" cy="990600"/>
            </a:xfrm>
            <a:prstGeom prst="flowChartTerminator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/>
                <a:t>Run the Test</a:t>
              </a:r>
              <a:endParaRPr lang="en-US" sz="2000" b="1"/>
            </a:p>
          </p:txBody>
        </p:sp>
        <p:sp>
          <p:nvSpPr>
            <p:cNvPr id="27" name="Flowchart: Terminator 26"/>
            <p:cNvSpPr/>
            <p:nvPr/>
          </p:nvSpPr>
          <p:spPr>
            <a:xfrm>
              <a:off x="3200400" y="2895600"/>
              <a:ext cx="2114797" cy="990600"/>
            </a:xfrm>
            <a:prstGeom prst="flowChartTerminator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/>
                <a:t>Make a litte change</a:t>
              </a:r>
              <a:endParaRPr lang="en-US" sz="2000" b="1"/>
            </a:p>
          </p:txBody>
        </p:sp>
        <p:sp>
          <p:nvSpPr>
            <p:cNvPr id="28" name="Flowchart: Terminator 27"/>
            <p:cNvSpPr/>
            <p:nvPr/>
          </p:nvSpPr>
          <p:spPr>
            <a:xfrm>
              <a:off x="3267198" y="4191000"/>
              <a:ext cx="1981200" cy="762000"/>
            </a:xfrm>
            <a:prstGeom prst="flowChartTerminator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/>
                <a:t>Run the Test</a:t>
              </a:r>
              <a:endParaRPr lang="en-US" sz="2000" b="1"/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3320141" y="5257800"/>
              <a:ext cx="1981200" cy="762000"/>
            </a:xfrm>
            <a:prstGeom prst="flowChartTerminator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/>
                <a:t>Refactor</a:t>
              </a:r>
              <a:endParaRPr lang="en-US" sz="2000" b="1"/>
            </a:p>
          </p:txBody>
        </p:sp>
        <p:cxnSp>
          <p:nvCxnSpPr>
            <p:cNvPr id="30" name="Straight Arrow Connector 29"/>
            <p:cNvCxnSpPr>
              <a:stCxn id="25" idx="2"/>
              <a:endCxn id="26" idx="0"/>
            </p:cNvCxnSpPr>
            <p:nvPr/>
          </p:nvCxnSpPr>
          <p:spPr>
            <a:xfrm>
              <a:off x="4257798" y="1310244"/>
              <a:ext cx="1" cy="289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2"/>
              <a:endCxn id="27" idx="0"/>
            </p:cNvCxnSpPr>
            <p:nvPr/>
          </p:nvCxnSpPr>
          <p:spPr>
            <a:xfrm>
              <a:off x="4257799" y="2590800"/>
              <a:ext cx="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257797" y="3901044"/>
              <a:ext cx="1" cy="289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257796" y="4936671"/>
              <a:ext cx="1" cy="289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114800" y="2590800"/>
              <a:ext cx="914400" cy="266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Fail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35" name="Elbow Connector 34"/>
            <p:cNvCxnSpPr>
              <a:stCxn id="26" idx="1"/>
              <a:endCxn id="25" idx="1"/>
            </p:cNvCxnSpPr>
            <p:nvPr/>
          </p:nvCxnSpPr>
          <p:spPr>
            <a:xfrm rot="10800000" flipH="1">
              <a:off x="3200400" y="929244"/>
              <a:ext cx="66798" cy="1166256"/>
            </a:xfrm>
            <a:prstGeom prst="bentConnector3">
              <a:avLst>
                <a:gd name="adj1" fmla="val -1053344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362200" y="1828800"/>
              <a:ext cx="914400" cy="266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Pass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37" name="Elbow Connector 36"/>
            <p:cNvCxnSpPr>
              <a:stCxn id="28" idx="3"/>
              <a:endCxn id="27" idx="3"/>
            </p:cNvCxnSpPr>
            <p:nvPr/>
          </p:nvCxnSpPr>
          <p:spPr>
            <a:xfrm flipV="1">
              <a:off x="5248398" y="3390900"/>
              <a:ext cx="66799" cy="1181100"/>
            </a:xfrm>
            <a:prstGeom prst="bentConnector3">
              <a:avLst>
                <a:gd name="adj1" fmla="val 1028885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5153891" y="4305300"/>
              <a:ext cx="914400" cy="266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Fail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1000" y="4953000"/>
              <a:ext cx="914400" cy="266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Pass</a:t>
              </a:r>
              <a:endParaRPr lang="en-US" b="1">
                <a:solidFill>
                  <a:schemeClr val="tx1"/>
                </a:solidFill>
              </a:endParaRPr>
            </a:p>
          </p:txBody>
        </p:sp>
        <p:cxnSp>
          <p:nvCxnSpPr>
            <p:cNvPr id="40" name="Elbow Connector 39"/>
            <p:cNvCxnSpPr>
              <a:stCxn id="29" idx="1"/>
              <a:endCxn id="28" idx="1"/>
            </p:cNvCxnSpPr>
            <p:nvPr/>
          </p:nvCxnSpPr>
          <p:spPr>
            <a:xfrm rot="10800000">
              <a:off x="3267199" y="4572000"/>
              <a:ext cx="52943" cy="1066800"/>
            </a:xfrm>
            <a:prstGeom prst="bentConnector3">
              <a:avLst>
                <a:gd name="adj1" fmla="val 1406569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22167" y="258288"/>
              <a:ext cx="1" cy="289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4310740" y="6019800"/>
              <a:ext cx="1" cy="2899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lowchart: Connector 42"/>
          <p:cNvSpPr/>
          <p:nvPr/>
        </p:nvSpPr>
        <p:spPr>
          <a:xfrm>
            <a:off x="4392586" y="1143000"/>
            <a:ext cx="194416" cy="196300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4474226" y="6553200"/>
            <a:ext cx="194416" cy="196300"/>
          </a:xfrm>
          <a:prstGeom prst="flowChartConnector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Elbow Connector 44"/>
          <p:cNvCxnSpPr>
            <a:stCxn id="29" idx="3"/>
            <a:endCxn id="25" idx="3"/>
          </p:cNvCxnSpPr>
          <p:nvPr/>
        </p:nvCxnSpPr>
        <p:spPr>
          <a:xfrm flipH="1" flipV="1">
            <a:off x="5354602" y="1934292"/>
            <a:ext cx="45027" cy="4044133"/>
          </a:xfrm>
          <a:prstGeom prst="bentConnector3">
            <a:avLst>
              <a:gd name="adj1" fmla="val -507695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タイトル 1"/>
          <p:cNvSpPr txBox="1">
            <a:spLocks/>
          </p:cNvSpPr>
          <p:nvPr/>
        </p:nvSpPr>
        <p:spPr>
          <a:xfrm>
            <a:off x="261343" y="1114455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</a:t>
            </a:r>
            <a:r>
              <a:rPr lang="en-US" altLang="ja-JP" sz="2400" b="1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Test Process</a:t>
            </a:r>
            <a:endParaRPr lang="ja-JP" altLang="en-US" sz="2400" b="1" dirty="0">
              <a:solidFill>
                <a:srgbClr val="8CA338"/>
              </a:solidFill>
              <a:latin typeface="+mn-lt"/>
              <a:ea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601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533400" y="2563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ja-JP" altLang="en-US" b="1" dirty="0">
              <a:solidFill>
                <a:srgbClr val="4C4C4C"/>
              </a:solidFill>
              <a:ea typeface="Droid" charset="0"/>
              <a:cs typeface="Droid" charset="0"/>
            </a:endParaRPr>
          </a:p>
        </p:txBody>
      </p:sp>
      <p:sp>
        <p:nvSpPr>
          <p:cNvPr id="18" name="Content Placeholder 11"/>
          <p:cNvSpPr txBox="1">
            <a:spLocks/>
          </p:cNvSpPr>
          <p:nvPr/>
        </p:nvSpPr>
        <p:spPr>
          <a:xfrm>
            <a:off x="457200" y="1752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CA338"/>
              </a:buClr>
              <a:buFont typeface="Arial" pitchFamily="34" charset="0"/>
              <a:buNone/>
            </a:pPr>
            <a:endParaRPr lang="en-US" sz="2400" smtClean="0"/>
          </a:p>
          <a:p>
            <a:pPr>
              <a:buClr>
                <a:srgbClr val="8CA338"/>
              </a:buClr>
              <a:buFont typeface="Wingdings" pitchFamily="2" charset="2"/>
              <a:buChar char="q"/>
            </a:pPr>
            <a:endParaRPr lang="en-US" sz="2000" smtClean="0"/>
          </a:p>
          <a:p>
            <a:pPr>
              <a:buClr>
                <a:srgbClr val="8CA338"/>
              </a:buClr>
              <a:buFont typeface="Wingdings" pitchFamily="2" charset="2"/>
              <a:buChar char="q"/>
            </a:pPr>
            <a:endParaRPr lang="en-US" sz="2000" smtClean="0"/>
          </a:p>
          <a:p>
            <a:pPr>
              <a:buClr>
                <a:srgbClr val="8CA338"/>
              </a:buClr>
              <a:buFont typeface="Arial" pitchFamily="34" charset="0"/>
              <a:buNone/>
            </a:pPr>
            <a:endParaRPr lang="en-US" sz="2000" smtClean="0"/>
          </a:p>
          <a:p>
            <a:pPr>
              <a:buClr>
                <a:srgbClr val="8CA338"/>
              </a:buClr>
              <a:buFont typeface="Wingdings" pitchFamily="2" charset="2"/>
              <a:buChar char="q"/>
            </a:pPr>
            <a:endParaRPr lang="en-US" sz="2000" smtClean="0"/>
          </a:p>
          <a:p>
            <a:pPr>
              <a:buClr>
                <a:srgbClr val="8CA338"/>
              </a:buClr>
              <a:buFont typeface="Wingdings" pitchFamily="2" charset="2"/>
              <a:buChar char="q"/>
            </a:pPr>
            <a:endParaRPr lang="en-US" sz="2000" smtClean="0"/>
          </a:p>
          <a:p>
            <a:pPr lvl="1">
              <a:buClr>
                <a:srgbClr val="8CA338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57200" y="11430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	</a:t>
            </a:r>
            <a:r>
              <a:rPr lang="en-US" altLang="ja-JP" sz="2400" b="1" dirty="0">
                <a:solidFill>
                  <a:srgbClr val="8CA338"/>
                </a:solidFill>
                <a:latin typeface="+mn-lt"/>
                <a:ea typeface="Droid" charset="0"/>
                <a:cs typeface="Droid" charset="0"/>
              </a:rPr>
              <a:t>Test execution</a:t>
            </a:r>
            <a:endParaRPr lang="ja-JP" altLang="en-US" sz="2400" b="1" dirty="0">
              <a:solidFill>
                <a:srgbClr val="8CA338"/>
              </a:solidFill>
              <a:latin typeface="+mn-lt"/>
              <a:ea typeface="Droid" charset="0"/>
              <a:cs typeface="Droid" charset="0"/>
            </a:endParaRP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609600" y="2057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2400" b="1" dirty="0">
              <a:solidFill>
                <a:srgbClr val="8CA338"/>
              </a:solidFill>
              <a:latin typeface="Droid" charset="0"/>
              <a:cs typeface="Droid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gray">
          <a:xfrm>
            <a:off x="457200" y="1981200"/>
            <a:ext cx="3810000" cy="2590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lvl="2"/>
            <a:endParaRPr lang="en-US" sz="2400" dirty="0" smtClean="0">
              <a:solidFill>
                <a:srgbClr val="4C4C4C"/>
              </a:solidFill>
            </a:endParaRPr>
          </a:p>
          <a:p>
            <a:pPr marL="0" lvl="2"/>
            <a:endParaRPr lang="en-US" sz="2400" dirty="0" smtClean="0">
              <a:solidFill>
                <a:srgbClr val="4C4C4C"/>
              </a:solidFill>
            </a:endParaRPr>
          </a:p>
          <a:p>
            <a:pPr marL="0"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C4C4C"/>
                </a:solidFill>
              </a:rPr>
              <a:t> Unit test</a:t>
            </a:r>
          </a:p>
          <a:p>
            <a:pPr marL="0"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C4C4C"/>
                </a:solidFill>
              </a:rPr>
              <a:t> Function test</a:t>
            </a:r>
          </a:p>
          <a:p>
            <a:pPr marL="0"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C4C4C"/>
                </a:solidFill>
              </a:rPr>
              <a:t> Integration test</a:t>
            </a:r>
          </a:p>
          <a:p>
            <a:pPr marL="0"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C4C4C"/>
                </a:solidFill>
              </a:rPr>
              <a:t> System test</a:t>
            </a:r>
          </a:p>
          <a:p>
            <a:pPr marL="0"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4C4C4C"/>
                </a:solidFill>
              </a:rPr>
              <a:t> Acceptance test</a:t>
            </a:r>
          </a:p>
          <a:p>
            <a:pPr marL="0" lvl="2">
              <a:buFont typeface="Wingdings" pitchFamily="2" charset="2"/>
              <a:buChar char="ü"/>
            </a:pPr>
            <a:endParaRPr lang="en-US" sz="2400" dirty="0" smtClean="0">
              <a:solidFill>
                <a:srgbClr val="4C4C4C"/>
              </a:solidFill>
            </a:endParaRPr>
          </a:p>
          <a:p>
            <a:endParaRPr lang="en-US" dirty="0">
              <a:solidFill>
                <a:srgbClr val="4C4C4C"/>
              </a:solidFill>
            </a:endParaRPr>
          </a:p>
        </p:txBody>
      </p:sp>
      <p:pic>
        <p:nvPicPr>
          <p:cNvPr id="25" name="Picture 2" descr="C:\Users\VuongNM\Downloads\1303585163_Che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8572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14"/>
          <p:cNvSpPr>
            <a:spLocks noChangeArrowheads="1"/>
          </p:cNvSpPr>
          <p:nvPr/>
        </p:nvSpPr>
        <p:spPr bwMode="gray">
          <a:xfrm rot="5400000">
            <a:off x="4038600" y="42672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gray">
          <a:xfrm>
            <a:off x="4572000" y="1981200"/>
            <a:ext cx="3810000" cy="25908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4C4C4C"/>
                </a:solidFill>
              </a:rPr>
              <a:t>Performance test</a:t>
            </a:r>
          </a:p>
          <a:p>
            <a:endParaRPr lang="en-US" sz="2400" dirty="0">
              <a:solidFill>
                <a:schemeClr val="dk1"/>
              </a:solidFill>
            </a:endParaRPr>
          </a:p>
        </p:txBody>
      </p:sp>
      <p:pic>
        <p:nvPicPr>
          <p:cNvPr id="28" name="Picture 3" descr="C:\Users\VuongNM\Downloads\1303585229_DeleteR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81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14"/>
          <p:cNvSpPr>
            <a:spLocks noChangeArrowheads="1"/>
          </p:cNvSpPr>
          <p:nvPr/>
        </p:nvSpPr>
        <p:spPr bwMode="gray">
          <a:xfrm rot="5400000">
            <a:off x="8077200" y="4267200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9349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rgbClr val="4C4C4C"/>
                </a:solidFill>
                <a:ea typeface="Droid" charset="0"/>
                <a:cs typeface="Droid" charset="0"/>
              </a:rPr>
              <a:t>Testing</a:t>
            </a:r>
            <a:endParaRPr lang="en-US" b="1">
              <a:solidFill>
                <a:srgbClr val="4C4C4C"/>
              </a:solidFill>
              <a:ea typeface="Droid" charset="0"/>
              <a:cs typeface="Droi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8CA338"/>
                </a:solidFill>
                <a:ea typeface="Droid" charset="0"/>
                <a:cs typeface="Droid" charset="0"/>
              </a:rPr>
              <a:t>Test Result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19800" cy="526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93387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Lesson Learned</a:t>
            </a:r>
            <a:endParaRPr lang="en-US" altLang="ja-JP" sz="4800" b="1" dirty="0">
              <a:solidFill>
                <a:srgbClr val="262626"/>
              </a:solidFill>
              <a:latin typeface="Droid" charset="0"/>
              <a:ea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08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Result and Future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C4C4C"/>
                </a:solidFill>
              </a:rPr>
              <a:t>Requirement specify </a:t>
            </a:r>
          </a:p>
          <a:p>
            <a:r>
              <a:rPr lang="en-US" sz="2800" dirty="0" smtClean="0">
                <a:solidFill>
                  <a:srgbClr val="4C4C4C"/>
                </a:solidFill>
              </a:rPr>
              <a:t>Project management</a:t>
            </a:r>
          </a:p>
          <a:p>
            <a:r>
              <a:rPr lang="en-US" sz="2800" dirty="0" smtClean="0">
                <a:solidFill>
                  <a:srgbClr val="4C4C4C"/>
                </a:solidFill>
              </a:rPr>
              <a:t>Team work</a:t>
            </a:r>
          </a:p>
          <a:p>
            <a:endParaRPr lang="en-US" sz="28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97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Future Plan</a:t>
            </a:r>
            <a:endParaRPr lang="en-US" altLang="ja-JP" sz="4800" b="1" dirty="0">
              <a:solidFill>
                <a:srgbClr val="262626"/>
              </a:solidFill>
              <a:latin typeface="Droid" charset="0"/>
              <a:ea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72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300" b="1" dirty="0" smtClean="0">
                <a:latin typeface="Droid" charset="0"/>
                <a:ea typeface="Droid" charset="0"/>
                <a:cs typeface="Droid" charset="0"/>
              </a:rPr>
              <a:t>Introduction</a:t>
            </a:r>
            <a:endParaRPr kumimoji="1" lang="ja-JP" altLang="en-US" sz="4300" b="1" dirty="0"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51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rgbClr val="4C4C4C"/>
                </a:solidFill>
                <a:latin typeface="+mn-lt"/>
                <a:ea typeface="Droid" charset="0"/>
                <a:cs typeface="Droid" charset="0"/>
              </a:rPr>
              <a:t>Result and Future</a:t>
            </a:r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09600" y="15240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None/>
            </a:pPr>
            <a:endParaRPr lang="en-US" altLang="ja-JP" sz="2400" dirty="0">
              <a:solidFill>
                <a:srgbClr val="4C4C4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C4C4C"/>
                </a:solidFill>
              </a:rPr>
              <a:t>Expand the system : add 1 more book database</a:t>
            </a:r>
          </a:p>
          <a:p>
            <a:r>
              <a:rPr lang="en-US" sz="2800" dirty="0" smtClean="0">
                <a:solidFill>
                  <a:srgbClr val="4C4C4C"/>
                </a:solidFill>
              </a:rPr>
              <a:t>User can read as well as download book</a:t>
            </a:r>
          </a:p>
          <a:p>
            <a:endParaRPr lang="en-US" sz="28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16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Demo 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11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262626"/>
                </a:solidFill>
                <a:latin typeface="Droid" charset="0"/>
                <a:ea typeface="Droid" charset="0"/>
                <a:cs typeface="Droid" charset="0"/>
              </a:rPr>
              <a:t>Q&amp;A</a:t>
            </a:r>
            <a:endParaRPr kumimoji="1" lang="ja-JP" altLang="en-US" sz="4800" b="1" dirty="0">
              <a:solidFill>
                <a:srgbClr val="262626"/>
              </a:solidFill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12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roid" pitchFamily="34" charset="0"/>
                <a:ea typeface="Droid" pitchFamily="34" charset="0"/>
                <a:cs typeface="Droid" pitchFamily="34" charset="0"/>
              </a:rPr>
              <a:t>THANK YOU </a:t>
            </a:r>
            <a:endParaRPr kumimoji="1" lang="ja-JP" alt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roid" pitchFamily="34" charset="0"/>
              <a:cs typeface="Droi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451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en-US" altLang="ja-JP" b="1" dirty="0" smtClean="0">
                <a:solidFill>
                  <a:srgbClr val="8CA338"/>
                </a:solidFill>
              </a:rPr>
              <a:t>FPT Library</a:t>
            </a:r>
            <a:endParaRPr kumimoji="1" lang="en-US" altLang="ja-JP" b="1" dirty="0" smtClean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b="1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4C4C4C"/>
                </a:solidFill>
              </a:rPr>
              <a:t>A huge library system : 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A large amount of books and learning materials</a:t>
            </a:r>
            <a:endParaRPr lang="en-US" altLang="ja-JP" b="1" dirty="0">
              <a:solidFill>
                <a:srgbClr val="4C4C4C"/>
              </a:solidFill>
            </a:endParaRP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A large amount of readers</a:t>
            </a:r>
            <a:endParaRPr lang="en-US" altLang="ja-JP" dirty="0">
              <a:solidFill>
                <a:srgbClr val="4C4C4C"/>
              </a:solidFill>
            </a:endParaRP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Many book databases : </a:t>
            </a:r>
            <a:r>
              <a:rPr lang="en-US" altLang="ja-JP" dirty="0" err="1" smtClean="0">
                <a:solidFill>
                  <a:srgbClr val="4C4C4C"/>
                </a:solidFill>
              </a:rPr>
              <a:t>Libol</a:t>
            </a:r>
            <a:r>
              <a:rPr lang="en-US" altLang="ja-JP" dirty="0" smtClean="0">
                <a:solidFill>
                  <a:srgbClr val="4C4C4C"/>
                </a:solidFill>
              </a:rPr>
              <a:t>, Emerald, Books24x7</a:t>
            </a:r>
          </a:p>
        </p:txBody>
      </p:sp>
    </p:spTree>
    <p:extLst>
      <p:ext uri="{BB962C8B-B14F-4D97-AF65-F5344CB8AC3E}">
        <p14:creationId xmlns:p14="http://schemas.microsoft.com/office/powerpoint/2010/main" val="301607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800" b="1" dirty="0" smtClean="0">
                <a:latin typeface="Droid" charset="0"/>
                <a:ea typeface="Droid" charset="0"/>
                <a:cs typeface="Droid" charset="0"/>
              </a:rPr>
              <a:t>Existing </a:t>
            </a:r>
            <a:br>
              <a:rPr lang="en-US" altLang="ja-JP" sz="4800" b="1" dirty="0" smtClean="0">
                <a:latin typeface="Droid" charset="0"/>
                <a:ea typeface="Droid" charset="0"/>
                <a:cs typeface="Droid" charset="0"/>
              </a:rPr>
            </a:br>
            <a:r>
              <a:rPr lang="en-US" altLang="ja-JP" sz="4800" b="1" dirty="0" smtClean="0">
                <a:latin typeface="Droid" charset="0"/>
                <a:ea typeface="Droid" charset="0"/>
                <a:cs typeface="Droid" charset="0"/>
              </a:rPr>
              <a:t>Systems</a:t>
            </a:r>
            <a:endParaRPr kumimoji="1" lang="ja-JP" altLang="en-US" sz="4800" b="1" dirty="0">
              <a:latin typeface="Droid" charset="0"/>
              <a:cs typeface="Droi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96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00050" y="381000"/>
            <a:ext cx="8229600" cy="574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rgbClr val="B2CD47"/>
                </a:solidFill>
              </a:rPr>
              <a:t>An Overview</a:t>
            </a:r>
          </a:p>
          <a:p>
            <a:pPr marL="457200" lvl="1" indent="0">
              <a:buNone/>
            </a:pPr>
            <a:endParaRPr lang="en-US" altLang="ja-JP" b="1" dirty="0" smtClean="0">
              <a:solidFill>
                <a:srgbClr val="B2CD47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dirty="0" smtClean="0">
              <a:solidFill>
                <a:srgbClr val="B2CD47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1295400"/>
            <a:ext cx="23622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FPT University </a:t>
            </a:r>
            <a:br>
              <a:rPr lang="en-US" dirty="0" smtClean="0"/>
            </a:b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7225" y="3248453"/>
            <a:ext cx="23622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Libol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253153"/>
            <a:ext cx="23622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4248150" y="2490574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3124200"/>
            <a:ext cx="2667000" cy="3241100"/>
          </a:xfrm>
          <a:prstGeom prst="rect">
            <a:avLst/>
          </a:prstGeom>
          <a:solidFill>
            <a:srgbClr val="B2CD47">
              <a:alpha val="0"/>
            </a:srgbClr>
          </a:solidFill>
          <a:ln w="15875">
            <a:solidFill>
              <a:srgbClr val="B2C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3333750" y="3276600"/>
            <a:ext cx="23622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Emerald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324225" y="4572000"/>
            <a:ext cx="23622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Books24x7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2550222">
            <a:off x="5967626" y="2414374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8246935">
            <a:off x="2616826" y="2438948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03931" y="5802868"/>
            <a:ext cx="242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book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7587" y="4523849"/>
            <a:ext cx="242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book database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210300" y="4510107"/>
            <a:ext cx="242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Inside CMS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451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en-US" altLang="ja-JP" b="1" dirty="0" smtClean="0">
                <a:solidFill>
                  <a:srgbClr val="8CA338"/>
                </a:solidFill>
              </a:rPr>
              <a:t>Drawbacks</a:t>
            </a:r>
            <a:endParaRPr kumimoji="1" lang="en-US" altLang="ja-JP" b="1" dirty="0" smtClean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b="1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4C4C4C"/>
                </a:solidFill>
              </a:rPr>
              <a:t>The existing systems have many drawbacks : 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The news site is complex</a:t>
            </a:r>
            <a:endParaRPr lang="en-US" altLang="ja-JP" b="1" dirty="0">
              <a:solidFill>
                <a:srgbClr val="4C4C4C"/>
              </a:solidFill>
            </a:endParaRP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External book databases are separated</a:t>
            </a:r>
          </a:p>
          <a:p>
            <a:pPr lvl="2">
              <a:buFontTx/>
              <a:buChar char="-"/>
            </a:pPr>
            <a:r>
              <a:rPr lang="en-US" altLang="ja-JP" dirty="0" smtClean="0">
                <a:solidFill>
                  <a:srgbClr val="4C4C4C"/>
                </a:solidFill>
              </a:rPr>
              <a:t>Internal book database is unattractive and error</a:t>
            </a:r>
          </a:p>
        </p:txBody>
      </p:sp>
    </p:spTree>
    <p:extLst>
      <p:ext uri="{BB962C8B-B14F-4D97-AF65-F5344CB8AC3E}">
        <p14:creationId xmlns:p14="http://schemas.microsoft.com/office/powerpoint/2010/main" val="128900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57451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kumimoji="1" lang="en-US" altLang="ja-JP" b="1" dirty="0" smtClean="0">
                <a:solidFill>
                  <a:srgbClr val="8CA338"/>
                </a:solidFill>
              </a:rPr>
              <a:t>Drawbacks</a:t>
            </a:r>
            <a:endParaRPr kumimoji="1" lang="en-US" altLang="ja-JP" b="1" dirty="0" smtClean="0">
              <a:solidFill>
                <a:srgbClr val="4C4C4C"/>
              </a:solidFill>
            </a:endParaRPr>
          </a:p>
          <a:p>
            <a:pPr lvl="1">
              <a:buNone/>
            </a:pPr>
            <a:endParaRPr lang="en-US" altLang="ja-JP" b="1" dirty="0" smtClean="0">
              <a:solidFill>
                <a:srgbClr val="4C4C4C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b="1" dirty="0" smtClean="0">
                <a:solidFill>
                  <a:srgbClr val="4C4C4C"/>
                </a:solidFill>
              </a:rPr>
              <a:t>User must search for information from many sites: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54205" y="2455249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454205" y="3683397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Resources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454205" y="4953000"/>
            <a:ext cx="16764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Resources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9765830">
            <a:off x="2508701" y="2999963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12610" y="3937794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958297">
            <a:off x="2495564" y="4999484"/>
            <a:ext cx="533400" cy="5814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0600" y="3669321"/>
            <a:ext cx="1181100" cy="10902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6248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Take time and frustrating!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64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996</Words>
  <Application>Microsoft Office PowerPoint</Application>
  <PresentationFormat>On-screen Show (4:3)</PresentationFormat>
  <Paragraphs>252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テーマ</vt:lpstr>
      <vt:lpstr>1_Office テーマ</vt:lpstr>
      <vt:lpstr>2_Office テーマ</vt:lpstr>
      <vt:lpstr>3_Office テーマ</vt:lpstr>
      <vt:lpstr>PowerPoint Presentation</vt:lpstr>
      <vt:lpstr>Project Team</vt:lpstr>
      <vt:lpstr>Agenda</vt:lpstr>
      <vt:lpstr>Introduction</vt:lpstr>
      <vt:lpstr>PowerPoint Presentation</vt:lpstr>
      <vt:lpstr>Existing  Systems</vt:lpstr>
      <vt:lpstr>PowerPoint Presentation</vt:lpstr>
      <vt:lpstr>PowerPoint Presentation</vt:lpstr>
      <vt:lpstr>PowerPoint Presentation</vt:lpstr>
      <vt:lpstr>Initial Idea</vt:lpstr>
      <vt:lpstr>PowerPoint Presentation</vt:lpstr>
      <vt:lpstr>PowerPoint Presentation</vt:lpstr>
      <vt:lpstr>Project  Plan</vt:lpstr>
      <vt:lpstr>Project Plan</vt:lpstr>
      <vt:lpstr>Project Plan</vt:lpstr>
      <vt:lpstr>Project Plan</vt:lpstr>
      <vt:lpstr>Project Plan</vt:lpstr>
      <vt:lpstr>Requirement  Specification</vt:lpstr>
      <vt:lpstr>Requirement Specification</vt:lpstr>
      <vt:lpstr>Requirement Specification</vt:lpstr>
      <vt:lpstr>Requirement Specification</vt:lpstr>
      <vt:lpstr>Requirement Specification</vt:lpstr>
      <vt:lpstr>Requirement Specification</vt:lpstr>
      <vt:lpstr>Design  and  Implementation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</vt:lpstr>
      <vt:lpstr>Testing</vt:lpstr>
      <vt:lpstr>Testing</vt:lpstr>
      <vt:lpstr>Testing</vt:lpstr>
      <vt:lpstr>Testing</vt:lpstr>
      <vt:lpstr>PowerPoint Presentation</vt:lpstr>
      <vt:lpstr>Testing</vt:lpstr>
      <vt:lpstr>Lesson Learned</vt:lpstr>
      <vt:lpstr>Result and Future</vt:lpstr>
      <vt:lpstr>Future Plan</vt:lpstr>
      <vt:lpstr>Result and Future</vt:lpstr>
      <vt:lpstr>Demo </vt:lpstr>
      <vt:lpstr>Q&amp;A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MOBILE SHOPPING</dc:title>
  <dc:creator>ｇ</dc:creator>
  <cp:lastModifiedBy>Avengers</cp:lastModifiedBy>
  <cp:revision>235</cp:revision>
  <dcterms:created xsi:type="dcterms:W3CDTF">2012-02-07T11:56:47Z</dcterms:created>
  <dcterms:modified xsi:type="dcterms:W3CDTF">2012-12-24T02:49:01Z</dcterms:modified>
</cp:coreProperties>
</file>