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0" r:id="rId5"/>
    <p:sldId id="282" r:id="rId6"/>
    <p:sldId id="283" r:id="rId7"/>
    <p:sldId id="285" r:id="rId8"/>
    <p:sldId id="284" r:id="rId9"/>
    <p:sldId id="303" r:id="rId10"/>
    <p:sldId id="289" r:id="rId11"/>
    <p:sldId id="287" r:id="rId12"/>
    <p:sldId id="290" r:id="rId13"/>
    <p:sldId id="288" r:id="rId14"/>
    <p:sldId id="286" r:id="rId15"/>
    <p:sldId id="296" r:id="rId16"/>
    <p:sldId id="291" r:id="rId17"/>
    <p:sldId id="294" r:id="rId18"/>
    <p:sldId id="297" r:id="rId19"/>
    <p:sldId id="295" r:id="rId20"/>
    <p:sldId id="293" r:id="rId21"/>
    <p:sldId id="302" r:id="rId22"/>
    <p:sldId id="292" r:id="rId23"/>
    <p:sldId id="298" r:id="rId24"/>
    <p:sldId id="301" r:id="rId25"/>
    <p:sldId id="300" r:id="rId26"/>
    <p:sldId id="309" r:id="rId27"/>
    <p:sldId id="311" r:id="rId28"/>
    <p:sldId id="307" r:id="rId29"/>
    <p:sldId id="299" r:id="rId30"/>
    <p:sldId id="310" r:id="rId31"/>
    <p:sldId id="308" r:id="rId32"/>
    <p:sldId id="27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8" autoAdjust="0"/>
    <p:restoredTop sz="94660"/>
  </p:normalViewPr>
  <p:slideViewPr>
    <p:cSldViewPr>
      <p:cViewPr varScale="1">
        <p:scale>
          <a:sx n="73" d="100"/>
          <a:sy n="73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AF330B-6064-4293-B0B7-A80CD5E13C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CA5E2-453E-4946-B4A9-95B73A1AD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B2DA7-2A98-4E8A-8E42-D8FDFAF62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63C1FD6C-3D1D-4EA5-A076-C3E3CBB6A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4FEC85C-2609-45EC-A046-7B5784AC5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BD6C-E799-4655-8F70-924BF82F6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AE97A-A46B-4353-B006-E70FDC855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948B9-41C8-4834-87D5-E1E23AA9D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3797C-B098-4481-9178-730A13A64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60667-3F84-427F-9761-4A6ACBD9B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339CB-777D-4446-8160-2D6284313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8623D-5348-45F5-8E6B-96E023E69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566AE-59A5-4007-9993-1C8CEF6BF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5C979D-7952-4977-80E8-C8E141476C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Toll Fee Management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691016" y="2743200"/>
            <a:ext cx="3557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Supervisor : Nguyễn Văn Sang</a:t>
            </a:r>
          </a:p>
        </p:txBody>
      </p:sp>
      <p:pic>
        <p:nvPicPr>
          <p:cNvPr id="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1200" cy="1295400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55638"/>
            <a:ext cx="5791200" cy="563562"/>
          </a:xfrm>
        </p:spPr>
        <p:txBody>
          <a:bodyPr/>
          <a:lstStyle/>
          <a:p>
            <a:pPr eaLnBrk="0" hangingPunct="0"/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Part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3000" dirty="0" smtClean="0">
                <a:solidFill>
                  <a:schemeClr val="tx2"/>
                </a:solidFill>
              </a:rPr>
              <a:t>Project Management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7" name="AutoShape 49"/>
          <p:cNvSpPr>
            <a:spLocks noChangeArrowheads="1"/>
          </p:cNvSpPr>
          <p:nvPr/>
        </p:nvSpPr>
        <p:spPr bwMode="auto">
          <a:xfrm>
            <a:off x="2209800" y="1981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Process Model</a:t>
            </a:r>
            <a:endParaRPr lang="en-US" sz="2000" dirty="0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6296025" y="2209800"/>
            <a:ext cx="333375" cy="304800"/>
            <a:chOff x="2078" y="1680"/>
            <a:chExt cx="1615" cy="1615"/>
          </a:xfrm>
        </p:grpSpPr>
        <p:sp>
          <p:nvSpPr>
            <p:cNvPr id="9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" name="AutoShape 57"/>
          <p:cNvSpPr>
            <a:spLocks noChangeArrowheads="1"/>
          </p:cNvSpPr>
          <p:nvPr/>
        </p:nvSpPr>
        <p:spPr bwMode="auto">
          <a:xfrm>
            <a:off x="2209800" y="2743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000" dirty="0" smtClean="0"/>
              <a:t>Organizational Structure</a:t>
            </a:r>
            <a:endParaRPr lang="en-US" sz="2000" dirty="0"/>
          </a:p>
        </p:txBody>
      </p: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6296025" y="2971800"/>
            <a:ext cx="333375" cy="304800"/>
            <a:chOff x="2078" y="1680"/>
            <a:chExt cx="1615" cy="1615"/>
          </a:xfrm>
        </p:grpSpPr>
        <p:sp>
          <p:nvSpPr>
            <p:cNvPr id="17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AutoShape 65"/>
          <p:cNvSpPr>
            <a:spLocks noChangeArrowheads="1"/>
          </p:cNvSpPr>
          <p:nvPr/>
        </p:nvSpPr>
        <p:spPr bwMode="auto">
          <a:xfrm>
            <a:off x="2209800" y="3505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Master Schedule</a:t>
            </a:r>
            <a:endParaRPr lang="en-US" sz="2000" dirty="0"/>
          </a:p>
        </p:txBody>
      </p:sp>
      <p:grpSp>
        <p:nvGrpSpPr>
          <p:cNvPr id="24" name="Group 66"/>
          <p:cNvGrpSpPr>
            <a:grpSpLocks/>
          </p:cNvGrpSpPr>
          <p:nvPr/>
        </p:nvGrpSpPr>
        <p:grpSpPr bwMode="auto">
          <a:xfrm>
            <a:off x="6296025" y="3733800"/>
            <a:ext cx="333375" cy="304800"/>
            <a:chOff x="2078" y="1680"/>
            <a:chExt cx="1615" cy="1615"/>
          </a:xfrm>
        </p:grpSpPr>
        <p:sp>
          <p:nvSpPr>
            <p:cNvPr id="25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AutoShape 73"/>
          <p:cNvSpPr>
            <a:spLocks noChangeArrowheads="1"/>
          </p:cNvSpPr>
          <p:nvPr/>
        </p:nvSpPr>
        <p:spPr bwMode="auto">
          <a:xfrm>
            <a:off x="2209800" y="4267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Communication</a:t>
            </a:r>
            <a:endParaRPr lang="en-US" sz="2000" dirty="0"/>
          </a:p>
        </p:txBody>
      </p:sp>
      <p:grpSp>
        <p:nvGrpSpPr>
          <p:cNvPr id="32" name="Group 74"/>
          <p:cNvGrpSpPr>
            <a:grpSpLocks/>
          </p:cNvGrpSpPr>
          <p:nvPr/>
        </p:nvGrpSpPr>
        <p:grpSpPr bwMode="auto">
          <a:xfrm>
            <a:off x="6296025" y="4495800"/>
            <a:ext cx="333375" cy="304800"/>
            <a:chOff x="2078" y="1680"/>
            <a:chExt cx="1615" cy="1615"/>
          </a:xfrm>
        </p:grpSpPr>
        <p:sp>
          <p:nvSpPr>
            <p:cNvPr id="33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" name="AutoShape 81"/>
          <p:cNvSpPr>
            <a:spLocks noChangeArrowheads="1"/>
          </p:cNvSpPr>
          <p:nvPr/>
        </p:nvSpPr>
        <p:spPr bwMode="auto">
          <a:xfrm>
            <a:off x="2209800" y="5029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Quality Management</a:t>
            </a:r>
            <a:endParaRPr lang="en-US" sz="2000" dirty="0"/>
          </a:p>
        </p:txBody>
      </p:sp>
      <p:grpSp>
        <p:nvGrpSpPr>
          <p:cNvPr id="50" name="Group 82"/>
          <p:cNvGrpSpPr>
            <a:grpSpLocks/>
          </p:cNvGrpSpPr>
          <p:nvPr/>
        </p:nvGrpSpPr>
        <p:grpSpPr bwMode="auto">
          <a:xfrm>
            <a:off x="6296025" y="5257800"/>
            <a:ext cx="333375" cy="304800"/>
            <a:chOff x="2078" y="1680"/>
            <a:chExt cx="1615" cy="1615"/>
          </a:xfrm>
        </p:grpSpPr>
        <p:sp>
          <p:nvSpPr>
            <p:cNvPr id="51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Process Model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Content Placeholder 4" descr="Rational Unified Proc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81200"/>
            <a:ext cx="8128000" cy="4114800"/>
          </a:xfrm>
        </p:spPr>
      </p:pic>
      <p:sp>
        <p:nvSpPr>
          <p:cNvPr id="7" name="TextBox 6"/>
          <p:cNvSpPr txBox="1"/>
          <p:nvPr/>
        </p:nvSpPr>
        <p:spPr>
          <a:xfrm>
            <a:off x="2895600" y="1596479"/>
            <a:ext cx="373379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Rational Unified Process</a:t>
            </a: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Process Model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24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kern="1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 is RUP model?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kern="1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 iteratively to mitigate risk early in the project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kern="1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Effectively manage requirements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kern="1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 visually to manage complexity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kern="1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component architectures to build resilient architecture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kern="1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Verify quality throughout the lifecycle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kern="1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 changes to software</a:t>
            </a:r>
          </a:p>
        </p:txBody>
      </p:sp>
      <p:pic>
        <p:nvPicPr>
          <p:cNvPr id="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</a:rPr>
              <a:t>Organizational Structure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25941" y="3783874"/>
            <a:ext cx="8613407" cy="2440491"/>
            <a:chOff x="325941" y="3783874"/>
            <a:chExt cx="8613407" cy="2440491"/>
          </a:xfrm>
        </p:grpSpPr>
        <p:grpSp>
          <p:nvGrpSpPr>
            <p:cNvPr id="16" name="Group 15"/>
            <p:cNvGrpSpPr/>
            <p:nvPr/>
          </p:nvGrpSpPr>
          <p:grpSpPr>
            <a:xfrm>
              <a:off x="1905000" y="3809333"/>
              <a:ext cx="1531465" cy="2415032"/>
              <a:chOff x="2994427" y="2895600"/>
              <a:chExt cx="1531465" cy="2415032"/>
            </a:xfrm>
          </p:grpSpPr>
          <p:pic>
            <p:nvPicPr>
              <p:cNvPr id="10" name="Picture 9" descr="quan.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20373" y="2895600"/>
                <a:ext cx="1199227" cy="13716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12" name="Group 77"/>
              <p:cNvGrpSpPr>
                <a:grpSpLocks/>
              </p:cNvGrpSpPr>
              <p:nvPr/>
            </p:nvGrpSpPr>
            <p:grpSpPr bwMode="auto">
              <a:xfrm>
                <a:off x="2994427" y="4244303"/>
                <a:ext cx="1531465" cy="1066329"/>
                <a:chOff x="3621" y="2656"/>
                <a:chExt cx="1715" cy="1138"/>
              </a:xfrm>
            </p:grpSpPr>
            <p:sp>
              <p:nvSpPr>
                <p:cNvPr id="13" name="Text Box 94"/>
                <p:cNvSpPr txBox="1">
                  <a:spLocks noChangeArrowheads="1"/>
                </p:cNvSpPr>
                <p:nvPr/>
              </p:nvSpPr>
              <p:spPr bwMode="gray">
                <a:xfrm>
                  <a:off x="3621" y="2656"/>
                  <a:ext cx="1715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700" b="1" dirty="0" smtClean="0">
                      <a:solidFill>
                        <a:srgbClr val="FF6600"/>
                      </a:solidFill>
                    </a:rPr>
                    <a:t>Tô Văn Quân</a:t>
                  </a:r>
                  <a:endParaRPr lang="en-US" sz="1700" b="1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4" name="Text Box 97"/>
                <p:cNvSpPr txBox="1">
                  <a:spLocks noChangeArrowheads="1"/>
                </p:cNvSpPr>
                <p:nvPr/>
              </p:nvSpPr>
              <p:spPr bwMode="gray">
                <a:xfrm>
                  <a:off x="3788" y="3006"/>
                  <a:ext cx="1344" cy="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dirty="0" smtClean="0"/>
                    <a:t>- Developer</a:t>
                  </a:r>
                </a:p>
                <a:p>
                  <a:pPr eaLnBrk="0" hangingPunct="0">
                    <a:buFontTx/>
                    <a:buChar char="-"/>
                  </a:pPr>
                  <a:r>
                    <a:rPr lang="en-US" sz="1400" b="1" dirty="0" smtClean="0"/>
                    <a:t> Tester</a:t>
                  </a:r>
                </a:p>
                <a:p>
                  <a:pPr eaLnBrk="0" hangingPunct="0">
                    <a:buFontTx/>
                    <a:buChar char="-"/>
                  </a:pPr>
                  <a:r>
                    <a:rPr lang="en-US" sz="1400" b="1" dirty="0" smtClean="0"/>
                    <a:t> Designer</a:t>
                  </a:r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3542211" y="3810000"/>
              <a:ext cx="1797576" cy="2377354"/>
              <a:chOff x="1713411" y="3810000"/>
              <a:chExt cx="1797576" cy="2377354"/>
            </a:xfrm>
          </p:grpSpPr>
          <p:pic>
            <p:nvPicPr>
              <p:cNvPr id="17" name="Picture 16" descr="14122008(005)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47862" y="3810000"/>
                <a:ext cx="1328738" cy="13716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19" name="Group 77"/>
              <p:cNvGrpSpPr>
                <a:grpSpLocks/>
              </p:cNvGrpSpPr>
              <p:nvPr/>
            </p:nvGrpSpPr>
            <p:grpSpPr bwMode="auto">
              <a:xfrm>
                <a:off x="1713411" y="5160382"/>
                <a:ext cx="1797576" cy="1026972"/>
                <a:chOff x="3475" y="2656"/>
                <a:chExt cx="2013" cy="1096"/>
              </a:xfrm>
            </p:grpSpPr>
            <p:sp>
              <p:nvSpPr>
                <p:cNvPr id="20" name="Text Box 94"/>
                <p:cNvSpPr txBox="1">
                  <a:spLocks noChangeArrowheads="1"/>
                </p:cNvSpPr>
                <p:nvPr/>
              </p:nvSpPr>
              <p:spPr bwMode="gray">
                <a:xfrm>
                  <a:off x="3475" y="2656"/>
                  <a:ext cx="2013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700" b="1" dirty="0" smtClean="0">
                      <a:solidFill>
                        <a:srgbClr val="FF6600"/>
                      </a:solidFill>
                    </a:rPr>
                    <a:t>Nguyễn Duy Vũ</a:t>
                  </a:r>
                  <a:endParaRPr lang="en-US" sz="1700" b="1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21" name="Text Box 97"/>
                <p:cNvSpPr txBox="1">
                  <a:spLocks noChangeArrowheads="1"/>
                </p:cNvSpPr>
                <p:nvPr/>
              </p:nvSpPr>
              <p:spPr bwMode="gray">
                <a:xfrm>
                  <a:off x="3763" y="2964"/>
                  <a:ext cx="1344" cy="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buFontTx/>
                    <a:buChar char="-"/>
                  </a:pPr>
                  <a:r>
                    <a:rPr lang="en-US" sz="1400" b="1" dirty="0" smtClean="0"/>
                    <a:t>Tester</a:t>
                  </a:r>
                </a:p>
                <a:p>
                  <a:pPr eaLnBrk="0" hangingPunct="0">
                    <a:buFontTx/>
                    <a:buChar char="-"/>
                  </a:pPr>
                  <a:r>
                    <a:rPr lang="en-US" sz="1400" b="1" dirty="0" smtClean="0"/>
                    <a:t> QA</a:t>
                  </a:r>
                </a:p>
                <a:p>
                  <a:pPr eaLnBrk="0" hangingPunct="0">
                    <a:buFontTx/>
                    <a:buChar char="-"/>
                  </a:pPr>
                  <a:r>
                    <a:rPr lang="en-US" sz="1400" b="1" dirty="0" smtClean="0"/>
                    <a:t> Developer</a:t>
                  </a:r>
                  <a:endParaRPr lang="en-US" sz="1400" b="1" dirty="0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5239410" y="3783874"/>
              <a:ext cx="2112801" cy="2438400"/>
              <a:chOff x="3945993" y="3429000"/>
              <a:chExt cx="2112801" cy="2438400"/>
            </a:xfrm>
          </p:grpSpPr>
          <p:pic>
            <p:nvPicPr>
              <p:cNvPr id="25" name="Picture 24" descr="hieu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43094" y="3429000"/>
                <a:ext cx="1274208" cy="13716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26" name="Group 77"/>
              <p:cNvGrpSpPr>
                <a:grpSpLocks/>
              </p:cNvGrpSpPr>
              <p:nvPr/>
            </p:nvGrpSpPr>
            <p:grpSpPr bwMode="auto">
              <a:xfrm>
                <a:off x="3945993" y="4807630"/>
                <a:ext cx="2112801" cy="1059770"/>
                <a:chOff x="3295" y="2656"/>
                <a:chExt cx="2366" cy="1131"/>
              </a:xfrm>
            </p:grpSpPr>
            <p:sp>
              <p:nvSpPr>
                <p:cNvPr id="27" name="Text Box 94"/>
                <p:cNvSpPr txBox="1">
                  <a:spLocks noChangeArrowheads="1"/>
                </p:cNvSpPr>
                <p:nvPr/>
              </p:nvSpPr>
              <p:spPr bwMode="gray">
                <a:xfrm>
                  <a:off x="3295" y="2656"/>
                  <a:ext cx="2366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700" b="1" dirty="0" smtClean="0">
                      <a:solidFill>
                        <a:srgbClr val="FF6600"/>
                      </a:solidFill>
                    </a:rPr>
                    <a:t>Nguyễn Xuân Hiếu</a:t>
                  </a:r>
                  <a:endParaRPr lang="en-US" sz="1700" b="1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28" name="Text Box 97"/>
                <p:cNvSpPr txBox="1">
                  <a:spLocks noChangeArrowheads="1"/>
                </p:cNvSpPr>
                <p:nvPr/>
              </p:nvSpPr>
              <p:spPr bwMode="gray">
                <a:xfrm>
                  <a:off x="3476" y="2999"/>
                  <a:ext cx="2048" cy="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buFontTx/>
                    <a:buChar char="-"/>
                  </a:pPr>
                  <a:r>
                    <a:rPr lang="en-US" sz="1400" b="1" dirty="0" smtClean="0"/>
                    <a:t> Developer</a:t>
                  </a:r>
                </a:p>
                <a:p>
                  <a:pPr eaLnBrk="0" hangingPunct="0">
                    <a:buFontTx/>
                    <a:buChar char="-"/>
                  </a:pPr>
                  <a:r>
                    <a:rPr lang="en-US" sz="1400" b="1" dirty="0" smtClean="0"/>
                    <a:t> Designer</a:t>
                  </a:r>
                </a:p>
                <a:p>
                  <a:pPr eaLnBrk="0" hangingPunct="0">
                    <a:buFontTx/>
                    <a:buChar char="-"/>
                  </a:pPr>
                  <a:r>
                    <a:rPr lang="en-US" sz="1400" b="1" dirty="0" smtClean="0"/>
                    <a:t> Technical Leader</a:t>
                  </a:r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7287332" y="3799115"/>
              <a:ext cx="1652016" cy="2414503"/>
              <a:chOff x="5935824" y="3810000"/>
              <a:chExt cx="1652016" cy="2414503"/>
            </a:xfrm>
          </p:grpSpPr>
          <p:pic>
            <p:nvPicPr>
              <p:cNvPr id="23" name="Picture 22" descr="Dang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172200" y="3810000"/>
                <a:ext cx="1165860" cy="13716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30" name="Group 77"/>
              <p:cNvGrpSpPr>
                <a:grpSpLocks/>
              </p:cNvGrpSpPr>
              <p:nvPr/>
            </p:nvGrpSpPr>
            <p:grpSpPr bwMode="auto">
              <a:xfrm>
                <a:off x="5935824" y="5181600"/>
                <a:ext cx="1652016" cy="1042903"/>
                <a:chOff x="3553" y="2656"/>
                <a:chExt cx="1850" cy="1113"/>
              </a:xfrm>
            </p:grpSpPr>
            <p:sp>
              <p:nvSpPr>
                <p:cNvPr id="31" name="Text Box 94"/>
                <p:cNvSpPr txBox="1">
                  <a:spLocks noChangeArrowheads="1"/>
                </p:cNvSpPr>
                <p:nvPr/>
              </p:nvSpPr>
              <p:spPr bwMode="gray">
                <a:xfrm>
                  <a:off x="3553" y="2656"/>
                  <a:ext cx="1850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700" b="1" dirty="0" smtClean="0">
                      <a:solidFill>
                        <a:srgbClr val="FF6600"/>
                      </a:solidFill>
                    </a:rPr>
                    <a:t>Trần Hải Đăng</a:t>
                  </a:r>
                  <a:endParaRPr lang="en-US" sz="1700" b="1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2" name="Text Box 97"/>
                <p:cNvSpPr txBox="1">
                  <a:spLocks noChangeArrowheads="1"/>
                </p:cNvSpPr>
                <p:nvPr/>
              </p:nvSpPr>
              <p:spPr bwMode="gray">
                <a:xfrm>
                  <a:off x="3818" y="2981"/>
                  <a:ext cx="1344" cy="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dirty="0" smtClean="0"/>
                    <a:t>- Developer</a:t>
                  </a:r>
                </a:p>
                <a:p>
                  <a:pPr eaLnBrk="0" hangingPunct="0">
                    <a:buFontTx/>
                    <a:buChar char="-"/>
                  </a:pPr>
                  <a:r>
                    <a:rPr lang="en-US" sz="1400" b="1" dirty="0" smtClean="0"/>
                    <a:t> Designer</a:t>
                  </a:r>
                </a:p>
                <a:p>
                  <a:pPr eaLnBrk="0" hangingPunct="0">
                    <a:buFontTx/>
                    <a:buChar char="-"/>
                  </a:pPr>
                  <a:r>
                    <a:rPr lang="en-US" sz="1400" b="1" dirty="0" smtClean="0"/>
                    <a:t> Tester</a:t>
                  </a:r>
                  <a:endParaRPr lang="en-US" sz="1400" b="1" dirty="0"/>
                </a:p>
              </p:txBody>
            </p:sp>
          </p:grpSp>
        </p:grpSp>
        <p:pic>
          <p:nvPicPr>
            <p:cNvPr id="36" name="Picture 35" descr="Nhat Linh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3810000"/>
              <a:ext cx="1233577" cy="1371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7" name="Group 77"/>
            <p:cNvGrpSpPr>
              <a:grpSpLocks/>
            </p:cNvGrpSpPr>
            <p:nvPr/>
          </p:nvGrpSpPr>
          <p:grpSpPr bwMode="auto">
            <a:xfrm>
              <a:off x="325941" y="5127064"/>
              <a:ext cx="1521644" cy="1034471"/>
              <a:chOff x="3627" y="2656"/>
              <a:chExt cx="1704" cy="1104"/>
            </a:xfrm>
          </p:grpSpPr>
          <p:sp>
            <p:nvSpPr>
              <p:cNvPr id="38" name="Text Box 94"/>
              <p:cNvSpPr txBox="1">
                <a:spLocks noChangeArrowheads="1"/>
              </p:cNvSpPr>
              <p:nvPr/>
            </p:nvSpPr>
            <p:spPr bwMode="gray">
              <a:xfrm>
                <a:off x="3627" y="2656"/>
                <a:ext cx="1704" cy="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700" b="1" dirty="0" smtClean="0">
                    <a:solidFill>
                      <a:srgbClr val="FF6600"/>
                    </a:solidFill>
                  </a:rPr>
                  <a:t>Nguyễn Anh </a:t>
                </a:r>
              </a:p>
              <a:p>
                <a:pPr algn="ctr" eaLnBrk="0" hangingPunct="0"/>
                <a:r>
                  <a:rPr lang="en-US" sz="1700" b="1" dirty="0" smtClean="0">
                    <a:solidFill>
                      <a:srgbClr val="FF6600"/>
                    </a:solidFill>
                  </a:rPr>
                  <a:t>Nhật Linh</a:t>
                </a:r>
                <a:endParaRPr lang="en-US" sz="17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39" name="Text Box 97"/>
              <p:cNvSpPr txBox="1">
                <a:spLocks noChangeArrowheads="1"/>
              </p:cNvSpPr>
              <p:nvPr/>
            </p:nvSpPr>
            <p:spPr bwMode="gray">
              <a:xfrm>
                <a:off x="3795" y="3202"/>
                <a:ext cx="1344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400" b="1" dirty="0" smtClean="0"/>
                  <a:t>- PM</a:t>
                </a:r>
              </a:p>
              <a:p>
                <a:pPr eaLnBrk="0" hangingPunct="0"/>
                <a:r>
                  <a:rPr lang="en-US" sz="1400" b="1" dirty="0" smtClean="0"/>
                  <a:t>- Developer</a:t>
                </a:r>
              </a:p>
            </p:txBody>
          </p:sp>
        </p:grpSp>
      </p:grpSp>
      <p:grpSp>
        <p:nvGrpSpPr>
          <p:cNvPr id="42" name="Group 77"/>
          <p:cNvGrpSpPr>
            <a:grpSpLocks/>
          </p:cNvGrpSpPr>
          <p:nvPr/>
        </p:nvGrpSpPr>
        <p:grpSpPr bwMode="auto">
          <a:xfrm>
            <a:off x="879863" y="2880789"/>
            <a:ext cx="2458382" cy="807312"/>
            <a:chOff x="3102" y="2481"/>
            <a:chExt cx="2753" cy="394"/>
          </a:xfrm>
        </p:grpSpPr>
        <p:sp>
          <p:nvSpPr>
            <p:cNvPr id="43" name="Text Box 94"/>
            <p:cNvSpPr txBox="1">
              <a:spLocks noChangeArrowheads="1"/>
            </p:cNvSpPr>
            <p:nvPr/>
          </p:nvSpPr>
          <p:spPr bwMode="gray">
            <a:xfrm>
              <a:off x="3102" y="2481"/>
              <a:ext cx="2753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6600"/>
                  </a:solidFill>
                </a:rPr>
                <a:t>Mr.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Huỳnh</a:t>
              </a:r>
              <a:r>
                <a:rPr lang="en-US" b="1" dirty="0" smtClean="0">
                  <a:solidFill>
                    <a:srgbClr val="FF6600"/>
                  </a:solidFill>
                </a:rPr>
                <a:t> Anh Dũng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44" name="Text Box 97"/>
            <p:cNvSpPr txBox="1">
              <a:spLocks noChangeArrowheads="1"/>
            </p:cNvSpPr>
            <p:nvPr/>
          </p:nvSpPr>
          <p:spPr bwMode="gray">
            <a:xfrm>
              <a:off x="3830" y="2663"/>
              <a:ext cx="134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 </a:t>
              </a:r>
              <a:r>
                <a:rPr lang="en-US" sz="1400" b="1" dirty="0" smtClean="0">
                  <a:effectLst>
                    <a:glow rad="101600">
                      <a:schemeClr val="accent3">
                        <a:lumMod val="75000"/>
                        <a:alpha val="60000"/>
                      </a:schemeClr>
                    </a:glow>
                  </a:effectLst>
                </a:rPr>
                <a:t>Instructor</a:t>
              </a:r>
              <a:endParaRPr lang="en-US" sz="1400" b="1" dirty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40" name="Group 77"/>
          <p:cNvGrpSpPr>
            <a:grpSpLocks/>
          </p:cNvGrpSpPr>
          <p:nvPr/>
        </p:nvGrpSpPr>
        <p:grpSpPr bwMode="auto">
          <a:xfrm>
            <a:off x="3309935" y="2895600"/>
            <a:ext cx="2544108" cy="680273"/>
            <a:chOff x="3054" y="2481"/>
            <a:chExt cx="2849" cy="332"/>
          </a:xfrm>
        </p:grpSpPr>
        <p:sp>
          <p:nvSpPr>
            <p:cNvPr id="46" name="Text Box 94"/>
            <p:cNvSpPr txBox="1">
              <a:spLocks noChangeArrowheads="1"/>
            </p:cNvSpPr>
            <p:nvPr/>
          </p:nvSpPr>
          <p:spPr bwMode="gray">
            <a:xfrm>
              <a:off x="3054" y="2481"/>
              <a:ext cx="284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6600"/>
                  </a:solidFill>
                </a:rPr>
                <a:t>Mr. </a:t>
              </a:r>
              <a:r>
                <a:rPr lang="en-US" b="1" dirty="0" smtClean="0">
                  <a:solidFill>
                    <a:srgbClr val="FF6600"/>
                  </a:solidFill>
                </a:rPr>
                <a:t>Nguyễn Văn Sang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47" name="Text Box 97"/>
            <p:cNvSpPr txBox="1">
              <a:spLocks noChangeArrowheads="1"/>
            </p:cNvSpPr>
            <p:nvPr/>
          </p:nvSpPr>
          <p:spPr bwMode="gray">
            <a:xfrm>
              <a:off x="3830" y="2663"/>
              <a:ext cx="134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 dirty="0" smtClean="0">
                  <a:effectLst>
                    <a:glow rad="101600">
                      <a:schemeClr val="accent3">
                        <a:lumMod val="75000"/>
                        <a:alpha val="60000"/>
                      </a:schemeClr>
                    </a:glow>
                  </a:effectLst>
                </a:rPr>
                <a:t>Supervisor</a:t>
              </a:r>
              <a:endParaRPr lang="en-US" sz="1400" b="1" dirty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48" name="Group 77"/>
          <p:cNvGrpSpPr>
            <a:grpSpLocks/>
          </p:cNvGrpSpPr>
          <p:nvPr/>
        </p:nvGrpSpPr>
        <p:grpSpPr bwMode="auto">
          <a:xfrm>
            <a:off x="5976931" y="2926488"/>
            <a:ext cx="2544105" cy="680273"/>
            <a:chOff x="3054" y="2481"/>
            <a:chExt cx="2849" cy="332"/>
          </a:xfrm>
        </p:grpSpPr>
        <p:sp>
          <p:nvSpPr>
            <p:cNvPr id="49" name="Text Box 94"/>
            <p:cNvSpPr txBox="1">
              <a:spLocks noChangeArrowheads="1"/>
            </p:cNvSpPr>
            <p:nvPr/>
          </p:nvSpPr>
          <p:spPr bwMode="gray">
            <a:xfrm>
              <a:off x="3054" y="2481"/>
              <a:ext cx="284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6600"/>
                  </a:solidFill>
                </a:rPr>
                <a:t>Mr. </a:t>
              </a:r>
              <a:r>
                <a:rPr lang="en-US" b="1" dirty="0" smtClean="0">
                  <a:solidFill>
                    <a:srgbClr val="FF6600"/>
                  </a:solidFill>
                </a:rPr>
                <a:t>Nguyễn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Tất</a:t>
              </a:r>
              <a:r>
                <a:rPr lang="en-US" b="1" dirty="0" smtClean="0">
                  <a:solidFill>
                    <a:srgbClr val="FF6600"/>
                  </a:solidFill>
                </a:rPr>
                <a:t>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Trung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50" name="Text Box 97"/>
            <p:cNvSpPr txBox="1">
              <a:spLocks noChangeArrowheads="1"/>
            </p:cNvSpPr>
            <p:nvPr/>
          </p:nvSpPr>
          <p:spPr bwMode="gray">
            <a:xfrm>
              <a:off x="3830" y="2663"/>
              <a:ext cx="134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 </a:t>
              </a:r>
              <a:r>
                <a:rPr lang="en-US" sz="1400" b="1" dirty="0" smtClean="0">
                  <a:effectLst>
                    <a:glow rad="101600">
                      <a:schemeClr val="accent3">
                        <a:lumMod val="75000"/>
                        <a:alpha val="60000"/>
                      </a:schemeClr>
                    </a:glow>
                  </a:effectLst>
                </a:rPr>
                <a:t>Instructor</a:t>
              </a:r>
              <a:endParaRPr lang="en-US" sz="1400" b="1" dirty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Master Schedule</a:t>
            </a:r>
          </a:p>
        </p:txBody>
      </p:sp>
      <p:pic>
        <p:nvPicPr>
          <p:cNvPr id="6" name="Picture 5" descr="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8839200" cy="4038600"/>
          </a:xfrm>
          <a:prstGeom prst="rect">
            <a:avLst/>
          </a:prstGeom>
        </p:spPr>
      </p:pic>
      <p:pic>
        <p:nvPicPr>
          <p:cNvPr id="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Communication</a:t>
            </a:r>
          </a:p>
        </p:txBody>
      </p:sp>
      <p:pic>
        <p:nvPicPr>
          <p:cNvPr id="6" name="Content Placeholder 4" descr="blog-communic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679" y="1752600"/>
            <a:ext cx="4570721" cy="3733800"/>
          </a:xfrm>
        </p:spPr>
      </p:pic>
      <p:sp>
        <p:nvSpPr>
          <p:cNvPr id="7" name="TextBox 6"/>
          <p:cNvSpPr txBox="1"/>
          <p:nvPr/>
        </p:nvSpPr>
        <p:spPr>
          <a:xfrm>
            <a:off x="4724400" y="1636216"/>
            <a:ext cx="4191000" cy="408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Communication channel: Phone, Y!M, Skype, Mail, Google Group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 together on 2nd floor at FU.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Meeting minutes with supervisor  weekly 5.30pm on Friday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Quality Management</a:t>
            </a:r>
          </a:p>
        </p:txBody>
      </p:sp>
      <p:pic>
        <p:nvPicPr>
          <p:cNvPr id="8" name="Picture 2" descr="C:\Users\PhucPV\Desktop\bug proce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898463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655638"/>
            <a:ext cx="4876800" cy="563562"/>
          </a:xfrm>
        </p:spPr>
        <p:txBody>
          <a:bodyPr/>
          <a:lstStyle/>
          <a:p>
            <a:pPr algn="ctr" eaLnBrk="0" hangingPunct="0"/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Part 3 : Architectures &amp; </a:t>
            </a:r>
            <a:b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Technology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auto">
          <a:xfrm>
            <a:off x="2209800" y="1981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Develop Environment</a:t>
            </a:r>
            <a:endParaRPr lang="en-US" sz="2000" dirty="0"/>
          </a:p>
        </p:txBody>
      </p: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6296025" y="2209800"/>
            <a:ext cx="333375" cy="304800"/>
            <a:chOff x="2078" y="1680"/>
            <a:chExt cx="1615" cy="1615"/>
          </a:xfrm>
        </p:grpSpPr>
        <p:sp>
          <p:nvSpPr>
            <p:cNvPr id="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" name="AutoShape 57"/>
          <p:cNvSpPr>
            <a:spLocks noChangeArrowheads="1"/>
          </p:cNvSpPr>
          <p:nvPr/>
        </p:nvSpPr>
        <p:spPr bwMode="auto">
          <a:xfrm>
            <a:off x="2209800" y="2743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Pattern Design</a:t>
            </a:r>
            <a:endParaRPr lang="en-US" sz="2000" dirty="0"/>
          </a:p>
        </p:txBody>
      </p:sp>
      <p:grpSp>
        <p:nvGrpSpPr>
          <p:cNvPr id="18" name="Group 58"/>
          <p:cNvGrpSpPr>
            <a:grpSpLocks/>
          </p:cNvGrpSpPr>
          <p:nvPr/>
        </p:nvGrpSpPr>
        <p:grpSpPr bwMode="auto">
          <a:xfrm>
            <a:off x="6296025" y="2971800"/>
            <a:ext cx="333375" cy="304800"/>
            <a:chOff x="2078" y="1680"/>
            <a:chExt cx="1615" cy="1615"/>
          </a:xfrm>
        </p:grpSpPr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" name="AutoShape 65"/>
          <p:cNvSpPr>
            <a:spLocks noChangeArrowheads="1"/>
          </p:cNvSpPr>
          <p:nvPr/>
        </p:nvSpPr>
        <p:spPr bwMode="auto">
          <a:xfrm>
            <a:off x="2209800" y="3505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/>
              <a:t>Algorithm</a:t>
            </a:r>
            <a:endParaRPr lang="en-US" sz="2000" dirty="0"/>
          </a:p>
        </p:txBody>
      </p:sp>
      <p:grpSp>
        <p:nvGrpSpPr>
          <p:cNvPr id="26" name="Group 66"/>
          <p:cNvGrpSpPr>
            <a:grpSpLocks/>
          </p:cNvGrpSpPr>
          <p:nvPr/>
        </p:nvGrpSpPr>
        <p:grpSpPr bwMode="auto">
          <a:xfrm>
            <a:off x="6296025" y="3733800"/>
            <a:ext cx="333375" cy="304800"/>
            <a:chOff x="2078" y="1680"/>
            <a:chExt cx="1615" cy="1615"/>
          </a:xfrm>
        </p:grpSpPr>
        <p:sp>
          <p:nvSpPr>
            <p:cNvPr id="27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3" name="AutoShape 73"/>
          <p:cNvSpPr>
            <a:spLocks noChangeArrowheads="1"/>
          </p:cNvSpPr>
          <p:nvPr/>
        </p:nvSpPr>
        <p:spPr bwMode="auto">
          <a:xfrm>
            <a:off x="2209800" y="4267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000" dirty="0" smtClean="0"/>
              <a:t>Architecture Design</a:t>
            </a:r>
            <a:endParaRPr lang="en-US" sz="2000" dirty="0"/>
          </a:p>
        </p:txBody>
      </p:sp>
      <p:grpSp>
        <p:nvGrpSpPr>
          <p:cNvPr id="34" name="Group 74"/>
          <p:cNvGrpSpPr>
            <a:grpSpLocks/>
          </p:cNvGrpSpPr>
          <p:nvPr/>
        </p:nvGrpSpPr>
        <p:grpSpPr bwMode="auto">
          <a:xfrm>
            <a:off x="6296025" y="4495800"/>
            <a:ext cx="333375" cy="304800"/>
            <a:chOff x="2078" y="1680"/>
            <a:chExt cx="1615" cy="1615"/>
          </a:xfrm>
        </p:grpSpPr>
        <p:sp>
          <p:nvSpPr>
            <p:cNvPr id="3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4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AutoShape 81"/>
          <p:cNvSpPr>
            <a:spLocks noChangeArrowheads="1"/>
          </p:cNvSpPr>
          <p:nvPr/>
        </p:nvSpPr>
        <p:spPr bwMode="auto">
          <a:xfrm>
            <a:off x="2209800" y="5029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000" dirty="0" smtClean="0"/>
              <a:t>Component Design</a:t>
            </a:r>
            <a:endParaRPr lang="en-US" sz="2000" dirty="0"/>
          </a:p>
        </p:txBody>
      </p:sp>
      <p:grpSp>
        <p:nvGrpSpPr>
          <p:cNvPr id="42" name="Group 82"/>
          <p:cNvGrpSpPr>
            <a:grpSpLocks/>
          </p:cNvGrpSpPr>
          <p:nvPr/>
        </p:nvGrpSpPr>
        <p:grpSpPr bwMode="auto">
          <a:xfrm>
            <a:off x="6296025" y="5257800"/>
            <a:ext cx="333375" cy="304800"/>
            <a:chOff x="2078" y="1680"/>
            <a:chExt cx="1615" cy="1615"/>
          </a:xfrm>
        </p:grpSpPr>
        <p:sp>
          <p:nvSpPr>
            <p:cNvPr id="43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Develop Environment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Content Placeholder 4" descr="mv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0400" y="3881934"/>
            <a:ext cx="1676400" cy="2051124"/>
          </a:xfrm>
        </p:spPr>
      </p:pic>
      <p:pic>
        <p:nvPicPr>
          <p:cNvPr id="7" name="Picture 2" descr="C:\Users\iLucas\Desktop\psn images\win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393" y="1740850"/>
            <a:ext cx="1533979" cy="11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iLucas\Desktop\psn images\VisualStudio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67534"/>
            <a:ext cx="1881789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1900734"/>
            <a:ext cx="2084201" cy="1500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672134"/>
            <a:ext cx="2538236" cy="1598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415334"/>
            <a:ext cx="1680666" cy="1680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720134"/>
            <a:ext cx="3953238" cy="10587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738934"/>
            <a:ext cx="2857500" cy="1609725"/>
          </a:xfrm>
          <a:prstGeom prst="rect">
            <a:avLst/>
          </a:prstGeom>
        </p:spPr>
      </p:pic>
      <p:pic>
        <p:nvPicPr>
          <p:cNvPr id="14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Pattern Design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533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MVC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easily prototype your work.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easily migrate legacy programs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maintain an environment that comprises different technologies across different locations.</a:t>
            </a:r>
          </a:p>
        </p:txBody>
      </p:sp>
      <p:pic>
        <p:nvPicPr>
          <p:cNvPr id="8" name="Picture 7" descr="m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133600"/>
            <a:ext cx="3048000" cy="2807368"/>
          </a:xfrm>
          <a:prstGeom prst="rect">
            <a:avLst/>
          </a:prstGeom>
        </p:spPr>
      </p:pic>
      <p:pic>
        <p:nvPicPr>
          <p:cNvPr id="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Contents</a:t>
            </a:r>
          </a:p>
        </p:txBody>
      </p: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1600200" y="1752600"/>
            <a:ext cx="762000" cy="665163"/>
            <a:chOff x="1110" y="2656"/>
            <a:chExt cx="1549" cy="1351"/>
          </a:xfrm>
        </p:grpSpPr>
        <p:sp>
          <p:nvSpPr>
            <p:cNvPr id="3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1600200" y="2522536"/>
            <a:ext cx="762000" cy="665163"/>
            <a:chOff x="3174" y="2656"/>
            <a:chExt cx="1549" cy="1351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22098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2438400" y="1828800"/>
            <a:ext cx="4343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Introduction</a:t>
            </a:r>
            <a:endParaRPr lang="vi-VN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gray">
          <a:xfrm>
            <a:off x="1797050" y="18510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2209800" y="3132136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2438400" y="2598736"/>
            <a:ext cx="4343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Management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gray">
          <a:xfrm>
            <a:off x="1797050" y="262096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1600200" y="3338511"/>
            <a:ext cx="762000" cy="665163"/>
            <a:chOff x="1110" y="2656"/>
            <a:chExt cx="1549" cy="1351"/>
          </a:xfrm>
        </p:grpSpPr>
        <p:sp>
          <p:nvSpPr>
            <p:cNvPr id="45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1600200" y="4156074"/>
            <a:ext cx="762000" cy="665163"/>
            <a:chOff x="3174" y="2656"/>
            <a:chExt cx="1549" cy="1351"/>
          </a:xfrm>
        </p:grpSpPr>
        <p:sp>
          <p:nvSpPr>
            <p:cNvPr id="49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2209800" y="3948111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2438400" y="3414711"/>
            <a:ext cx="4800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Architectures &amp; Technology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gray">
          <a:xfrm>
            <a:off x="1797050" y="343693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>
            <a:off x="2209800" y="4765674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2438400" y="4232274"/>
            <a:ext cx="4343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Result</a:t>
            </a: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gray">
          <a:xfrm>
            <a:off x="1797050" y="425449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2" name="Line 28"/>
          <p:cNvSpPr>
            <a:spLocks noChangeShapeType="1"/>
          </p:cNvSpPr>
          <p:nvPr/>
        </p:nvSpPr>
        <p:spPr bwMode="auto">
          <a:xfrm>
            <a:off x="2209800" y="5583237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438400" y="5049837"/>
            <a:ext cx="43434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Demonstration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gray">
          <a:xfrm>
            <a:off x="1795963" y="5072062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5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7" name="Group 17"/>
          <p:cNvGrpSpPr>
            <a:grpSpLocks/>
          </p:cNvGrpSpPr>
          <p:nvPr/>
        </p:nvGrpSpPr>
        <p:grpSpPr bwMode="auto">
          <a:xfrm>
            <a:off x="1600200" y="4953000"/>
            <a:ext cx="762000" cy="665163"/>
            <a:chOff x="1110" y="2656"/>
            <a:chExt cx="1549" cy="1351"/>
          </a:xfrm>
        </p:grpSpPr>
        <p:sp>
          <p:nvSpPr>
            <p:cNvPr id="6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Text Box 30"/>
          <p:cNvSpPr txBox="1">
            <a:spLocks noChangeArrowheads="1"/>
          </p:cNvSpPr>
          <p:nvPr/>
        </p:nvSpPr>
        <p:spPr bwMode="gray">
          <a:xfrm>
            <a:off x="1827713" y="50292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Pattern Design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48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Client - Sever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 savings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Scalability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Manage workflow 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Provide multi-tier service 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Instrumentality</a:t>
            </a:r>
          </a:p>
        </p:txBody>
      </p:sp>
      <p:pic>
        <p:nvPicPr>
          <p:cNvPr id="7" name="Picture 6" descr="client-serv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4222750" cy="3505200"/>
          </a:xfrm>
          <a:prstGeom prst="rect">
            <a:avLst/>
          </a:prstGeom>
        </p:spPr>
      </p:pic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Algorithm</a:t>
            </a:r>
          </a:p>
        </p:txBody>
      </p:sp>
      <p:pic>
        <p:nvPicPr>
          <p:cNvPr id="6" name="Picture 5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13477"/>
            <a:ext cx="54102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Canny Algorithm 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Tree Traversal 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Tessnet2 use engine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Tesseract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524000"/>
            <a:ext cx="2820458" cy="4457700"/>
          </a:xfrm>
          <a:prstGeom prst="rect">
            <a:avLst/>
          </a:prstGeom>
        </p:spPr>
      </p:pic>
      <p:pic>
        <p:nvPicPr>
          <p:cNvPr id="9" name="Picture 8" descr="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4114800"/>
            <a:ext cx="3028013" cy="194786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2663"/>
            <a:ext cx="4343400" cy="563562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</a:rPr>
              <a:t>Architecture Design </a:t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Overall Design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4" name="Group 1"/>
          <p:cNvGrpSpPr>
            <a:grpSpLocks noChangeAspect="1"/>
          </p:cNvGrpSpPr>
          <p:nvPr/>
        </p:nvGrpSpPr>
        <p:grpSpPr bwMode="auto">
          <a:xfrm>
            <a:off x="1627187" y="1600200"/>
            <a:ext cx="6297613" cy="4441825"/>
            <a:chOff x="0" y="0"/>
            <a:chExt cx="9917" cy="6996"/>
          </a:xfrm>
        </p:grpSpPr>
        <p:sp>
          <p:nvSpPr>
            <p:cNvPr id="65" name="AutoShape 58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917" cy="699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1745" y="5903"/>
              <a:ext cx="1063" cy="105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968"/>
                </a:cxn>
                <a:cxn ang="0">
                  <a:pos x="5" y="975"/>
                </a:cxn>
                <a:cxn ang="0">
                  <a:pos x="562" y="1114"/>
                </a:cxn>
                <a:cxn ang="0">
                  <a:pos x="1119" y="975"/>
                </a:cxn>
                <a:cxn ang="0">
                  <a:pos x="1119" y="975"/>
                </a:cxn>
                <a:cxn ang="0">
                  <a:pos x="1120" y="968"/>
                </a:cxn>
                <a:cxn ang="0">
                  <a:pos x="1120" y="136"/>
                </a:cxn>
                <a:cxn ang="0">
                  <a:pos x="1119" y="140"/>
                </a:cxn>
                <a:cxn ang="0">
                  <a:pos x="562" y="0"/>
                </a:cxn>
                <a:cxn ang="0">
                  <a:pos x="5" y="140"/>
                </a:cxn>
                <a:cxn ang="0">
                  <a:pos x="0" y="136"/>
                </a:cxn>
              </a:cxnLst>
              <a:rect l="0" t="0" r="r" b="b"/>
              <a:pathLst>
                <a:path w="1120" h="1114">
                  <a:moveTo>
                    <a:pt x="0" y="136"/>
                  </a:moveTo>
                  <a:lnTo>
                    <a:pt x="0" y="968"/>
                  </a:lnTo>
                  <a:lnTo>
                    <a:pt x="5" y="975"/>
                  </a:lnTo>
                  <a:cubicBezTo>
                    <a:pt x="5" y="1052"/>
                    <a:pt x="255" y="1114"/>
                    <a:pt x="562" y="1114"/>
                  </a:cubicBezTo>
                  <a:cubicBezTo>
                    <a:pt x="870" y="1114"/>
                    <a:pt x="1119" y="1052"/>
                    <a:pt x="1119" y="975"/>
                  </a:cubicBezTo>
                  <a:cubicBezTo>
                    <a:pt x="1119" y="975"/>
                    <a:pt x="1119" y="975"/>
                    <a:pt x="1119" y="975"/>
                  </a:cubicBezTo>
                  <a:lnTo>
                    <a:pt x="1120" y="968"/>
                  </a:lnTo>
                  <a:lnTo>
                    <a:pt x="1120" y="136"/>
                  </a:lnTo>
                  <a:lnTo>
                    <a:pt x="1119" y="140"/>
                  </a:lnTo>
                  <a:cubicBezTo>
                    <a:pt x="1119" y="63"/>
                    <a:pt x="870" y="0"/>
                    <a:pt x="562" y="0"/>
                  </a:cubicBezTo>
                  <a:cubicBezTo>
                    <a:pt x="255" y="0"/>
                    <a:pt x="5" y="63"/>
                    <a:pt x="5" y="140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1745" y="5903"/>
              <a:ext cx="1063" cy="105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968"/>
                </a:cxn>
                <a:cxn ang="0">
                  <a:pos x="5" y="975"/>
                </a:cxn>
                <a:cxn ang="0">
                  <a:pos x="562" y="1114"/>
                </a:cxn>
                <a:cxn ang="0">
                  <a:pos x="1119" y="975"/>
                </a:cxn>
                <a:cxn ang="0">
                  <a:pos x="1119" y="975"/>
                </a:cxn>
                <a:cxn ang="0">
                  <a:pos x="1120" y="968"/>
                </a:cxn>
                <a:cxn ang="0">
                  <a:pos x="1120" y="136"/>
                </a:cxn>
                <a:cxn ang="0">
                  <a:pos x="1119" y="140"/>
                </a:cxn>
                <a:cxn ang="0">
                  <a:pos x="562" y="0"/>
                </a:cxn>
                <a:cxn ang="0">
                  <a:pos x="5" y="140"/>
                </a:cxn>
              </a:cxnLst>
              <a:rect l="0" t="0" r="r" b="b"/>
              <a:pathLst>
                <a:path w="1120" h="1114">
                  <a:moveTo>
                    <a:pt x="0" y="136"/>
                  </a:moveTo>
                  <a:lnTo>
                    <a:pt x="0" y="968"/>
                  </a:lnTo>
                  <a:lnTo>
                    <a:pt x="5" y="975"/>
                  </a:lnTo>
                  <a:cubicBezTo>
                    <a:pt x="5" y="1052"/>
                    <a:pt x="255" y="1114"/>
                    <a:pt x="562" y="1114"/>
                  </a:cubicBezTo>
                  <a:cubicBezTo>
                    <a:pt x="870" y="1114"/>
                    <a:pt x="1119" y="1052"/>
                    <a:pt x="1119" y="975"/>
                  </a:cubicBezTo>
                  <a:cubicBezTo>
                    <a:pt x="1119" y="975"/>
                    <a:pt x="1119" y="975"/>
                    <a:pt x="1119" y="975"/>
                  </a:cubicBezTo>
                  <a:lnTo>
                    <a:pt x="1120" y="968"/>
                  </a:lnTo>
                  <a:lnTo>
                    <a:pt x="1120" y="136"/>
                  </a:lnTo>
                  <a:lnTo>
                    <a:pt x="1119" y="140"/>
                  </a:lnTo>
                  <a:cubicBezTo>
                    <a:pt x="1119" y="63"/>
                    <a:pt x="870" y="0"/>
                    <a:pt x="562" y="0"/>
                  </a:cubicBezTo>
                  <a:cubicBezTo>
                    <a:pt x="255" y="0"/>
                    <a:pt x="5" y="63"/>
                    <a:pt x="5" y="14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1750" y="6036"/>
              <a:ext cx="1057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132"/>
                </a:cxn>
                <a:cxn ang="0">
                  <a:pos x="1057" y="0"/>
                </a:cxn>
                <a:cxn ang="0">
                  <a:pos x="1057" y="0"/>
                </a:cxn>
              </a:cxnLst>
              <a:rect l="0" t="0" r="r" b="b"/>
              <a:pathLst>
                <a:path w="1057" h="132">
                  <a:moveTo>
                    <a:pt x="0" y="0"/>
                  </a:moveTo>
                  <a:cubicBezTo>
                    <a:pt x="0" y="73"/>
                    <a:pt x="237" y="132"/>
                    <a:pt x="528" y="132"/>
                  </a:cubicBezTo>
                  <a:cubicBezTo>
                    <a:pt x="820" y="132"/>
                    <a:pt x="1057" y="73"/>
                    <a:pt x="1057" y="0"/>
                  </a:cubicBezTo>
                  <a:cubicBezTo>
                    <a:pt x="1057" y="0"/>
                    <a:pt x="1057" y="0"/>
                    <a:pt x="1057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>
              <a:off x="1973" y="6395"/>
              <a:ext cx="64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Database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53"/>
            <p:cNvSpPr>
              <a:spLocks/>
            </p:cNvSpPr>
            <p:nvPr/>
          </p:nvSpPr>
          <p:spPr bwMode="auto">
            <a:xfrm>
              <a:off x="38" y="3993"/>
              <a:ext cx="4676" cy="1357"/>
            </a:xfrm>
            <a:custGeom>
              <a:avLst/>
              <a:gdLst/>
              <a:ahLst/>
              <a:cxnLst>
                <a:cxn ang="0">
                  <a:pos x="200" y="1536"/>
                </a:cxn>
                <a:cxn ang="0">
                  <a:pos x="4488" y="1536"/>
                </a:cxn>
                <a:cxn ang="0">
                  <a:pos x="4493" y="1544"/>
                </a:cxn>
                <a:cxn ang="0">
                  <a:pos x="4685" y="1352"/>
                </a:cxn>
                <a:cxn ang="0">
                  <a:pos x="4685" y="1352"/>
                </a:cxn>
                <a:cxn ang="0">
                  <a:pos x="4680" y="1344"/>
                </a:cxn>
                <a:cxn ang="0">
                  <a:pos x="4680" y="192"/>
                </a:cxn>
                <a:cxn ang="0">
                  <a:pos x="4685" y="200"/>
                </a:cxn>
                <a:cxn ang="0">
                  <a:pos x="4493" y="8"/>
                </a:cxn>
                <a:cxn ang="0">
                  <a:pos x="4488" y="0"/>
                </a:cxn>
                <a:cxn ang="0">
                  <a:pos x="200" y="0"/>
                </a:cxn>
                <a:cxn ang="0">
                  <a:pos x="192" y="8"/>
                </a:cxn>
                <a:cxn ang="0">
                  <a:pos x="0" y="200"/>
                </a:cxn>
                <a:cxn ang="0">
                  <a:pos x="8" y="192"/>
                </a:cxn>
                <a:cxn ang="0">
                  <a:pos x="8" y="1344"/>
                </a:cxn>
                <a:cxn ang="0">
                  <a:pos x="0" y="1352"/>
                </a:cxn>
                <a:cxn ang="0">
                  <a:pos x="192" y="1544"/>
                </a:cxn>
                <a:cxn ang="0">
                  <a:pos x="200" y="1536"/>
                </a:cxn>
              </a:cxnLst>
              <a:rect l="0" t="0" r="r" b="b"/>
              <a:pathLst>
                <a:path w="4685" h="1544">
                  <a:moveTo>
                    <a:pt x="200" y="1536"/>
                  </a:moveTo>
                  <a:lnTo>
                    <a:pt x="4488" y="1536"/>
                  </a:lnTo>
                  <a:lnTo>
                    <a:pt x="4493" y="1544"/>
                  </a:lnTo>
                  <a:cubicBezTo>
                    <a:pt x="4599" y="1544"/>
                    <a:pt x="4685" y="1459"/>
                    <a:pt x="4685" y="1352"/>
                  </a:cubicBezTo>
                  <a:cubicBezTo>
                    <a:pt x="4685" y="1352"/>
                    <a:pt x="4685" y="1352"/>
                    <a:pt x="4685" y="1352"/>
                  </a:cubicBezTo>
                  <a:lnTo>
                    <a:pt x="4680" y="1344"/>
                  </a:lnTo>
                  <a:lnTo>
                    <a:pt x="4680" y="192"/>
                  </a:lnTo>
                  <a:lnTo>
                    <a:pt x="4685" y="200"/>
                  </a:lnTo>
                  <a:cubicBezTo>
                    <a:pt x="4685" y="94"/>
                    <a:pt x="4599" y="8"/>
                    <a:pt x="4493" y="8"/>
                  </a:cubicBezTo>
                  <a:lnTo>
                    <a:pt x="4488" y="0"/>
                  </a:lnTo>
                  <a:lnTo>
                    <a:pt x="200" y="0"/>
                  </a:lnTo>
                  <a:lnTo>
                    <a:pt x="192" y="8"/>
                  </a:lnTo>
                  <a:cubicBezTo>
                    <a:pt x="86" y="8"/>
                    <a:pt x="0" y="94"/>
                    <a:pt x="0" y="200"/>
                  </a:cubicBezTo>
                  <a:lnTo>
                    <a:pt x="8" y="192"/>
                  </a:lnTo>
                  <a:lnTo>
                    <a:pt x="8" y="1344"/>
                  </a:lnTo>
                  <a:lnTo>
                    <a:pt x="0" y="1352"/>
                  </a:lnTo>
                  <a:cubicBezTo>
                    <a:pt x="0" y="1459"/>
                    <a:pt x="86" y="1544"/>
                    <a:pt x="192" y="1544"/>
                  </a:cubicBezTo>
                  <a:lnTo>
                    <a:pt x="200" y="15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2"/>
            <p:cNvSpPr>
              <a:spLocks noChangeArrowheads="1"/>
            </p:cNvSpPr>
            <p:nvPr/>
          </p:nvSpPr>
          <p:spPr bwMode="auto">
            <a:xfrm>
              <a:off x="395" y="3804"/>
              <a:ext cx="1198" cy="1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819" y="3596"/>
              <a:ext cx="470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Server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50"/>
            <p:cNvSpPr>
              <a:spLocks noChangeArrowheads="1"/>
            </p:cNvSpPr>
            <p:nvPr/>
          </p:nvSpPr>
          <p:spPr bwMode="auto">
            <a:xfrm>
              <a:off x="562" y="4259"/>
              <a:ext cx="1547" cy="7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9"/>
            <p:cNvSpPr>
              <a:spLocks noChangeArrowheads="1"/>
            </p:cNvSpPr>
            <p:nvPr/>
          </p:nvSpPr>
          <p:spPr bwMode="auto">
            <a:xfrm>
              <a:off x="562" y="4259"/>
              <a:ext cx="1547" cy="72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8"/>
            <p:cNvSpPr>
              <a:spLocks noChangeArrowheads="1"/>
            </p:cNvSpPr>
            <p:nvPr/>
          </p:nvSpPr>
          <p:spPr bwMode="auto">
            <a:xfrm>
              <a:off x="304" y="4350"/>
              <a:ext cx="515" cy="1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47"/>
            <p:cNvSpPr>
              <a:spLocks noChangeArrowheads="1"/>
            </p:cNvSpPr>
            <p:nvPr/>
          </p:nvSpPr>
          <p:spPr bwMode="auto">
            <a:xfrm>
              <a:off x="304" y="4350"/>
              <a:ext cx="515" cy="18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6"/>
            <p:cNvSpPr>
              <a:spLocks noChangeArrowheads="1"/>
            </p:cNvSpPr>
            <p:nvPr/>
          </p:nvSpPr>
          <p:spPr bwMode="auto">
            <a:xfrm>
              <a:off x="304" y="4714"/>
              <a:ext cx="515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5"/>
            <p:cNvSpPr>
              <a:spLocks noChangeArrowheads="1"/>
            </p:cNvSpPr>
            <p:nvPr/>
          </p:nvSpPr>
          <p:spPr bwMode="auto">
            <a:xfrm>
              <a:off x="304" y="4714"/>
              <a:ext cx="515" cy="18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4"/>
            <p:cNvSpPr>
              <a:spLocks noChangeArrowheads="1"/>
            </p:cNvSpPr>
            <p:nvPr/>
          </p:nvSpPr>
          <p:spPr bwMode="auto">
            <a:xfrm>
              <a:off x="911" y="4531"/>
              <a:ext cx="55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TCMW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43"/>
            <p:cNvSpPr>
              <a:spLocks noChangeArrowheads="1"/>
            </p:cNvSpPr>
            <p:nvPr/>
          </p:nvSpPr>
          <p:spPr bwMode="auto">
            <a:xfrm>
              <a:off x="2337" y="453"/>
              <a:ext cx="1336" cy="7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2"/>
            <p:cNvSpPr>
              <a:spLocks noChangeArrowheads="1"/>
            </p:cNvSpPr>
            <p:nvPr/>
          </p:nvSpPr>
          <p:spPr bwMode="auto">
            <a:xfrm>
              <a:off x="2895" y="4259"/>
              <a:ext cx="1336" cy="72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1"/>
            <p:cNvSpPr>
              <a:spLocks noChangeArrowheads="1"/>
            </p:cNvSpPr>
            <p:nvPr/>
          </p:nvSpPr>
          <p:spPr bwMode="auto">
            <a:xfrm>
              <a:off x="2595" y="4350"/>
              <a:ext cx="516" cy="1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40"/>
            <p:cNvSpPr>
              <a:spLocks noChangeArrowheads="1"/>
            </p:cNvSpPr>
            <p:nvPr/>
          </p:nvSpPr>
          <p:spPr bwMode="auto">
            <a:xfrm>
              <a:off x="2595" y="4350"/>
              <a:ext cx="516" cy="18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39"/>
            <p:cNvSpPr>
              <a:spLocks noChangeArrowheads="1"/>
            </p:cNvSpPr>
            <p:nvPr/>
          </p:nvSpPr>
          <p:spPr bwMode="auto">
            <a:xfrm>
              <a:off x="2595" y="4714"/>
              <a:ext cx="516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8"/>
            <p:cNvSpPr>
              <a:spLocks noChangeArrowheads="1"/>
            </p:cNvSpPr>
            <p:nvPr/>
          </p:nvSpPr>
          <p:spPr bwMode="auto">
            <a:xfrm>
              <a:off x="2595" y="4714"/>
              <a:ext cx="516" cy="18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7"/>
            <p:cNvSpPr>
              <a:spLocks noChangeArrowheads="1"/>
            </p:cNvSpPr>
            <p:nvPr/>
          </p:nvSpPr>
          <p:spPr bwMode="auto">
            <a:xfrm>
              <a:off x="3384" y="4470"/>
              <a:ext cx="34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DSS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>
              <a:off x="2276" y="5350"/>
              <a:ext cx="1" cy="45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5"/>
            <p:cNvSpPr>
              <a:spLocks/>
            </p:cNvSpPr>
            <p:nvPr/>
          </p:nvSpPr>
          <p:spPr bwMode="auto">
            <a:xfrm>
              <a:off x="2216" y="5790"/>
              <a:ext cx="121" cy="106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60" y="106"/>
                </a:cxn>
                <a:cxn ang="0">
                  <a:pos x="0" y="0"/>
                </a:cxn>
                <a:cxn ang="0">
                  <a:pos x="121" y="0"/>
                </a:cxn>
              </a:cxnLst>
              <a:rect l="0" t="0" r="r" b="b"/>
              <a:pathLst>
                <a:path w="121" h="106">
                  <a:moveTo>
                    <a:pt x="121" y="0"/>
                  </a:moveTo>
                  <a:lnTo>
                    <a:pt x="60" y="106"/>
                  </a:lnTo>
                  <a:lnTo>
                    <a:pt x="0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 flipV="1">
              <a:off x="1973" y="3062"/>
              <a:ext cx="1" cy="83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1912" y="2955"/>
              <a:ext cx="106" cy="107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61" y="0"/>
                </a:cxn>
                <a:cxn ang="0">
                  <a:pos x="106" y="107"/>
                </a:cxn>
                <a:cxn ang="0">
                  <a:pos x="0" y="107"/>
                </a:cxn>
              </a:cxnLst>
              <a:rect l="0" t="0" r="r" b="b"/>
              <a:pathLst>
                <a:path w="106" h="107">
                  <a:moveTo>
                    <a:pt x="0" y="107"/>
                  </a:moveTo>
                  <a:lnTo>
                    <a:pt x="61" y="0"/>
                  </a:lnTo>
                  <a:lnTo>
                    <a:pt x="10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32"/>
            <p:cNvSpPr>
              <a:spLocks noChangeShapeType="1"/>
            </p:cNvSpPr>
            <p:nvPr/>
          </p:nvSpPr>
          <p:spPr bwMode="auto">
            <a:xfrm>
              <a:off x="2551" y="2237"/>
              <a:ext cx="1" cy="156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2489" y="3789"/>
              <a:ext cx="121" cy="106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61" y="106"/>
                </a:cxn>
                <a:cxn ang="0">
                  <a:pos x="0" y="0"/>
                </a:cxn>
                <a:cxn ang="0">
                  <a:pos x="121" y="0"/>
                </a:cxn>
              </a:cxnLst>
              <a:rect l="0" t="0" r="r" b="b"/>
              <a:pathLst>
                <a:path w="121" h="106">
                  <a:moveTo>
                    <a:pt x="121" y="0"/>
                  </a:moveTo>
                  <a:lnTo>
                    <a:pt x="61" y="106"/>
                  </a:lnTo>
                  <a:lnTo>
                    <a:pt x="0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3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78" y="4047"/>
              <a:ext cx="2337" cy="1243"/>
            </a:xfrm>
            <a:prstGeom prst="rect">
              <a:avLst/>
            </a:prstGeom>
            <a:noFill/>
          </p:spPr>
        </p:pic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7679" y="3596"/>
              <a:ext cx="1559" cy="2057"/>
            </a:xfrm>
            <a:custGeom>
              <a:avLst/>
              <a:gdLst/>
              <a:ahLst/>
              <a:cxnLst>
                <a:cxn ang="0">
                  <a:pos x="192" y="2624"/>
                </a:cxn>
                <a:cxn ang="0">
                  <a:pos x="2128" y="2624"/>
                </a:cxn>
                <a:cxn ang="0">
                  <a:pos x="2128" y="2620"/>
                </a:cxn>
                <a:cxn ang="0">
                  <a:pos x="2320" y="2428"/>
                </a:cxn>
                <a:cxn ang="0">
                  <a:pos x="2320" y="2428"/>
                </a:cxn>
                <a:cxn ang="0">
                  <a:pos x="2320" y="2432"/>
                </a:cxn>
                <a:cxn ang="0">
                  <a:pos x="2320" y="192"/>
                </a:cxn>
                <a:cxn ang="0">
                  <a:pos x="2320" y="200"/>
                </a:cxn>
                <a:cxn ang="0">
                  <a:pos x="2128" y="8"/>
                </a:cxn>
                <a:cxn ang="0">
                  <a:pos x="2128" y="0"/>
                </a:cxn>
                <a:cxn ang="0">
                  <a:pos x="192" y="0"/>
                </a:cxn>
                <a:cxn ang="0">
                  <a:pos x="193" y="8"/>
                </a:cxn>
                <a:cxn ang="0">
                  <a:pos x="1" y="200"/>
                </a:cxn>
                <a:cxn ang="0">
                  <a:pos x="0" y="192"/>
                </a:cxn>
                <a:cxn ang="0">
                  <a:pos x="0" y="2432"/>
                </a:cxn>
                <a:cxn ang="0">
                  <a:pos x="1" y="2428"/>
                </a:cxn>
                <a:cxn ang="0">
                  <a:pos x="193" y="2620"/>
                </a:cxn>
                <a:cxn ang="0">
                  <a:pos x="192" y="2624"/>
                </a:cxn>
              </a:cxnLst>
              <a:rect l="0" t="0" r="r" b="b"/>
              <a:pathLst>
                <a:path w="2320" h="2624">
                  <a:moveTo>
                    <a:pt x="192" y="2624"/>
                  </a:moveTo>
                  <a:lnTo>
                    <a:pt x="2128" y="2624"/>
                  </a:lnTo>
                  <a:lnTo>
                    <a:pt x="2128" y="2620"/>
                  </a:lnTo>
                  <a:cubicBezTo>
                    <a:pt x="2234" y="2620"/>
                    <a:pt x="2320" y="2534"/>
                    <a:pt x="2320" y="2428"/>
                  </a:cubicBezTo>
                  <a:cubicBezTo>
                    <a:pt x="2320" y="2428"/>
                    <a:pt x="2320" y="2428"/>
                    <a:pt x="2320" y="2428"/>
                  </a:cubicBezTo>
                  <a:lnTo>
                    <a:pt x="2320" y="2432"/>
                  </a:lnTo>
                  <a:lnTo>
                    <a:pt x="2320" y="192"/>
                  </a:lnTo>
                  <a:lnTo>
                    <a:pt x="2320" y="200"/>
                  </a:lnTo>
                  <a:cubicBezTo>
                    <a:pt x="2320" y="94"/>
                    <a:pt x="2234" y="8"/>
                    <a:pt x="2128" y="8"/>
                  </a:cubicBezTo>
                  <a:lnTo>
                    <a:pt x="2128" y="0"/>
                  </a:lnTo>
                  <a:lnTo>
                    <a:pt x="192" y="0"/>
                  </a:lnTo>
                  <a:lnTo>
                    <a:pt x="193" y="8"/>
                  </a:lnTo>
                  <a:cubicBezTo>
                    <a:pt x="87" y="8"/>
                    <a:pt x="1" y="94"/>
                    <a:pt x="1" y="200"/>
                  </a:cubicBezTo>
                  <a:lnTo>
                    <a:pt x="0" y="192"/>
                  </a:lnTo>
                  <a:lnTo>
                    <a:pt x="0" y="2432"/>
                  </a:lnTo>
                  <a:lnTo>
                    <a:pt x="1" y="2428"/>
                  </a:lnTo>
                  <a:cubicBezTo>
                    <a:pt x="1" y="2534"/>
                    <a:pt x="87" y="2620"/>
                    <a:pt x="193" y="2620"/>
                  </a:cubicBezTo>
                  <a:lnTo>
                    <a:pt x="192" y="26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8"/>
            <p:cNvSpPr>
              <a:spLocks/>
            </p:cNvSpPr>
            <p:nvPr/>
          </p:nvSpPr>
          <p:spPr bwMode="auto">
            <a:xfrm>
              <a:off x="7679" y="3596"/>
              <a:ext cx="1559" cy="2057"/>
            </a:xfrm>
            <a:custGeom>
              <a:avLst/>
              <a:gdLst/>
              <a:ahLst/>
              <a:cxnLst>
                <a:cxn ang="0">
                  <a:pos x="192" y="2624"/>
                </a:cxn>
                <a:cxn ang="0">
                  <a:pos x="2128" y="2624"/>
                </a:cxn>
                <a:cxn ang="0">
                  <a:pos x="2128" y="2620"/>
                </a:cxn>
                <a:cxn ang="0">
                  <a:pos x="2320" y="2428"/>
                </a:cxn>
                <a:cxn ang="0">
                  <a:pos x="2320" y="2428"/>
                </a:cxn>
                <a:cxn ang="0">
                  <a:pos x="2320" y="2432"/>
                </a:cxn>
                <a:cxn ang="0">
                  <a:pos x="2320" y="192"/>
                </a:cxn>
                <a:cxn ang="0">
                  <a:pos x="2320" y="200"/>
                </a:cxn>
                <a:cxn ang="0">
                  <a:pos x="2128" y="8"/>
                </a:cxn>
                <a:cxn ang="0">
                  <a:pos x="2128" y="0"/>
                </a:cxn>
                <a:cxn ang="0">
                  <a:pos x="192" y="0"/>
                </a:cxn>
                <a:cxn ang="0">
                  <a:pos x="193" y="8"/>
                </a:cxn>
                <a:cxn ang="0">
                  <a:pos x="1" y="200"/>
                </a:cxn>
                <a:cxn ang="0">
                  <a:pos x="0" y="192"/>
                </a:cxn>
                <a:cxn ang="0">
                  <a:pos x="0" y="2432"/>
                </a:cxn>
                <a:cxn ang="0">
                  <a:pos x="1" y="2428"/>
                </a:cxn>
                <a:cxn ang="0">
                  <a:pos x="193" y="2620"/>
                </a:cxn>
                <a:cxn ang="0">
                  <a:pos x="192" y="2624"/>
                </a:cxn>
              </a:cxnLst>
              <a:rect l="0" t="0" r="r" b="b"/>
              <a:pathLst>
                <a:path w="2320" h="2624">
                  <a:moveTo>
                    <a:pt x="192" y="2624"/>
                  </a:moveTo>
                  <a:lnTo>
                    <a:pt x="2128" y="2624"/>
                  </a:lnTo>
                  <a:lnTo>
                    <a:pt x="2128" y="2620"/>
                  </a:lnTo>
                  <a:cubicBezTo>
                    <a:pt x="2234" y="2620"/>
                    <a:pt x="2320" y="2534"/>
                    <a:pt x="2320" y="2428"/>
                  </a:cubicBezTo>
                  <a:cubicBezTo>
                    <a:pt x="2320" y="2428"/>
                    <a:pt x="2320" y="2428"/>
                    <a:pt x="2320" y="2428"/>
                  </a:cubicBezTo>
                  <a:lnTo>
                    <a:pt x="2320" y="2432"/>
                  </a:lnTo>
                  <a:lnTo>
                    <a:pt x="2320" y="192"/>
                  </a:lnTo>
                  <a:lnTo>
                    <a:pt x="2320" y="200"/>
                  </a:lnTo>
                  <a:cubicBezTo>
                    <a:pt x="2320" y="94"/>
                    <a:pt x="2234" y="8"/>
                    <a:pt x="2128" y="8"/>
                  </a:cubicBezTo>
                  <a:lnTo>
                    <a:pt x="2128" y="0"/>
                  </a:lnTo>
                  <a:lnTo>
                    <a:pt x="192" y="0"/>
                  </a:lnTo>
                  <a:lnTo>
                    <a:pt x="193" y="8"/>
                  </a:lnTo>
                  <a:cubicBezTo>
                    <a:pt x="87" y="8"/>
                    <a:pt x="1" y="94"/>
                    <a:pt x="1" y="200"/>
                  </a:cubicBezTo>
                  <a:lnTo>
                    <a:pt x="0" y="192"/>
                  </a:lnTo>
                  <a:lnTo>
                    <a:pt x="0" y="2432"/>
                  </a:lnTo>
                  <a:lnTo>
                    <a:pt x="1" y="2428"/>
                  </a:lnTo>
                  <a:cubicBezTo>
                    <a:pt x="1" y="2534"/>
                    <a:pt x="87" y="2620"/>
                    <a:pt x="193" y="2620"/>
                  </a:cubicBezTo>
                  <a:lnTo>
                    <a:pt x="192" y="2624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7"/>
            <p:cNvSpPr>
              <a:spLocks noChangeArrowheads="1"/>
            </p:cNvSpPr>
            <p:nvPr/>
          </p:nvSpPr>
          <p:spPr bwMode="auto">
            <a:xfrm>
              <a:off x="7816" y="4229"/>
              <a:ext cx="1139" cy="1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Vietnam Register System database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>
              <a:off x="7816" y="3245"/>
              <a:ext cx="870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Web service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25"/>
            <p:cNvSpPr>
              <a:spLocks noChangeShapeType="1"/>
            </p:cNvSpPr>
            <p:nvPr/>
          </p:nvSpPr>
          <p:spPr bwMode="auto">
            <a:xfrm flipV="1">
              <a:off x="1973" y="1531"/>
              <a:ext cx="1" cy="119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1912" y="1425"/>
              <a:ext cx="106" cy="12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61" y="0"/>
                </a:cxn>
                <a:cxn ang="0">
                  <a:pos x="106" y="121"/>
                </a:cxn>
                <a:cxn ang="0">
                  <a:pos x="0" y="121"/>
                </a:cxn>
              </a:cxnLst>
              <a:rect l="0" t="0" r="r" b="b"/>
              <a:pathLst>
                <a:path w="106" h="121">
                  <a:moveTo>
                    <a:pt x="0" y="121"/>
                  </a:moveTo>
                  <a:lnTo>
                    <a:pt x="61" y="0"/>
                  </a:lnTo>
                  <a:lnTo>
                    <a:pt x="106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2550" y="1334"/>
              <a:ext cx="1" cy="57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2489" y="1895"/>
              <a:ext cx="121" cy="121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61" y="121"/>
                </a:cxn>
                <a:cxn ang="0">
                  <a:pos x="0" y="0"/>
                </a:cxn>
                <a:cxn ang="0">
                  <a:pos x="121" y="0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61" y="121"/>
                  </a:lnTo>
                  <a:lnTo>
                    <a:pt x="0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21"/>
            <p:cNvSpPr>
              <a:spLocks noChangeShapeType="1"/>
            </p:cNvSpPr>
            <p:nvPr/>
          </p:nvSpPr>
          <p:spPr bwMode="auto">
            <a:xfrm>
              <a:off x="7026" y="4335"/>
              <a:ext cx="56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"/>
            <p:cNvSpPr>
              <a:spLocks/>
            </p:cNvSpPr>
            <p:nvPr/>
          </p:nvSpPr>
          <p:spPr bwMode="auto">
            <a:xfrm>
              <a:off x="7573" y="4289"/>
              <a:ext cx="106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46"/>
                </a:cxn>
                <a:cxn ang="0">
                  <a:pos x="0" y="106"/>
                </a:cxn>
                <a:cxn ang="0">
                  <a:pos x="0" y="0"/>
                </a:cxn>
              </a:cxnLst>
              <a:rect l="0" t="0" r="r" b="b"/>
              <a:pathLst>
                <a:path w="106" h="106">
                  <a:moveTo>
                    <a:pt x="0" y="0"/>
                  </a:moveTo>
                  <a:lnTo>
                    <a:pt x="106" y="46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 flipH="1">
              <a:off x="6981" y="4774"/>
              <a:ext cx="698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auto">
            <a:xfrm>
              <a:off x="6875" y="4714"/>
              <a:ext cx="121" cy="121"/>
            </a:xfrm>
            <a:custGeom>
              <a:avLst/>
              <a:gdLst/>
              <a:ahLst/>
              <a:cxnLst>
                <a:cxn ang="0">
                  <a:pos x="121" y="121"/>
                </a:cxn>
                <a:cxn ang="0">
                  <a:pos x="0" y="60"/>
                </a:cxn>
                <a:cxn ang="0">
                  <a:pos x="121" y="0"/>
                </a:cxn>
                <a:cxn ang="0">
                  <a:pos x="121" y="121"/>
                </a:cxn>
              </a:cxnLst>
              <a:rect l="0" t="0" r="r" b="b"/>
              <a:pathLst>
                <a:path w="121" h="121">
                  <a:moveTo>
                    <a:pt x="121" y="121"/>
                  </a:moveTo>
                  <a:lnTo>
                    <a:pt x="0" y="60"/>
                  </a:lnTo>
                  <a:lnTo>
                    <a:pt x="121" y="0"/>
                  </a:lnTo>
                  <a:lnTo>
                    <a:pt x="12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7"/>
            <p:cNvSpPr>
              <a:spLocks noChangeShapeType="1"/>
            </p:cNvSpPr>
            <p:nvPr/>
          </p:nvSpPr>
          <p:spPr bwMode="auto">
            <a:xfrm>
              <a:off x="4714" y="4259"/>
              <a:ext cx="476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5175" y="4213"/>
              <a:ext cx="106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46"/>
                </a:cxn>
                <a:cxn ang="0">
                  <a:pos x="0" y="107"/>
                </a:cxn>
                <a:cxn ang="0">
                  <a:pos x="0" y="0"/>
                </a:cxn>
              </a:cxnLst>
              <a:rect l="0" t="0" r="r" b="b"/>
              <a:pathLst>
                <a:path w="106" h="107">
                  <a:moveTo>
                    <a:pt x="0" y="0"/>
                  </a:moveTo>
                  <a:lnTo>
                    <a:pt x="106" y="46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5"/>
            <p:cNvSpPr>
              <a:spLocks noChangeShapeType="1"/>
            </p:cNvSpPr>
            <p:nvPr/>
          </p:nvSpPr>
          <p:spPr bwMode="auto">
            <a:xfrm flipH="1">
              <a:off x="4714" y="4698"/>
              <a:ext cx="567" cy="16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4629" y="4653"/>
              <a:ext cx="85" cy="122"/>
            </a:xfrm>
            <a:custGeom>
              <a:avLst/>
              <a:gdLst/>
              <a:ahLst/>
              <a:cxnLst>
                <a:cxn ang="0">
                  <a:pos x="121" y="106"/>
                </a:cxn>
                <a:cxn ang="0">
                  <a:pos x="0" y="45"/>
                </a:cxn>
                <a:cxn ang="0">
                  <a:pos x="121" y="0"/>
                </a:cxn>
                <a:cxn ang="0">
                  <a:pos x="121" y="106"/>
                </a:cxn>
              </a:cxnLst>
              <a:rect l="0" t="0" r="r" b="b"/>
              <a:pathLst>
                <a:path w="121" h="106">
                  <a:moveTo>
                    <a:pt x="121" y="106"/>
                  </a:moveTo>
                  <a:lnTo>
                    <a:pt x="0" y="45"/>
                  </a:lnTo>
                  <a:lnTo>
                    <a:pt x="121" y="0"/>
                  </a:lnTo>
                  <a:lnTo>
                    <a:pt x="121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/>
            <p:cNvSpPr>
              <a:spLocks/>
            </p:cNvSpPr>
            <p:nvPr/>
          </p:nvSpPr>
          <p:spPr bwMode="auto">
            <a:xfrm>
              <a:off x="653" y="120"/>
              <a:ext cx="3355" cy="1309"/>
            </a:xfrm>
            <a:custGeom>
              <a:avLst/>
              <a:gdLst/>
              <a:ahLst/>
              <a:cxnLst>
                <a:cxn ang="0">
                  <a:pos x="192" y="1377"/>
                </a:cxn>
                <a:cxn ang="0">
                  <a:pos x="3344" y="1377"/>
                </a:cxn>
                <a:cxn ang="0">
                  <a:pos x="3346" y="1382"/>
                </a:cxn>
                <a:cxn ang="0">
                  <a:pos x="3538" y="1190"/>
                </a:cxn>
                <a:cxn ang="0">
                  <a:pos x="3538" y="1190"/>
                </a:cxn>
                <a:cxn ang="0">
                  <a:pos x="3536" y="1185"/>
                </a:cxn>
                <a:cxn ang="0">
                  <a:pos x="3536" y="193"/>
                </a:cxn>
                <a:cxn ang="0">
                  <a:pos x="3538" y="192"/>
                </a:cxn>
                <a:cxn ang="0">
                  <a:pos x="3346" y="0"/>
                </a:cxn>
                <a:cxn ang="0">
                  <a:pos x="3344" y="1"/>
                </a:cxn>
                <a:cxn ang="0">
                  <a:pos x="192" y="1"/>
                </a:cxn>
                <a:cxn ang="0">
                  <a:pos x="197" y="0"/>
                </a:cxn>
                <a:cxn ang="0">
                  <a:pos x="5" y="192"/>
                </a:cxn>
                <a:cxn ang="0">
                  <a:pos x="0" y="193"/>
                </a:cxn>
                <a:cxn ang="0">
                  <a:pos x="0" y="1185"/>
                </a:cxn>
                <a:cxn ang="0">
                  <a:pos x="5" y="1190"/>
                </a:cxn>
                <a:cxn ang="0">
                  <a:pos x="197" y="1382"/>
                </a:cxn>
                <a:cxn ang="0">
                  <a:pos x="192" y="1377"/>
                </a:cxn>
              </a:cxnLst>
              <a:rect l="0" t="0" r="r" b="b"/>
              <a:pathLst>
                <a:path w="3538" h="1382">
                  <a:moveTo>
                    <a:pt x="192" y="1377"/>
                  </a:moveTo>
                  <a:lnTo>
                    <a:pt x="3344" y="1377"/>
                  </a:lnTo>
                  <a:lnTo>
                    <a:pt x="3346" y="1382"/>
                  </a:lnTo>
                  <a:cubicBezTo>
                    <a:pt x="3452" y="1382"/>
                    <a:pt x="3538" y="1296"/>
                    <a:pt x="3538" y="1190"/>
                  </a:cubicBezTo>
                  <a:cubicBezTo>
                    <a:pt x="3538" y="1190"/>
                    <a:pt x="3538" y="1190"/>
                    <a:pt x="3538" y="1190"/>
                  </a:cubicBezTo>
                  <a:lnTo>
                    <a:pt x="3536" y="1185"/>
                  </a:lnTo>
                  <a:lnTo>
                    <a:pt x="3536" y="193"/>
                  </a:lnTo>
                  <a:lnTo>
                    <a:pt x="3538" y="192"/>
                  </a:lnTo>
                  <a:cubicBezTo>
                    <a:pt x="3538" y="86"/>
                    <a:pt x="3452" y="0"/>
                    <a:pt x="3346" y="0"/>
                  </a:cubicBezTo>
                  <a:lnTo>
                    <a:pt x="3344" y="1"/>
                  </a:lnTo>
                  <a:lnTo>
                    <a:pt x="192" y="1"/>
                  </a:lnTo>
                  <a:lnTo>
                    <a:pt x="197" y="0"/>
                  </a:lnTo>
                  <a:cubicBezTo>
                    <a:pt x="91" y="0"/>
                    <a:pt x="5" y="86"/>
                    <a:pt x="5" y="192"/>
                  </a:cubicBezTo>
                  <a:lnTo>
                    <a:pt x="0" y="193"/>
                  </a:lnTo>
                  <a:lnTo>
                    <a:pt x="0" y="1185"/>
                  </a:lnTo>
                  <a:lnTo>
                    <a:pt x="5" y="1190"/>
                  </a:lnTo>
                  <a:cubicBezTo>
                    <a:pt x="5" y="1296"/>
                    <a:pt x="91" y="1382"/>
                    <a:pt x="197" y="1382"/>
                  </a:cubicBezTo>
                  <a:lnTo>
                    <a:pt x="192" y="137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653" y="120"/>
              <a:ext cx="3355" cy="1309"/>
            </a:xfrm>
            <a:custGeom>
              <a:avLst/>
              <a:gdLst/>
              <a:ahLst/>
              <a:cxnLst>
                <a:cxn ang="0">
                  <a:pos x="192" y="1377"/>
                </a:cxn>
                <a:cxn ang="0">
                  <a:pos x="3344" y="1377"/>
                </a:cxn>
                <a:cxn ang="0">
                  <a:pos x="3346" y="1382"/>
                </a:cxn>
                <a:cxn ang="0">
                  <a:pos x="3538" y="1190"/>
                </a:cxn>
                <a:cxn ang="0">
                  <a:pos x="3538" y="1190"/>
                </a:cxn>
                <a:cxn ang="0">
                  <a:pos x="3536" y="1185"/>
                </a:cxn>
                <a:cxn ang="0">
                  <a:pos x="3536" y="193"/>
                </a:cxn>
                <a:cxn ang="0">
                  <a:pos x="3538" y="192"/>
                </a:cxn>
                <a:cxn ang="0">
                  <a:pos x="3346" y="0"/>
                </a:cxn>
                <a:cxn ang="0">
                  <a:pos x="3344" y="1"/>
                </a:cxn>
                <a:cxn ang="0">
                  <a:pos x="192" y="1"/>
                </a:cxn>
                <a:cxn ang="0">
                  <a:pos x="197" y="0"/>
                </a:cxn>
                <a:cxn ang="0">
                  <a:pos x="5" y="192"/>
                </a:cxn>
                <a:cxn ang="0">
                  <a:pos x="0" y="193"/>
                </a:cxn>
                <a:cxn ang="0">
                  <a:pos x="0" y="1185"/>
                </a:cxn>
                <a:cxn ang="0">
                  <a:pos x="5" y="1190"/>
                </a:cxn>
                <a:cxn ang="0">
                  <a:pos x="197" y="1382"/>
                </a:cxn>
                <a:cxn ang="0">
                  <a:pos x="192" y="1377"/>
                </a:cxn>
              </a:cxnLst>
              <a:rect l="0" t="0" r="r" b="b"/>
              <a:pathLst>
                <a:path w="3538" h="1382">
                  <a:moveTo>
                    <a:pt x="192" y="1377"/>
                  </a:moveTo>
                  <a:lnTo>
                    <a:pt x="3344" y="1377"/>
                  </a:lnTo>
                  <a:lnTo>
                    <a:pt x="3346" y="1382"/>
                  </a:lnTo>
                  <a:cubicBezTo>
                    <a:pt x="3452" y="1382"/>
                    <a:pt x="3538" y="1296"/>
                    <a:pt x="3538" y="1190"/>
                  </a:cubicBezTo>
                  <a:cubicBezTo>
                    <a:pt x="3538" y="1190"/>
                    <a:pt x="3538" y="1190"/>
                    <a:pt x="3538" y="1190"/>
                  </a:cubicBezTo>
                  <a:lnTo>
                    <a:pt x="3536" y="1185"/>
                  </a:lnTo>
                  <a:lnTo>
                    <a:pt x="3536" y="193"/>
                  </a:lnTo>
                  <a:lnTo>
                    <a:pt x="3538" y="192"/>
                  </a:lnTo>
                  <a:cubicBezTo>
                    <a:pt x="3538" y="86"/>
                    <a:pt x="3452" y="0"/>
                    <a:pt x="3346" y="0"/>
                  </a:cubicBezTo>
                  <a:lnTo>
                    <a:pt x="3344" y="1"/>
                  </a:lnTo>
                  <a:lnTo>
                    <a:pt x="192" y="1"/>
                  </a:lnTo>
                  <a:lnTo>
                    <a:pt x="197" y="0"/>
                  </a:lnTo>
                  <a:cubicBezTo>
                    <a:pt x="91" y="0"/>
                    <a:pt x="5" y="86"/>
                    <a:pt x="5" y="192"/>
                  </a:cubicBezTo>
                  <a:lnTo>
                    <a:pt x="0" y="193"/>
                  </a:lnTo>
                  <a:lnTo>
                    <a:pt x="0" y="1185"/>
                  </a:lnTo>
                  <a:lnTo>
                    <a:pt x="5" y="1190"/>
                  </a:lnTo>
                  <a:cubicBezTo>
                    <a:pt x="5" y="1296"/>
                    <a:pt x="91" y="1382"/>
                    <a:pt x="197" y="1382"/>
                  </a:cubicBezTo>
                  <a:lnTo>
                    <a:pt x="192" y="1377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1"/>
            <p:cNvSpPr>
              <a:spLocks noChangeArrowheads="1"/>
            </p:cNvSpPr>
            <p:nvPr/>
          </p:nvSpPr>
          <p:spPr bwMode="auto">
            <a:xfrm>
              <a:off x="941" y="30"/>
              <a:ext cx="455" cy="1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"/>
            <p:cNvSpPr>
              <a:spLocks noChangeArrowheads="1"/>
            </p:cNvSpPr>
            <p:nvPr/>
          </p:nvSpPr>
          <p:spPr bwMode="auto">
            <a:xfrm>
              <a:off x="941" y="0"/>
              <a:ext cx="49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Clients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1144" y="612"/>
              <a:ext cx="61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Browse</a:t>
              </a: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Mincho" pitchFamily="49" charset="-128"/>
                  <a:cs typeface="Calibri" pitchFamily="34" charset="0"/>
                </a:rPr>
                <a:t>r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8"/>
            <p:cNvSpPr>
              <a:spLocks noChangeArrowheads="1"/>
            </p:cNvSpPr>
            <p:nvPr/>
          </p:nvSpPr>
          <p:spPr bwMode="auto">
            <a:xfrm>
              <a:off x="2807" y="697"/>
              <a:ext cx="76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PNRS app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7"/>
            <p:cNvSpPr>
              <a:spLocks noChangeArrowheads="1"/>
            </p:cNvSpPr>
            <p:nvPr/>
          </p:nvSpPr>
          <p:spPr bwMode="auto">
            <a:xfrm>
              <a:off x="1593" y="2570"/>
              <a:ext cx="744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Get data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6"/>
            <p:cNvSpPr>
              <a:spLocks noChangeArrowheads="1"/>
            </p:cNvSpPr>
            <p:nvPr/>
          </p:nvSpPr>
          <p:spPr bwMode="auto">
            <a:xfrm>
              <a:off x="2078" y="1895"/>
              <a:ext cx="84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Update data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5"/>
            <p:cNvSpPr>
              <a:spLocks noChangeArrowheads="1"/>
            </p:cNvSpPr>
            <p:nvPr/>
          </p:nvSpPr>
          <p:spPr bwMode="auto">
            <a:xfrm>
              <a:off x="4403" y="702"/>
              <a:ext cx="1336" cy="7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2349" y="453"/>
              <a:ext cx="1547" cy="72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3"/>
            <p:cNvSpPr>
              <a:spLocks noChangeArrowheads="1"/>
            </p:cNvSpPr>
            <p:nvPr/>
          </p:nvSpPr>
          <p:spPr bwMode="auto">
            <a:xfrm>
              <a:off x="2079" y="603"/>
              <a:ext cx="516" cy="18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2"/>
            <p:cNvSpPr>
              <a:spLocks noChangeArrowheads="1"/>
            </p:cNvSpPr>
            <p:nvPr/>
          </p:nvSpPr>
          <p:spPr bwMode="auto">
            <a:xfrm>
              <a:off x="2079" y="902"/>
              <a:ext cx="516" cy="18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2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953000" cy="563562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</a:rPr>
              <a:t>Component Design Application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39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638"/>
            <a:ext cx="5562600" cy="563562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</a:rPr>
              <a:t>Component Design - Website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7" y="1739606"/>
            <a:ext cx="7974013" cy="42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lu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Project Result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09800" y="2209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Product Result</a:t>
            </a:r>
            <a:endParaRPr lang="en-US" sz="2000" dirty="0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296025" y="2438400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209800" y="3048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Project Result</a:t>
            </a:r>
            <a:endParaRPr lang="en-US" sz="2000" dirty="0"/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296025" y="3276600"/>
            <a:ext cx="333375" cy="304800"/>
            <a:chOff x="2078" y="1680"/>
            <a:chExt cx="1615" cy="1615"/>
          </a:xfrm>
        </p:grpSpPr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2209800" y="3886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000" dirty="0" smtClean="0"/>
              <a:t>Lesson Learn</a:t>
            </a:r>
            <a:endParaRPr lang="en-US" sz="2000" dirty="0" smtClean="0"/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6296025" y="4114800"/>
            <a:ext cx="333375" cy="304800"/>
            <a:chOff x="2078" y="1680"/>
            <a:chExt cx="1615" cy="1615"/>
          </a:xfrm>
        </p:grpSpPr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46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Product Result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539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Finish all target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 number plate recognition in Application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Website : manager ticket monthly, reports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Crawl from Vietnam Register System’s database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Limitation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Charging mode manually, not automatic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 plate recognition  is still limited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4953000" cy="5635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Product Result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Future Extension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62666" y="1981200"/>
            <a:ext cx="7390734" cy="3505119"/>
            <a:chOff x="323" y="1388"/>
            <a:chExt cx="4961" cy="2329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1837" y="1891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3560" y="1891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gray">
            <a:xfrm>
              <a:off x="3923" y="1392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gray">
            <a:xfrm>
              <a:off x="3923" y="1392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gray">
            <a:xfrm>
              <a:off x="4012" y="1481"/>
              <a:ext cx="1183" cy="118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gray">
            <a:xfrm>
              <a:off x="4032" y="1488"/>
              <a:ext cx="1183" cy="118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gray">
            <a:xfrm>
              <a:off x="4076" y="1540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476" y="1388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476" y="1388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566" y="1477"/>
              <a:ext cx="1185" cy="118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566" y="1479"/>
              <a:ext cx="1186" cy="118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624" y="1536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641" y="1552"/>
              <a:ext cx="1031" cy="1031"/>
              <a:chOff x="4166" y="1706"/>
              <a:chExt cx="1252" cy="1252"/>
            </a:xfrm>
          </p:grpSpPr>
          <p:sp>
            <p:nvSpPr>
              <p:cNvPr id="41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2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3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200" y="1392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00" y="1392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89" y="1481"/>
              <a:ext cx="1184" cy="118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290" y="1483"/>
              <a:ext cx="1183" cy="118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48" y="1540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2365" y="1552"/>
              <a:ext cx="1031" cy="1031"/>
              <a:chOff x="4166" y="1706"/>
              <a:chExt cx="1252" cy="1252"/>
            </a:xfrm>
          </p:grpSpPr>
          <p:sp>
            <p:nvSpPr>
              <p:cNvPr id="37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8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9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0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4095" y="1552"/>
              <a:ext cx="1031" cy="1031"/>
              <a:chOff x="4166" y="1706"/>
              <a:chExt cx="1252" cy="1252"/>
            </a:xfrm>
          </p:grpSpPr>
          <p:sp>
            <p:nvSpPr>
              <p:cNvPr id="33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5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7" name="AutoShape 35"/>
            <p:cNvSpPr>
              <a:spLocks noChangeArrowheads="1"/>
            </p:cNvSpPr>
            <p:nvPr/>
          </p:nvSpPr>
          <p:spPr bwMode="gray">
            <a:xfrm>
              <a:off x="323" y="3008"/>
              <a:ext cx="1586" cy="709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Continue develop </a:t>
              </a:r>
            </a:p>
            <a:p>
              <a:pPr algn="ctr" eaLnBrk="0" hangingPunct="0">
                <a:defRPr/>
              </a:pPr>
              <a:r>
                <a:rPr 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number plate auto</a:t>
              </a:r>
            </a:p>
            <a:p>
              <a:pPr algn="ctr" eaLnBrk="0" hangingPunct="0">
                <a:defRPr/>
              </a:pPr>
              <a:r>
                <a:rPr 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recognition better</a:t>
              </a: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endParaRPr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gray">
            <a:xfrm>
              <a:off x="2164" y="2987"/>
              <a:ext cx="1469" cy="730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Migrate with</a:t>
              </a:r>
            </a:p>
            <a:p>
              <a:pPr algn="ctr" eaLnBrk="0" hangingPunct="0">
                <a:defRPr/>
              </a:pPr>
              <a:r>
                <a:rPr 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online payment</a:t>
              </a:r>
            </a:p>
            <a:p>
              <a:pPr algn="ctr" eaLnBrk="0" hangingPunct="0">
                <a:defRPr/>
              </a:pPr>
              <a:r>
                <a:rPr 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system</a:t>
              </a: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endParaRPr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gray">
            <a:xfrm>
              <a:off x="4005" y="3008"/>
              <a:ext cx="1279" cy="658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The actual </a:t>
              </a:r>
            </a:p>
            <a:p>
              <a:pPr algn="ctr" eaLnBrk="0" hangingPunct="0">
                <a:defRPr/>
              </a:pPr>
              <a:r>
                <a:rPr 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deployment</a:t>
              </a: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endParaRPr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665" y="1933"/>
              <a:ext cx="987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Technical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gray">
            <a:xfrm>
              <a:off x="2417" y="1933"/>
              <a:ext cx="940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Payment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gray">
            <a:xfrm>
              <a:off x="4047" y="1945"/>
              <a:ext cx="1135" cy="2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200" dirty="0" smtClean="0">
                  <a:solidFill>
                    <a:srgbClr val="000000"/>
                  </a:solidFill>
                </a:rPr>
                <a:t>Deployment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5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Project Result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524001"/>
            <a:ext cx="8839200" cy="20774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 of code : 12197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 of test cases :  393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 of passed case : 388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 of bug : 152</a:t>
            </a:r>
          </a:p>
          <a:p>
            <a:pPr lvl="1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Deliverable 6 report.</a:t>
            </a: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gray">
          <a:xfrm>
            <a:off x="304800" y="3892550"/>
            <a:ext cx="3810000" cy="2228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gray">
          <a:xfrm rot="5400000">
            <a:off x="3941762" y="472440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838200" y="3810000"/>
            <a:ext cx="2743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indent="-285750">
              <a:lnSpc>
                <a:spcPct val="200000"/>
              </a:lnSpc>
              <a:buBlip>
                <a:blip r:embed="rId2"/>
              </a:buBlip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Unit test</a:t>
            </a:r>
          </a:p>
          <a:p>
            <a:pPr lvl="1" indent="-285750">
              <a:lnSpc>
                <a:spcPct val="200000"/>
              </a:lnSpc>
              <a:buBlip>
                <a:blip r:embed="rId2"/>
              </a:buBlip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Integration test</a:t>
            </a:r>
          </a:p>
          <a:p>
            <a:pPr lvl="1" indent="-285750">
              <a:lnSpc>
                <a:spcPct val="200000"/>
              </a:lnSpc>
              <a:buBlip>
                <a:blip r:embed="rId2"/>
              </a:buBlip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 test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gray">
          <a:xfrm>
            <a:off x="4876800" y="3919220"/>
            <a:ext cx="3810000" cy="22021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gray">
          <a:xfrm>
            <a:off x="5181600" y="4599671"/>
            <a:ext cx="3352800" cy="65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indent="-285750">
              <a:lnSpc>
                <a:spcPct val="200000"/>
              </a:lnSpc>
              <a:buBlip>
                <a:blip r:embed="rId2"/>
              </a:buBlip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Performance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test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gray">
          <a:xfrm rot="5400000">
            <a:off x="4703762" y="4724400"/>
            <a:ext cx="346075" cy="34607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" descr="C:\Users\VuongNM\Downloads\1303585163_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VuongNM\Downloads\1303585229_Delet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31242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Test Report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test 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66693"/>
            <a:ext cx="8436013" cy="3314907"/>
          </a:xfrm>
          <a:prstGeom prst="rect">
            <a:avLst/>
          </a:prstGeom>
        </p:spPr>
      </p:pic>
      <p:pic>
        <p:nvPicPr>
          <p:cNvPr id="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Part 1 : Introduction</a:t>
            </a: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09800" y="1905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Group’s member</a:t>
            </a:r>
            <a:endParaRPr lang="en-US" sz="2000" dirty="0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296025" y="2133600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209800" y="2667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Current Situation</a:t>
            </a:r>
            <a:endParaRPr lang="en-US" sz="2000" dirty="0"/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296025" y="2895600"/>
            <a:ext cx="333375" cy="304800"/>
            <a:chOff x="2078" y="1680"/>
            <a:chExt cx="1615" cy="1615"/>
          </a:xfrm>
        </p:grpSpPr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2209800" y="3429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Ideas Project Approach</a:t>
            </a:r>
            <a:endParaRPr lang="en-US" sz="2000" dirty="0"/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6296025" y="3657600"/>
            <a:ext cx="333375" cy="304800"/>
            <a:chOff x="2078" y="1680"/>
            <a:chExt cx="1615" cy="1615"/>
          </a:xfrm>
        </p:grpSpPr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" name="AutoShape 73"/>
          <p:cNvSpPr>
            <a:spLocks noChangeArrowheads="1"/>
          </p:cNvSpPr>
          <p:nvPr/>
        </p:nvSpPr>
        <p:spPr bwMode="auto">
          <a:xfrm>
            <a:off x="2209800" y="4191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System Overview</a:t>
            </a:r>
            <a:endParaRPr lang="en-US" sz="2000" dirty="0"/>
          </a:p>
        </p:txBody>
      </p:sp>
      <p:grpSp>
        <p:nvGrpSpPr>
          <p:cNvPr id="31" name="Group 74"/>
          <p:cNvGrpSpPr>
            <a:grpSpLocks/>
          </p:cNvGrpSpPr>
          <p:nvPr/>
        </p:nvGrpSpPr>
        <p:grpSpPr bwMode="auto">
          <a:xfrm>
            <a:off x="6296025" y="4419600"/>
            <a:ext cx="333375" cy="304800"/>
            <a:chOff x="2078" y="1680"/>
            <a:chExt cx="1615" cy="1615"/>
          </a:xfrm>
        </p:grpSpPr>
        <p:sp>
          <p:nvSpPr>
            <p:cNvPr id="32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8" name="AutoShape 81"/>
          <p:cNvSpPr>
            <a:spLocks noChangeArrowheads="1"/>
          </p:cNvSpPr>
          <p:nvPr/>
        </p:nvSpPr>
        <p:spPr bwMode="auto">
          <a:xfrm>
            <a:off x="2209800" y="4953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Function Overview</a:t>
            </a:r>
            <a:endParaRPr lang="en-US" sz="2000" dirty="0"/>
          </a:p>
        </p:txBody>
      </p:sp>
      <p:grpSp>
        <p:nvGrpSpPr>
          <p:cNvPr id="39" name="Group 82"/>
          <p:cNvGrpSpPr>
            <a:grpSpLocks/>
          </p:cNvGrpSpPr>
          <p:nvPr/>
        </p:nvGrpSpPr>
        <p:grpSpPr bwMode="auto">
          <a:xfrm>
            <a:off x="6296025" y="5181600"/>
            <a:ext cx="333375" cy="304800"/>
            <a:chOff x="2078" y="1680"/>
            <a:chExt cx="1615" cy="1615"/>
          </a:xfrm>
        </p:grpSpPr>
        <p:sp>
          <p:nvSpPr>
            <p:cNvPr id="40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</a:rPr>
              <a:t>Lesson Learn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Freeform 4"/>
          <p:cNvSpPr>
            <a:spLocks noEditPoints="1"/>
          </p:cNvSpPr>
          <p:nvPr/>
        </p:nvSpPr>
        <p:spPr bwMode="gray">
          <a:xfrm>
            <a:off x="1066800" y="20574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219200" y="1600200"/>
            <a:ext cx="3657600" cy="4038600"/>
            <a:chOff x="816" y="1152"/>
            <a:chExt cx="2304" cy="2544"/>
          </a:xfrm>
        </p:grpSpPr>
        <p:sp>
          <p:nvSpPr>
            <p:cNvPr id="8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gray">
            <a:xfrm>
              <a:off x="2062" y="2736"/>
              <a:ext cx="1010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Software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process</a:t>
              </a:r>
              <a:endParaRPr lang="en-US" dirty="0"/>
            </a:p>
          </p:txBody>
        </p:sp>
        <p:sp>
          <p:nvSpPr>
            <p:cNvPr id="14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880" y="2268"/>
              <a:ext cx="864" cy="908"/>
              <a:chOff x="732" y="2112"/>
              <a:chExt cx="842" cy="860"/>
            </a:xfrm>
          </p:grpSpPr>
          <p:sp>
            <p:nvSpPr>
              <p:cNvPr id="28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9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2" name="Text Box 47"/>
              <p:cNvSpPr txBox="1">
                <a:spLocks noChangeArrowheads="1"/>
              </p:cNvSpPr>
              <p:nvPr/>
            </p:nvSpPr>
            <p:spPr bwMode="gray">
              <a:xfrm>
                <a:off x="734" y="2414"/>
                <a:ext cx="817" cy="2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Soft skill</a:t>
                </a:r>
                <a:endParaRPr lang="en-US" dirty="0"/>
              </a:p>
            </p:txBody>
          </p:sp>
        </p:grpSp>
        <p:sp>
          <p:nvSpPr>
            <p:cNvPr id="16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" name="Oval 51"/>
            <p:cNvSpPr>
              <a:spLocks noChangeArrowheads="1"/>
            </p:cNvSpPr>
            <p:nvPr/>
          </p:nvSpPr>
          <p:spPr bwMode="gray">
            <a:xfrm>
              <a:off x="879" y="1414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0" name="Oval 52"/>
            <p:cNvSpPr>
              <a:spLocks noChangeArrowheads="1"/>
            </p:cNvSpPr>
            <p:nvPr/>
          </p:nvSpPr>
          <p:spPr bwMode="gray">
            <a:xfrm>
              <a:off x="913" y="1430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1" name="Text Box 53"/>
            <p:cNvSpPr txBox="1">
              <a:spLocks noChangeArrowheads="1"/>
            </p:cNvSpPr>
            <p:nvPr/>
          </p:nvSpPr>
          <p:spPr bwMode="gray">
            <a:xfrm>
              <a:off x="834" y="1536"/>
              <a:ext cx="70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Technical</a:t>
              </a:r>
            </a:p>
            <a:p>
              <a:r>
                <a:rPr lang="en-US" sz="1600" b="1" dirty="0" smtClean="0">
                  <a:solidFill>
                    <a:srgbClr val="000000"/>
                  </a:solidFill>
                </a:rPr>
                <a:t>Skill</a:t>
              </a:r>
              <a:endParaRPr lang="en-US" sz="1600" dirty="0"/>
            </a:p>
          </p:txBody>
        </p:sp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1701" y="115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1724" y="117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gray">
            <a:xfrm>
              <a:off x="1687" y="1200"/>
              <a:ext cx="61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Real </a:t>
              </a:r>
            </a:p>
            <a:p>
              <a:r>
                <a:rPr lang="en-US" sz="1400" b="1" dirty="0" smtClean="0">
                  <a:solidFill>
                    <a:srgbClr val="000000"/>
                  </a:solidFill>
                </a:rPr>
                <a:t>Business</a:t>
              </a:r>
              <a:endParaRPr lang="en-US" dirty="0"/>
            </a:p>
          </p:txBody>
        </p:sp>
      </p:grp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6324600" y="3962400"/>
            <a:ext cx="2667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Experience</a:t>
            </a:r>
            <a:endParaRPr lang="en-US" sz="32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34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Demonstration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09800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Demo Application</a:t>
            </a:r>
            <a:endParaRPr lang="en-US" sz="2000" dirty="0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296025" y="2667000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209800" y="3581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Demo Website</a:t>
            </a:r>
            <a:endParaRPr lang="en-US" sz="2000" dirty="0"/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296025" y="3810000"/>
            <a:ext cx="333375" cy="304800"/>
            <a:chOff x="2078" y="1680"/>
            <a:chExt cx="1615" cy="1615"/>
          </a:xfrm>
        </p:grpSpPr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990600" y="2286000"/>
            <a:ext cx="5029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white">
          <a:xfrm>
            <a:off x="3886200" y="49530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8677275" y="35814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Group’s member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75194" y="2893040"/>
          <a:ext cx="5767471" cy="289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57542"/>
                <a:gridCol w="2509929"/>
              </a:tblGrid>
              <a:tr h="60821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Student ID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Hải Đăng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00357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Xuân Hiếu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00380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Văn Quân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00425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Anh Nhật Linh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00499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Nguyễn Duy Vũ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00521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51381" y="1752600"/>
          <a:ext cx="5840019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7985"/>
                <a:gridCol w="3512034"/>
              </a:tblGrid>
              <a:tr h="571088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Supervisor</a:t>
                      </a:r>
                      <a:endParaRPr lang="vi-V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Mr.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Nguyễn V</a:t>
                      </a:r>
                      <a:r>
                        <a:rPr lang="vi-VN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 Sang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Mr.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Huỳnh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Anh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Dũng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Mr. Nguyễn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endParaRPr lang="vi-V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Current Situation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Content Placeholder 4" descr="tac3jpg-105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636216"/>
            <a:ext cx="4578350" cy="4078784"/>
          </a:xfr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52400" y="1636216"/>
            <a:ext cx="4114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Blip>
                <a:blip r:embed="rId3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Traffic jam frequently occurs          at the toll booth traffic</a:t>
            </a:r>
          </a:p>
          <a:p>
            <a:pPr algn="just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Take a lot of time for buying ticket and checking ticket </a:t>
            </a:r>
          </a:p>
          <a:p>
            <a:pPr algn="just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Difficulties in management and vehicle traffic statistics</a:t>
            </a:r>
          </a:p>
        </p:txBody>
      </p:sp>
      <p:pic>
        <p:nvPicPr>
          <p:cNvPr id="10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Ideas Project Approach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43000" y="1636216"/>
            <a:ext cx="7620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Blip>
                <a:blip r:embed="rId2"/>
              </a:buBlip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Existing</a:t>
            </a: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method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automatic toll collection</a:t>
            </a:r>
          </a:p>
          <a:p>
            <a:pPr algn="just">
              <a:lnSpc>
                <a:spcPct val="200000"/>
              </a:lnSpc>
              <a:buBlip>
                <a:blip r:embed="rId2"/>
              </a:buBlip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 operational cost</a:t>
            </a:r>
          </a:p>
          <a:p>
            <a:pPr algn="just">
              <a:lnSpc>
                <a:spcPct val="200000"/>
              </a:lnSpc>
              <a:buBlip>
                <a:blip r:embed="rId2"/>
              </a:buBlip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Easy management</a:t>
            </a:r>
          </a:p>
          <a:p>
            <a:pPr algn="just">
              <a:lnSpc>
                <a:spcPct val="200000"/>
              </a:lnSpc>
              <a:buBlip>
                <a:blip r:embed="rId2"/>
              </a:buBlip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Fast transaction</a:t>
            </a:r>
          </a:p>
          <a:p>
            <a:pPr algn="just">
              <a:lnSpc>
                <a:spcPct val="200000"/>
              </a:lnSpc>
              <a:buBlip>
                <a:blip r:embed="rId2"/>
              </a:buBlip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 competition</a:t>
            </a:r>
          </a:p>
          <a:p>
            <a:pPr algn="just">
              <a:lnSpc>
                <a:spcPct val="200000"/>
              </a:lnSpc>
              <a:buBlip>
                <a:blip r:embed="rId2"/>
              </a:buBlip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Online Services</a:t>
            </a:r>
          </a:p>
        </p:txBody>
      </p:sp>
      <p:pic>
        <p:nvPicPr>
          <p:cNvPr id="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System Overview</a:t>
            </a:r>
          </a:p>
        </p:txBody>
      </p:sp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305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Function Overview</a:t>
            </a:r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7" y="23948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38800" y="575846"/>
            <a:ext cx="2362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Toll Fee Management</a:t>
            </a:r>
            <a:endParaRPr lang="vi-VN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90600" y="1656814"/>
            <a:ext cx="7620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Blip>
                <a:blip r:embed="rId3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 number plate recognition</a:t>
            </a:r>
          </a:p>
          <a:p>
            <a:pPr algn="just">
              <a:lnSpc>
                <a:spcPct val="200000"/>
              </a:lnSpc>
              <a:buBlip>
                <a:blip r:embed="rId3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Report for manager review activities of each station</a:t>
            </a:r>
          </a:p>
          <a:p>
            <a:pPr algn="just">
              <a:lnSpc>
                <a:spcPct val="200000"/>
              </a:lnSpc>
              <a:buBlip>
                <a:blip r:embed="rId3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Synchronize data between local database and Vietnam Register System’s database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200000"/>
              </a:lnSpc>
              <a:buBlip>
                <a:blip r:embed="rId3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Toll collection : monthly or times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Objectives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4400" y="1295400"/>
            <a:ext cx="7620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Blip>
                <a:blip r:embed="rId2"/>
              </a:buBlip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Understand software process model in accordance with the conditions of the university.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200000"/>
              </a:lnSpc>
              <a:buBlip>
                <a:blip r:embed="rId2"/>
              </a:buBlip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 the skills of teamwork, communication, and presentation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200000"/>
              </a:lnSpc>
              <a:buBlip>
                <a:blip r:embed="rId2"/>
              </a:buBlip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 new technologies such as image processing, Automatic Number Plate Recognition, MVC3</a:t>
            </a:r>
          </a:p>
          <a:p>
            <a:pPr algn="just">
              <a:lnSpc>
                <a:spcPct val="20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Build toll fee management system.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219</TotalTime>
  <Words>670</Words>
  <Application>Microsoft Office PowerPoint</Application>
  <PresentationFormat>On-screen Show (4:3)</PresentationFormat>
  <Paragraphs>225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cdb2004211gl</vt:lpstr>
      <vt:lpstr>Toll Fee Management</vt:lpstr>
      <vt:lpstr>Contents</vt:lpstr>
      <vt:lpstr>Part 1 : Introduction</vt:lpstr>
      <vt:lpstr>Group’s member</vt:lpstr>
      <vt:lpstr>Current Situation</vt:lpstr>
      <vt:lpstr>Ideas Project Approach</vt:lpstr>
      <vt:lpstr>System Overview</vt:lpstr>
      <vt:lpstr>Function Overview</vt:lpstr>
      <vt:lpstr>Objectives</vt:lpstr>
      <vt:lpstr>Part 2 : Project Management</vt:lpstr>
      <vt:lpstr>Process Model</vt:lpstr>
      <vt:lpstr>Process Model</vt:lpstr>
      <vt:lpstr>Organizational Structure</vt:lpstr>
      <vt:lpstr>Master Schedule</vt:lpstr>
      <vt:lpstr>Communication</vt:lpstr>
      <vt:lpstr>Quality Management</vt:lpstr>
      <vt:lpstr>Part 3 : Architectures &amp;  Technology</vt:lpstr>
      <vt:lpstr>Develop Environment</vt:lpstr>
      <vt:lpstr>Pattern Design</vt:lpstr>
      <vt:lpstr>Pattern Design</vt:lpstr>
      <vt:lpstr>Algorithm</vt:lpstr>
      <vt:lpstr>Architecture Design  Overall Design</vt:lpstr>
      <vt:lpstr>Component Design Application</vt:lpstr>
      <vt:lpstr>Component Design - Website</vt:lpstr>
      <vt:lpstr>Project Result</vt:lpstr>
      <vt:lpstr>Product Result</vt:lpstr>
      <vt:lpstr>Product Result Future Extension</vt:lpstr>
      <vt:lpstr>Project Result</vt:lpstr>
      <vt:lpstr>Test Report</vt:lpstr>
      <vt:lpstr>Lesson Learn</vt:lpstr>
      <vt:lpstr>Demonstration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TranHaiDang</dc:creator>
  <cp:lastModifiedBy>TranHaiDang</cp:lastModifiedBy>
  <cp:revision>257</cp:revision>
  <dcterms:created xsi:type="dcterms:W3CDTF">2011-08-17T10:08:16Z</dcterms:created>
  <dcterms:modified xsi:type="dcterms:W3CDTF">2011-08-18T05:25:58Z</dcterms:modified>
</cp:coreProperties>
</file>